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325" r:id="rId2"/>
    <p:sldId id="294" r:id="rId3"/>
    <p:sldId id="296" r:id="rId4"/>
    <p:sldId id="309" r:id="rId5"/>
    <p:sldId id="308" r:id="rId6"/>
    <p:sldId id="297" r:id="rId7"/>
    <p:sldId id="310" r:id="rId8"/>
    <p:sldId id="330" r:id="rId9"/>
    <p:sldId id="311" r:id="rId10"/>
    <p:sldId id="317" r:id="rId11"/>
    <p:sldId id="320" r:id="rId12"/>
    <p:sldId id="313" r:id="rId13"/>
    <p:sldId id="331" r:id="rId14"/>
    <p:sldId id="326" r:id="rId15"/>
    <p:sldId id="327" r:id="rId16"/>
    <p:sldId id="328" r:id="rId17"/>
    <p:sldId id="329" r:id="rId18"/>
    <p:sldId id="298" r:id="rId19"/>
    <p:sldId id="315" r:id="rId20"/>
    <p:sldId id="321" r:id="rId21"/>
    <p:sldId id="323" r:id="rId22"/>
    <p:sldId id="322" r:id="rId23"/>
    <p:sldId id="316" r:id="rId24"/>
    <p:sldId id="324" r:id="rId25"/>
  </p:sldIdLst>
  <p:sldSz cx="9144000" cy="6858000" type="screen4x3"/>
  <p:notesSz cx="9926638" cy="6858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48" y="-1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4" cy="342900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4" cy="342900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10845C7F-9C09-476B-9E4D-74C40063A329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3910"/>
            <a:ext cx="4301544" cy="34290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513910"/>
            <a:ext cx="4301544" cy="342900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86C5AB88-1C69-4C97-BC42-A629F1943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50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elpost.by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6" y="0"/>
            <a:ext cx="9202656" cy="690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628800"/>
            <a:ext cx="8712968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АБ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РОЛІ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НАВУКОВАЙ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БІБЛІЯТЭКІ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Ў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ІНФАРМАЦЫЙНЫМ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ЗАБЕСПЯЧЭННІ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АСНОЎНЫХ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ПРАЦЭСАЎ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latin typeface="Arial" pitchFamily="34" charset="0"/>
                <a:cs typeface="Arial" pitchFamily="34" charset="0"/>
              </a:rPr>
              <a:t>УНІВЕРСІТЭТА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6103033"/>
            <a:ext cx="6986602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be-BY" sz="1800" i="1" dirty="0" smtClean="0">
                <a:latin typeface="Arial" pitchFamily="34" charset="0"/>
                <a:cs typeface="Arial" pitchFamily="34" charset="0"/>
              </a:rPr>
              <a:t>Матэрыялы Адзінага </a:t>
            </a:r>
            <a:r>
              <a:rPr lang="be-BY" sz="1800" i="1" dirty="0">
                <a:latin typeface="Arial" pitchFamily="34" charset="0"/>
                <a:cs typeface="Arial" pitchFamily="34" charset="0"/>
              </a:rPr>
              <a:t>д</a:t>
            </a:r>
            <a:r>
              <a:rPr lang="be-BY" sz="1800" i="1" dirty="0" smtClean="0">
                <a:latin typeface="Arial" pitchFamily="34" charset="0"/>
                <a:cs typeface="Arial" pitchFamily="34" charset="0"/>
              </a:rPr>
              <a:t>ня інфармавання, лістапад 2023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»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be-BY" sz="1800" i="1" dirty="0" smtClean="0">
                <a:latin typeface="Arial" pitchFamily="34" charset="0"/>
                <a:cs typeface="Arial" pitchFamily="34" charset="0"/>
              </a:rPr>
              <a:t>Мікалай </a:t>
            </a:r>
            <a:r>
              <a:rPr lang="be-BY" sz="1800" i="1" dirty="0" smtClean="0">
                <a:latin typeface="Arial" pitchFamily="34" charset="0"/>
                <a:cs typeface="Arial" pitchFamily="34" charset="0"/>
              </a:rPr>
              <a:t>Уладзіміравіч Грынько, </a:t>
            </a:r>
            <a:r>
              <a:rPr lang="be-BY" sz="1800" i="1" dirty="0" smtClean="0">
                <a:latin typeface="Arial" pitchFamily="34" charset="0"/>
                <a:cs typeface="Arial" pitchFamily="34" charset="0"/>
              </a:rPr>
              <a:t>дырэктар </a:t>
            </a:r>
            <a:r>
              <a:rPr lang="be-BY" sz="1800" i="1" dirty="0" smtClean="0">
                <a:latin typeface="Arial" pitchFamily="34" charset="0"/>
                <a:cs typeface="Arial" pitchFamily="34" charset="0"/>
              </a:rPr>
              <a:t>бібліятэкі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57"/>
            <a:ext cx="9191146" cy="101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4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425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be-BY" sz="2400" b="1" dirty="0" smtClean="0">
                <a:latin typeface="Arial" pitchFamily="34" charset="0"/>
                <a:cs typeface="Arial" pitchFamily="34" charset="0"/>
              </a:rPr>
              <a:t>Семінар </a:t>
            </a:r>
            <a:r>
              <a:rPr lang="be-BY" sz="2400" b="1" i="1" dirty="0" smtClean="0">
                <a:latin typeface="Arial" pitchFamily="34" charset="0"/>
                <a:cs typeface="Arial" pitchFamily="34" charset="0"/>
              </a:rPr>
              <a:t>«Навуковыя камунікацыі ў прафесійнай дзейнасці: электронныя сэрвісы і бібліятэчныя інфармацыйныя тэхналогіі»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89680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2021 г. Модуль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Регистрация в наукометрических базах данных. Создание авторского профиля ученого. Работа с авторским профилем ученого.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Книгообеспеченность дисциплин. Заказ литературы. Подписка на периодические издания.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Поиск высокорейтинговых изданий для публикации результатов научной и исследовательской деятельности.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Научные социальные сети.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 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2022 г. Модуль 2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«Золотой ключ» библиографии: правила составления библиографического описания, библиографические индексы и идентификаторы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Информационные возможности библиотеки ГрГУ им. Янки Купалы: сопровождение (обеспечение) научного, учебного и воспитательного процессов.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Культура научного цитирования. Заимствования в научных публикаций.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2022 г. Модуль 3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Система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Антиплагиат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 для преподавателей и научных сотрудников современного университета.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Повышение эффективности обучения с помощью ЭБС Лань. Учебные материалы в нужное время в нужном месте.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Сервисы НЭИКОН для научной коммуникации исследователей.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Инструменты платформы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EBSCOhost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полезные при написании научных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22970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Ngrinko\Desktop\ОБИТ\навуковыя камунікацыі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67"/>
          <a:stretch/>
        </p:blipFill>
        <p:spPr bwMode="auto">
          <a:xfrm>
            <a:off x="4355976" y="4149080"/>
            <a:ext cx="4670425" cy="24395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51520" y="3849372"/>
            <a:ext cx="4464496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be-BY" sz="2000" b="1" i="1" dirty="0" smtClean="0">
                <a:latin typeface="Arial" pitchFamily="34" charset="0"/>
                <a:cs typeface="Arial" pitchFamily="34" charset="0"/>
              </a:rPr>
              <a:t>Спікеры-партнёры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EBSCOhost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НЭИКОН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ЭБС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ЛАНЬ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АНТИПЛАГИАТ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be-BY" sz="2000" dirty="0" smtClean="0">
                <a:latin typeface="Arial" pitchFamily="34" charset="0"/>
                <a:cs typeface="Arial" pitchFamily="34" charset="0"/>
              </a:rPr>
              <a:t>і </a:t>
            </a:r>
            <a:r>
              <a:rPr lang="be-BY" sz="2000" dirty="0" err="1" smtClean="0">
                <a:latin typeface="Arial" pitchFamily="34" charset="0"/>
                <a:cs typeface="Arial" pitchFamily="34" charset="0"/>
              </a:rPr>
              <a:t>інш</a:t>
            </a:r>
            <a:r>
              <a:rPr lang="be-BY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04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spcBef>
                <a:spcPct val="0"/>
              </a:spcBef>
            </a:pPr>
            <a:r>
              <a:rPr lang="be-BY" sz="2400" b="1" dirty="0" smtClean="0">
                <a:latin typeface="Arial" pitchFamily="34" charset="0"/>
                <a:cs typeface="Arial" pitchFamily="34" charset="0"/>
              </a:rPr>
              <a:t>Семінар </a:t>
            </a:r>
            <a:r>
              <a:rPr lang="be-BY" sz="2400" b="1" i="1" dirty="0" smtClean="0">
                <a:latin typeface="Arial" pitchFamily="34" charset="0"/>
                <a:cs typeface="Arial" pitchFamily="34" charset="0"/>
              </a:rPr>
              <a:t>«Навуковыя камунікацыі ў прафесійнай дзейнасці: электронныя сэрвісы і бібліятэчныя інфармацыйныя тэхналогіі»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68760"/>
            <a:ext cx="85462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2023 г. Модуль 4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(26-27 </a:t>
            </a:r>
            <a:r>
              <a:rPr lang="be-BY" sz="2000" b="1" dirty="0">
                <a:latin typeface="Arial" pitchFamily="34" charset="0"/>
                <a:cs typeface="Arial" pitchFamily="34" charset="0"/>
              </a:rPr>
              <a:t>кастрычніка 2023 года</a:t>
            </a:r>
            <a:r>
              <a:rPr lang="be-BY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85725"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428625" indent="-342900">
              <a:buFont typeface="Wingdings" pitchFamily="2" charset="2"/>
              <a:buChar char="ü"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Библиотека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университета как центр научной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информации.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marL="428625" indent="-342900">
              <a:buFont typeface="Wingdings" pitchFamily="2" charset="2"/>
              <a:buChar char="ü"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Управление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персональными информационными потоками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условиях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цифровой образовательной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среды.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marL="428625" indent="-342900">
              <a:buFont typeface="Wingdings" pitchFamily="2" charset="2"/>
              <a:buChar char="ü"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Культура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научного цитирования. Заимствования в научных публикациях.</a:t>
            </a:r>
          </a:p>
          <a:p>
            <a:pPr marL="342900" indent="-342900" algn="ctr">
              <a:buFont typeface="Courier New" pitchFamily="49" charset="0"/>
              <a:buChar char="o"/>
            </a:pP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be-BY" sz="2400" b="1" dirty="0" smtClean="0">
                <a:latin typeface="Arial" pitchFamily="34" charset="0"/>
                <a:cs typeface="Arial" pitchFamily="34" charset="0"/>
              </a:rPr>
              <a:t>                                     </a:t>
            </a:r>
          </a:p>
          <a:p>
            <a:pPr lvl="1">
              <a:buFont typeface="Arial" pitchFamily="34" charset="0"/>
              <a:buChar char="•"/>
            </a:pPr>
            <a:r>
              <a:rPr lang="be-BY" sz="2400" dirty="0">
                <a:latin typeface="Arial" pitchFamily="34" charset="0"/>
                <a:cs typeface="Arial" pitchFamily="34" charset="0"/>
              </a:rPr>
              <a:t>Рэйтынг, у т.л. рэйтынг рэпазіторыяў.</a:t>
            </a:r>
          </a:p>
          <a:p>
            <a:pPr lvl="1">
              <a:buFont typeface="Arial" pitchFamily="34" charset="0"/>
              <a:buChar char="•"/>
            </a:pPr>
            <a:r>
              <a:rPr lang="be-BY" sz="2400" dirty="0" smtClean="0">
                <a:latin typeface="Arial" pitchFamily="34" charset="0"/>
                <a:cs typeface="Arial" pitchFamily="34" charset="0"/>
              </a:rPr>
              <a:t>Рэпазіторый – не заўсёды знаходзіць пошукавая сістэма.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e-BY" sz="2400" b="1" i="1" dirty="0" smtClean="0">
                <a:latin typeface="Arial" pitchFamily="34" charset="0"/>
                <a:cs typeface="Arial" pitchFamily="34" charset="0"/>
              </a:rPr>
              <a:t>Раней: 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Калі цябе няма ў інтэрнэце – цябе няма нідзе!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be-BY" sz="2400" b="1" i="1" dirty="0" smtClean="0">
                <a:latin typeface="Arial" pitchFamily="34" charset="0"/>
                <a:cs typeface="Arial" pitchFamily="34" charset="0"/>
              </a:rPr>
              <a:t>Зараз: 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Навуковая праца не мае каштоўнасці, калі яе ніхто не прачытаў, не выкарыстаў і не працытаваў!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b="1" dirty="0" smtClean="0">
                <a:latin typeface="Arial" pitchFamily="34" charset="0"/>
                <a:cs typeface="Arial" pitchFamily="34" charset="0"/>
              </a:rPr>
              <a:t>НАВУКА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3554" y="120788"/>
            <a:ext cx="6257925" cy="6620580"/>
            <a:chOff x="113554" y="120788"/>
            <a:chExt cx="6257925" cy="662058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54" y="1187624"/>
              <a:ext cx="6257925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03" y="2636912"/>
              <a:ext cx="6191250" cy="185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71" y="4502993"/>
              <a:ext cx="6191250" cy="2238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65"/>
            <a:stretch/>
          </p:blipFill>
          <p:spPr bwMode="auto">
            <a:xfrm>
              <a:off x="165453" y="120788"/>
              <a:ext cx="6172200" cy="1075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444208" y="120788"/>
            <a:ext cx="2699792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Колькасць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цытаванняў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прац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вучоных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ГрДУ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імя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Янкі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Купалы ў РІНЦ за 2022-2023 гады.</a:t>
            </a:r>
          </a:p>
          <a:p>
            <a:endParaRPr lang="be-BY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Звесткі аб цытаванні калегамі з ГрДУ і самацытаванні.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13" y="875621"/>
            <a:ext cx="6521247" cy="5998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705744" y="5157192"/>
            <a:ext cx="589059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504" y="44624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latin typeface="Arial" pitchFamily="34" charset="0"/>
                <a:cs typeface="Arial" pitchFamily="34" charset="0"/>
              </a:rPr>
              <a:t>Размеркаванне ВНУ Беларусі па колькасці публікацый, прадстаўленных у РІНЦ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b="1" dirty="0" smtClean="0">
                <a:latin typeface="Arial" pitchFamily="34" charset="0"/>
                <a:cs typeface="Arial" pitchFamily="34" charset="0"/>
              </a:rPr>
              <a:t>НАВУКА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864" y="1268760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be-BY" sz="2800" b="1" dirty="0">
                <a:latin typeface="Arial" pitchFamily="34" charset="0"/>
                <a:cs typeface="Arial" pitchFamily="34" charset="0"/>
              </a:rPr>
              <a:t>Студэнцкая навука</a:t>
            </a:r>
          </a:p>
          <a:p>
            <a:pPr lvl="1"/>
            <a:endParaRPr lang="be-BY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be-BY" sz="2400" dirty="0" smtClean="0">
                <a:latin typeface="Arial" pitchFamily="34" charset="0"/>
                <a:cs typeface="Arial" pitchFamily="34" charset="0"/>
              </a:rPr>
              <a:t>Колькасць дакументаў у электроннай бібліятэцы –</a:t>
            </a:r>
          </a:p>
          <a:p>
            <a:pPr lvl="1"/>
            <a:r>
              <a:rPr lang="be-BY" sz="2400" dirty="0" smtClean="0">
                <a:latin typeface="Arial" pitchFamily="34" charset="0"/>
                <a:cs typeface="Arial" pitchFamily="34" charset="0"/>
              </a:rPr>
              <a:t>звыш 7200 артыкулаў.</a:t>
            </a:r>
          </a:p>
          <a:p>
            <a:pPr lvl="1"/>
            <a:endParaRPr lang="be-BY" sz="2400" dirty="0">
              <a:latin typeface="Arial" pitchFamily="34" charset="0"/>
              <a:cs typeface="Arial" pitchFamily="34" charset="0"/>
            </a:endParaRPr>
          </a:p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		2022 </a:t>
            </a:r>
            <a:r>
              <a:rPr lang="be-BY" sz="2400" dirty="0">
                <a:latin typeface="Arial" pitchFamily="34" charset="0"/>
                <a:cs typeface="Arial" pitchFamily="34" charset="0"/>
              </a:rPr>
              <a:t>г. ­ – 5086 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прац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be-BY" sz="2400" dirty="0" smtClean="0">
                <a:latin typeface="Arial" pitchFamily="34" charset="0"/>
                <a:cs typeface="Arial" pitchFamily="34" charset="0"/>
              </a:rPr>
              <a:t>		2023 </a:t>
            </a:r>
            <a:r>
              <a:rPr lang="be-BY" sz="2400" dirty="0">
                <a:latin typeface="Arial" pitchFamily="34" charset="0"/>
                <a:cs typeface="Arial" pitchFamily="34" charset="0"/>
              </a:rPr>
              <a:t>г. – звыш 2150 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прац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be-BY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be-BY" sz="2400" b="1" dirty="0">
                <a:latin typeface="Arial" pitchFamily="34" charset="0"/>
                <a:cs typeface="Arial" pitchFamily="34" charset="0"/>
              </a:rPr>
              <a:t>Закрыты доступ.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419872" y="2204864"/>
            <a:ext cx="5472608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itchFamily="34" charset="0"/>
              <a:buNone/>
            </a:pPr>
            <a:r>
              <a:rPr lang="be-BY" b="1" dirty="0">
                <a:latin typeface="Arial" pitchFamily="34" charset="0"/>
                <a:cs typeface="Arial" pitchFamily="34" charset="0"/>
              </a:rPr>
              <a:t>П</a:t>
            </a:r>
            <a:r>
              <a:rPr lang="be-BY" b="1" dirty="0" smtClean="0">
                <a:latin typeface="Arial" pitchFamily="34" charset="0"/>
                <a:cs typeface="Arial" pitchFamily="34" charset="0"/>
              </a:rPr>
              <a:t>раблемныя моманты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361950" indent="-361950">
              <a:buNone/>
            </a:pPr>
            <a:r>
              <a:rPr lang="be-BY" sz="2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be-BY" sz="2400" dirty="0">
                <a:latin typeface="Arial" pitchFamily="34" charset="0"/>
                <a:cs typeface="Arial" pitchFamily="34" charset="0"/>
              </a:rPr>
              <a:t>Н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ізкая якасць прадстаўленых дакументаў</a:t>
            </a:r>
            <a:r>
              <a:rPr lang="be-BY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(афармленне не ў адпаведнасці з патрабаваннямі, артыкулы не вычытаны, вялікая колькасць памылак рознага характару і інш.).</a:t>
            </a:r>
          </a:p>
          <a:p>
            <a:pPr marL="361950" indent="-361950">
              <a:buNone/>
            </a:pPr>
            <a:r>
              <a:rPr lang="be-BY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be-BY" sz="2400" dirty="0">
                <a:latin typeface="Arial" pitchFamily="34" charset="0"/>
                <a:cs typeface="Arial" pitchFamily="34" charset="0"/>
              </a:rPr>
              <a:t>Н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есвоечасовае прадастаўленне пакета дакументаў у НБ.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b="1" dirty="0" smtClean="0">
                <a:latin typeface="Arial" pitchFamily="34" charset="0"/>
                <a:cs typeface="Arial" pitchFamily="34" charset="0"/>
              </a:rPr>
              <a:t>НАВУКА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96673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dirty="0" smtClean="0">
                <a:latin typeface="Arial" pitchFamily="34" charset="0"/>
                <a:cs typeface="Arial" pitchFamily="34" charset="0"/>
              </a:rPr>
              <a:t>ДЭПАНІРАВАННЕ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246" y="1705451"/>
            <a:ext cx="309862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dirty="0">
                <a:latin typeface="Arial" pitchFamily="34" charset="0"/>
                <a:cs typeface="Arial" pitchFamily="34" charset="0"/>
              </a:rPr>
              <a:t>Усяго: </a:t>
            </a:r>
            <a:r>
              <a:rPr lang="be-BY" sz="2400" b="1" dirty="0">
                <a:latin typeface="Arial" pitchFamily="34" charset="0"/>
                <a:cs typeface="Arial" pitchFamily="34" charset="0"/>
              </a:rPr>
              <a:t>77</a:t>
            </a:r>
            <a:r>
              <a:rPr lang="be-BY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зборнікаў</a:t>
            </a:r>
          </a:p>
          <a:p>
            <a:pPr>
              <a:spcBef>
                <a:spcPts val="1200"/>
              </a:spcBef>
            </a:pPr>
            <a:r>
              <a:rPr lang="be-BY" sz="2400" dirty="0" smtClean="0">
                <a:latin typeface="Arial" pitchFamily="34" charset="0"/>
                <a:cs typeface="Arial" pitchFamily="34" charset="0"/>
              </a:rPr>
              <a:t>2021 </a:t>
            </a:r>
            <a:r>
              <a:rPr lang="be-BY" sz="2400" dirty="0">
                <a:latin typeface="Arial" pitchFamily="34" charset="0"/>
                <a:cs typeface="Arial" pitchFamily="34" charset="0"/>
              </a:rPr>
              <a:t>г. – 21</a:t>
            </a:r>
          </a:p>
          <a:p>
            <a:r>
              <a:rPr lang="be-BY" sz="2400" dirty="0">
                <a:latin typeface="Arial" pitchFamily="34" charset="0"/>
                <a:cs typeface="Arial" pitchFamily="34" charset="0"/>
              </a:rPr>
              <a:t>2022 г. – 34</a:t>
            </a:r>
          </a:p>
          <a:p>
            <a:r>
              <a:rPr lang="be-BY" sz="2400" dirty="0">
                <a:latin typeface="Arial" pitchFamily="34" charset="0"/>
                <a:cs typeface="Arial" pitchFamily="34" charset="0"/>
              </a:rPr>
              <a:t>2023 г. – 22 </a:t>
            </a:r>
          </a:p>
        </p:txBody>
      </p:sp>
    </p:spTree>
    <p:extLst>
      <p:ext uri="{BB962C8B-B14F-4D97-AF65-F5344CB8AC3E}">
        <p14:creationId xmlns:p14="http://schemas.microsoft.com/office/powerpoint/2010/main" val="18112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1"/>
          <a:stretch/>
        </p:blipFill>
        <p:spPr bwMode="auto">
          <a:xfrm>
            <a:off x="1619672" y="66909"/>
            <a:ext cx="5978838" cy="6777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8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b="1" dirty="0" smtClean="0">
                <a:latin typeface="Arial" pitchFamily="34" charset="0"/>
                <a:cs typeface="Arial" pitchFamily="34" charset="0"/>
              </a:rPr>
              <a:t>ВЫХАВАННЕ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16832"/>
            <a:ext cx="871296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1200"/>
              </a:spcAft>
            </a:pPr>
            <a:r>
              <a:rPr lang="be-BY" sz="2800" b="1" dirty="0">
                <a:latin typeface="Arial" pitchFamily="34" charset="0"/>
                <a:cs typeface="Arial" pitchFamily="34" charset="0"/>
              </a:rPr>
              <a:t>Арганізацыя індывідуальнай падпіскі на сацыяльна значымыя перыядычныя выданні</a:t>
            </a:r>
            <a:r>
              <a:rPr lang="be-BY" sz="2800" dirty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627063" lvl="1" indent="-265113">
              <a:buFont typeface="Arial" pitchFamily="34" charset="0"/>
              <a:buChar char="•"/>
            </a:pPr>
            <a:r>
              <a:rPr lang="be-BY" sz="2800" dirty="0">
                <a:latin typeface="Arial" pitchFamily="34" charset="0"/>
                <a:cs typeface="Arial" pitchFamily="34" charset="0"/>
              </a:rPr>
              <a:t>Парадак арганізацыі падпісной кампаніі (зацверджана распараджэннем рэктара ад 14.09.2022 № 238</a:t>
            </a:r>
            <a:r>
              <a:rPr lang="be-BY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be-BY" sz="2800" dirty="0">
              <a:latin typeface="Arial" pitchFamily="34" charset="0"/>
              <a:cs typeface="Arial" pitchFamily="34" charset="0"/>
            </a:endParaRPr>
          </a:p>
          <a:p>
            <a:pPr marL="627063" lvl="1" indent="-265113">
              <a:buFont typeface="Arial" pitchFamily="34" charset="0"/>
              <a:buChar char="•"/>
            </a:pPr>
            <a:r>
              <a:rPr lang="be-BY" sz="2800" dirty="0" smtClean="0">
                <a:latin typeface="Arial" pitchFamily="34" charset="0"/>
                <a:cs typeface="Arial" pitchFamily="34" charset="0"/>
              </a:rPr>
              <a:t>Алгарытм </a:t>
            </a:r>
            <a:r>
              <a:rPr lang="be-BY" sz="2800" dirty="0">
                <a:latin typeface="Arial" pitchFamily="34" charset="0"/>
                <a:cs typeface="Arial" pitchFamily="34" charset="0"/>
              </a:rPr>
              <a:t>падпіскі на перыядычныя выданні праз сайт РУП «Белпошта» (</a:t>
            </a:r>
            <a:r>
              <a:rPr lang="ru-RU" sz="2800" dirty="0">
                <a:latin typeface="Arial" pitchFamily="34" charset="0"/>
                <a:cs typeface="Arial" pitchFamily="34" charset="0"/>
                <a:hlinkClick r:id="rId2"/>
              </a:rPr>
              <a:t>https://belpost.by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b="1" dirty="0" smtClean="0">
                <a:latin typeface="Arial" pitchFamily="34" charset="0"/>
                <a:cs typeface="Arial" pitchFamily="34" charset="0"/>
              </a:rPr>
              <a:t>ВЫХАВАННЕ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96753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be-BY" sz="2400" dirty="0">
                <a:latin typeface="Arial" pitchFamily="34" charset="0"/>
                <a:cs typeface="Arial" pitchFamily="34" charset="0"/>
              </a:rPr>
              <a:t>Бібліяноч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be-BY" sz="2400" dirty="0">
                <a:latin typeface="Arial" pitchFamily="34" charset="0"/>
                <a:cs typeface="Arial" pitchFamily="34" charset="0"/>
              </a:rPr>
              <a:t>Скарб душы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be-BY" sz="2400" dirty="0">
                <a:latin typeface="Arial" pitchFamily="34" charset="0"/>
                <a:cs typeface="Arial" pitchFamily="34" charset="0"/>
              </a:rPr>
              <a:t>Праваслаўныя чацвяргі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be-BY" sz="2400" dirty="0">
                <a:latin typeface="Arial" pitchFamily="34" charset="0"/>
                <a:cs typeface="Arial" pitchFamily="34" charset="0"/>
              </a:rPr>
              <a:t>Квэст «Купалаў след у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Alma-mater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»</a:t>
            </a:r>
            <a:endParaRPr lang="be-BY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be-BY" sz="2400" dirty="0">
                <a:latin typeface="Arial" pitchFamily="34" charset="0"/>
                <a:cs typeface="Arial" pitchFamily="34" charset="0"/>
              </a:rPr>
              <a:t>Творчыя сустрэчы з пісьменнікамі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be-BY" sz="2400" dirty="0">
                <a:latin typeface="Arial" pitchFamily="34" charset="0"/>
                <a:cs typeface="Arial" pitchFamily="34" charset="0"/>
              </a:rPr>
              <a:t>Прэзентацыі і  відэапрэзентацыі кніг, 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be-BY" sz="2400" dirty="0">
                <a:latin typeface="Arial" pitchFamily="34" charset="0"/>
                <a:cs typeface="Arial" pitchFamily="34" charset="0"/>
              </a:rPr>
              <a:t>т.л. з 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удзелам аўтараў</a:t>
            </a:r>
            <a:endParaRPr lang="be-BY" sz="24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be-BY" sz="2400" dirty="0">
                <a:latin typeface="Arial" pitchFamily="34" charset="0"/>
                <a:cs typeface="Arial" pitchFamily="34" charset="0"/>
              </a:rPr>
              <a:t>Тыдзень беларускай мовы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be-BY" sz="2400" dirty="0">
                <a:latin typeface="Arial" pitchFamily="34" charset="0"/>
                <a:cs typeface="Arial" pitchFamily="34" charset="0"/>
              </a:rPr>
              <a:t>Выставачная дзейнасць і інш.</a:t>
            </a:r>
          </a:p>
        </p:txBody>
      </p:sp>
    </p:spTree>
    <p:extLst>
      <p:ext uri="{BB962C8B-B14F-4D97-AF65-F5344CB8AC3E}">
        <p14:creationId xmlns:p14="http://schemas.microsoft.com/office/powerpoint/2010/main" val="330165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latin typeface="Arial" pitchFamily="34" charset="0"/>
                <a:cs typeface="Arial" pitchFamily="34" charset="0"/>
              </a:rPr>
              <a:t>НАРМАТЫЎНА-ПРАВАВЫЯ ДАКУМЕНТЫ, ЯКІЯ РЭГУЛЮЮЦЬ ДЗЕЙНАСЦЬ НАВУКОВАЙ БІБЛІЯТЭКІ ГрДУ ІМЯ ЯНКІ КУПАЛЫ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412776"/>
            <a:ext cx="8928992" cy="510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КОДЭКС РЭСПУБЛІКІ БЕЛАРУСЬ АБ КУЛЬТУРЫ :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Кодэкс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Рэсп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Беларусь, 20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ліпеня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2016 г., № 413-З :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прыняты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Палатай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прадстаўнікоў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24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чэрв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2016 г. :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адобраны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Саветам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Рэсп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Беларусь 30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чэрв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2016 г.</a:t>
            </a: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err="1">
                <a:latin typeface="Arial" pitchFamily="34" charset="0"/>
                <a:cs typeface="Arial" pitchFamily="34" charset="0"/>
              </a:rPr>
              <a:t>IНСТРУКЦЫЯ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АБ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ПАРАДКУ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АРГАНІЗАЦЫІ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БІБЛІЯТЭЧНЫХ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ФОНДАЎ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ВЫКЛЮЧЭННЯ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З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ІХ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ДАКУМЕНТАЎ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зацв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Пастановай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Міністэрства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культуры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Рэспублікі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Беларусь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01.12.2022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г. №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err="1">
                <a:latin typeface="Arial" pitchFamily="34" charset="0"/>
                <a:cs typeface="Arial" pitchFamily="34" charset="0"/>
              </a:rPr>
              <a:t>П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алажэнне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аб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Навуковай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бібліятэцы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ў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становы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адукацыі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Гродзенскі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дзяржаўны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ўніверсітэт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імя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Янкі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Купалы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».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Правілы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карыстання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навуковай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бібліятэкай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СТУ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30.9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Кіраванне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бібліятэчным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забеспячэннем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14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Стандарты </a:t>
            </a:r>
            <a:r>
              <a:rPr lang="be-BY" sz="2200" dirty="0" smtClean="0">
                <a:latin typeface="Arial" pitchFamily="34" charset="0"/>
                <a:cs typeface="Arial" pitchFamily="34" charset="0"/>
              </a:rPr>
              <a:t>па бібліятэчнай справе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88753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332548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32" y="959500"/>
            <a:ext cx="2742861" cy="274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15194"/>
            <a:ext cx="3304898" cy="256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Ngrinko\Desktop\ОБИТ\СКАРБ ДУШЫ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7"/>
          <a:stretch/>
        </p:blipFill>
        <p:spPr bwMode="auto">
          <a:xfrm>
            <a:off x="6168929" y="3702361"/>
            <a:ext cx="2822307" cy="2624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Ngrinko\Desktop\ОБИТ\КВЭСТ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12161"/>
            <a:ext cx="3767048" cy="3714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9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3140" r="13142"/>
          <a:stretch/>
        </p:blipFill>
        <p:spPr bwMode="auto">
          <a:xfrm>
            <a:off x="107504" y="2132856"/>
            <a:ext cx="4176464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Ngrinko\Desktop\ОБИТ\Центр МГУ 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2276" r="39102" b="62271"/>
          <a:stretch/>
        </p:blipFill>
        <p:spPr bwMode="auto">
          <a:xfrm>
            <a:off x="5030228" y="2132856"/>
            <a:ext cx="4104456" cy="2841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b="1" dirty="0">
                <a:latin typeface="Arial" pitchFamily="34" charset="0"/>
                <a:cs typeface="Arial" pitchFamily="34" charset="0"/>
              </a:rPr>
              <a:t>ІНТЭРНАЦЫЯНАЛІЗАЦЫЯ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124744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be-BY" sz="2400" b="1" dirty="0">
                <a:latin typeface="Arial" pitchFamily="34" charset="0"/>
                <a:cs typeface="Arial" pitchFamily="34" charset="0"/>
              </a:rPr>
              <a:t>Цэнтр беларускай мовы, літаратуры і культуры ў МДУ імя М.В. Ламаносава.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blr.philol.msu.ru/photos/photos010/master-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3568556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6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Ngrinko\Desktop\ОБИТ\ЛЕТНЯЯ ШКОЛА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94" y="1949105"/>
            <a:ext cx="2808312" cy="2591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Ngrinko\Desktop\ОБИТ\летняя школа 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" y="1949105"/>
            <a:ext cx="3095625" cy="35998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Ngrinko\Desktop\ОБИТ\ЛЕТНЯЯ ШКОЛА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73" y="4407281"/>
            <a:ext cx="2736304" cy="2230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Ngrinko\Desktop\ОБИТ\ЛЕТНЯЯ ШКОЛА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22414"/>
            <a:ext cx="2167880" cy="1229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C:\Users\Ngrinko\Desktop\ОБИТ\ЛЕТНЯЯ ШКОЛА 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71" y="4362407"/>
            <a:ext cx="2095629" cy="23200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77" y="4456797"/>
            <a:ext cx="2071625" cy="207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b="1" dirty="0">
                <a:latin typeface="Arial" pitchFamily="34" charset="0"/>
                <a:cs typeface="Arial" pitchFamily="34" charset="0"/>
              </a:rPr>
              <a:t>ІНТЭРНАЦЫЯНАЛІЗАЦЫЯ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96786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e-BY" sz="2400" b="1" dirty="0">
                <a:latin typeface="Arial" pitchFamily="34" charset="0"/>
                <a:cs typeface="Arial" pitchFamily="34" charset="0"/>
              </a:rPr>
              <a:t>Летняя школа </a:t>
            </a:r>
            <a:r>
              <a:rPr lang="be-BY" sz="2400" b="1" dirty="0" smtClean="0">
                <a:latin typeface="Arial" pitchFamily="34" charset="0"/>
                <a:cs typeface="Arial" pitchFamily="34" charset="0"/>
              </a:rPr>
              <a:t>беларускай мовы і культуры </a:t>
            </a:r>
          </a:p>
          <a:p>
            <a:pPr lvl="1" algn="ctr"/>
            <a:r>
              <a:rPr lang="be-BY" sz="2400" b="1" dirty="0" smtClean="0">
                <a:latin typeface="Arial" pitchFamily="34" charset="0"/>
                <a:cs typeface="Arial" pitchFamily="34" charset="0"/>
              </a:rPr>
              <a:t>«Пад </a:t>
            </a:r>
            <a:r>
              <a:rPr lang="be-BY" sz="2400" b="1" dirty="0">
                <a:latin typeface="Arial" pitchFamily="34" charset="0"/>
                <a:cs typeface="Arial" pitchFamily="34" charset="0"/>
              </a:rPr>
              <a:t>светлым іменем </a:t>
            </a:r>
            <a:r>
              <a:rPr lang="be-BY" sz="2400" b="1" dirty="0" smtClean="0">
                <a:latin typeface="Arial" pitchFamily="34" charset="0"/>
                <a:cs typeface="Arial" pitchFamily="34" charset="0"/>
              </a:rPr>
              <a:t>Купалы».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Ngrinko\Desktop\ОБИТ\ЛЕТНЯЯ ШКОЛА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32" y="1798863"/>
            <a:ext cx="3181350" cy="2535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6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5286" y="871366"/>
            <a:ext cx="8637194" cy="5870002"/>
            <a:chOff x="107504" y="178550"/>
            <a:chExt cx="8877462" cy="652585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73" t="6473" r="25120" b="8538"/>
            <a:stretch/>
          </p:blipFill>
          <p:spPr bwMode="auto">
            <a:xfrm>
              <a:off x="107504" y="1268760"/>
              <a:ext cx="2951074" cy="33827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20352" y="884592"/>
              <a:ext cx="2507432" cy="3906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https://vk.com/libgrsu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26" y="178550"/>
              <a:ext cx="792088" cy="7920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Users\Evgenidze_IT\Desktop\Facebook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3319" y="1341507"/>
              <a:ext cx="2736304" cy="266429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411" y="216850"/>
              <a:ext cx="1958157" cy="60143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3403319" y="818287"/>
              <a:ext cx="39604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https://www.facebook.com/s.lib.yksug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7018977" y="2204864"/>
              <a:ext cx="1816651" cy="3923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@</a:t>
              </a:r>
              <a:r>
                <a:rPr lang="en-US" sz="18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grsu_library</a:t>
              </a:r>
              <a:endPara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958" y="1313543"/>
              <a:ext cx="1680691" cy="9411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C:\Users\Evgenidze_IT\Desktop\Screenshot_20210521-151602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30" b="5927"/>
            <a:stretch/>
          </p:blipFill>
          <p:spPr bwMode="auto">
            <a:xfrm>
              <a:off x="6869642" y="2683394"/>
              <a:ext cx="2115324" cy="40210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35" t="6199" r="11851" b="4409"/>
            <a:stretch/>
          </p:blipFill>
          <p:spPr bwMode="auto">
            <a:xfrm>
              <a:off x="3211147" y="4149080"/>
              <a:ext cx="3377077" cy="25545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699" y="4793889"/>
              <a:ext cx="825611" cy="8206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618970" y="5629035"/>
              <a:ext cx="25848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https://ok.ru/s.lib.yksug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467544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b="1" dirty="0" smtClean="0">
                <a:latin typeface="Arial" pitchFamily="34" charset="0"/>
                <a:cs typeface="Arial" pitchFamily="34" charset="0"/>
              </a:rPr>
              <a:t>МЫ Ў САЦЫЯЛЬНЫХ СЕТКАХ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4" y="257"/>
            <a:ext cx="9191146" cy="101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82131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b="1" dirty="0">
                <a:latin typeface="Arial" pitchFamily="34" charset="0"/>
                <a:cs typeface="Arial" pitchFamily="34" charset="0"/>
              </a:rPr>
              <a:t>ПРАЕКТ РАШЭННЯ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864" y="1709601"/>
            <a:ext cx="864096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be-BY" sz="2400" dirty="0" smtClean="0">
                <a:latin typeface="Arial" pitchFamily="34" charset="0"/>
                <a:cs typeface="Arial" pitchFamily="34" charset="0"/>
              </a:rPr>
              <a:t>1. На сайце універсітэта ў карце ППС прымацаваць </a:t>
            </a:r>
            <a:r>
              <a:rPr lang="be-BY" sz="2400" dirty="0">
                <a:latin typeface="Arial" pitchFamily="34" charset="0"/>
                <a:cs typeface="Arial" pitchFamily="34" charset="0"/>
              </a:rPr>
              <a:t>спасылкі на профілі ў </a:t>
            </a:r>
            <a:r>
              <a:rPr lang="be-BY" sz="2400" dirty="0" err="1">
                <a:latin typeface="Arial" pitchFamily="34" charset="0"/>
                <a:cs typeface="Arial" pitchFamily="34" charset="0"/>
              </a:rPr>
              <a:t>навукаметрычных</a:t>
            </a:r>
            <a:r>
              <a:rPr lang="be-BY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базах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be-BY" sz="2400" dirty="0">
                <a:latin typeface="Arial" pitchFamily="34" charset="0"/>
                <a:cs typeface="Arial" pitchFamily="34" charset="0"/>
              </a:rPr>
              <a:t>			</a:t>
            </a:r>
            <a:r>
              <a:rPr lang="be-BY" sz="2000" dirty="0">
                <a:latin typeface="Arial" pitchFamily="34" charset="0"/>
                <a:cs typeface="Arial" pitchFamily="34" charset="0"/>
              </a:rPr>
              <a:t>Тэрмін выканання: </a:t>
            </a:r>
            <a:r>
              <a:rPr lang="be-BY" sz="2000" dirty="0" smtClean="0">
                <a:latin typeface="Arial" pitchFamily="34" charset="0"/>
                <a:cs typeface="Arial" pitchFamily="34" charset="0"/>
              </a:rPr>
              <a:t>01.03.2024.</a:t>
            </a:r>
            <a:endParaRPr lang="be-BY" sz="2000" dirty="0">
              <a:latin typeface="Arial" pitchFamily="34" charset="0"/>
              <a:cs typeface="Arial" pitchFamily="34" charset="0"/>
            </a:endParaRPr>
          </a:p>
          <a:p>
            <a:r>
              <a:rPr lang="be-BY" sz="2000" dirty="0">
                <a:latin typeface="Arial" pitchFamily="34" charset="0"/>
                <a:cs typeface="Arial" pitchFamily="34" charset="0"/>
              </a:rPr>
              <a:t>			Адказныя: начальнік ІАЦ, дырэктар </a:t>
            </a:r>
            <a:r>
              <a:rPr lang="be-BY" sz="2000" dirty="0" smtClean="0">
                <a:latin typeface="Arial" pitchFamily="34" charset="0"/>
                <a:cs typeface="Arial" pitchFamily="34" charset="0"/>
              </a:rPr>
              <a:t>бібліятэкі.</a:t>
            </a:r>
          </a:p>
          <a:p>
            <a:r>
              <a:rPr lang="be-BY" sz="2000" dirty="0" smtClean="0">
                <a:latin typeface="Arial" pitchFamily="34" charset="0"/>
                <a:cs typeface="Arial" pitchFamily="34" charset="0"/>
              </a:rPr>
              <a:t>			Кантроль: першы прарэктар.</a:t>
            </a:r>
          </a:p>
          <a:p>
            <a:endParaRPr lang="be-BY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be-BY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. Распрацаваць працэдуру тэхнічнай падрыхтоўкі навуковых выданняў, прызначаных для дэпаніравання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be-BY" sz="2000" dirty="0">
                <a:latin typeface="Arial" pitchFamily="34" charset="0"/>
                <a:cs typeface="Arial" pitchFamily="34" charset="0"/>
              </a:rPr>
              <a:t>			Тэрмін выканання: </a:t>
            </a:r>
            <a:r>
              <a:rPr lang="be-BY" sz="2000" dirty="0" smtClean="0">
                <a:latin typeface="Arial" pitchFamily="34" charset="0"/>
                <a:cs typeface="Arial" pitchFamily="34" charset="0"/>
              </a:rPr>
              <a:t>01.02.2024</a:t>
            </a:r>
            <a:r>
              <a:rPr lang="be-BY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be-BY" sz="2000" dirty="0">
                <a:latin typeface="Arial" pitchFamily="34" charset="0"/>
                <a:cs typeface="Arial" pitchFamily="34" charset="0"/>
              </a:rPr>
              <a:t>			Адказныя: начальнік </a:t>
            </a:r>
            <a:r>
              <a:rPr lang="be-BY" sz="2000" dirty="0" smtClean="0">
                <a:latin typeface="Arial" pitchFamily="34" charset="0"/>
                <a:cs typeface="Arial" pitchFamily="34" charset="0"/>
              </a:rPr>
              <a:t>выдавецкага цэнтра,  </a:t>
            </a:r>
          </a:p>
          <a:p>
            <a:r>
              <a:rPr lang="be-BY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be-BY" sz="2000" dirty="0" smtClean="0">
                <a:latin typeface="Arial" pitchFamily="34" charset="0"/>
                <a:cs typeface="Arial" pitchFamily="34" charset="0"/>
              </a:rPr>
              <a:t>                                                         дырэктар бібліятэкі.</a:t>
            </a:r>
            <a:endParaRPr lang="be-BY" sz="2000" dirty="0">
              <a:latin typeface="Arial" pitchFamily="34" charset="0"/>
              <a:cs typeface="Arial" pitchFamily="34" charset="0"/>
            </a:endParaRPr>
          </a:p>
          <a:p>
            <a:r>
              <a:rPr lang="be-BY" sz="2000" dirty="0">
                <a:latin typeface="Arial" pitchFamily="34" charset="0"/>
                <a:cs typeface="Arial" pitchFamily="34" charset="0"/>
              </a:rPr>
              <a:t>			Кантроль: </a:t>
            </a:r>
            <a:r>
              <a:rPr lang="be-BY" sz="2000" dirty="0" smtClean="0">
                <a:latin typeface="Arial" pitchFamily="34" charset="0"/>
                <a:cs typeface="Arial" pitchFamily="34" charset="0"/>
              </a:rPr>
              <a:t>прарэктар па навуковай працы.</a:t>
            </a:r>
            <a:endParaRPr lang="be-BY" sz="2000" dirty="0">
              <a:latin typeface="Arial" pitchFamily="34" charset="0"/>
              <a:cs typeface="Arial" pitchFamily="34" charset="0"/>
            </a:endParaRPr>
          </a:p>
          <a:p>
            <a:endParaRPr lang="be-BY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0"/>
            <a:ext cx="9144000" cy="922114"/>
          </a:xfrm>
        </p:spPr>
        <p:txBody>
          <a:bodyPr/>
          <a:lstStyle/>
          <a:p>
            <a:r>
              <a:rPr lang="be-BY" b="1" dirty="0" smtClean="0">
                <a:latin typeface="Arial" pitchFamily="34" charset="0"/>
                <a:cs typeface="Arial" pitchFamily="34" charset="0"/>
              </a:rPr>
              <a:t>АДУКАЦЫЯ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55" y="908720"/>
            <a:ext cx="9144000" cy="5472608"/>
          </a:xfrm>
        </p:spPr>
        <p:txBody>
          <a:bodyPr>
            <a:normAutofit/>
          </a:bodyPr>
          <a:lstStyle/>
          <a:p>
            <a:pPr marL="446088" lvl="1" indent="-11113">
              <a:buNone/>
            </a:pPr>
            <a:r>
              <a:rPr lang="be-BY" sz="2400" dirty="0" smtClean="0">
                <a:latin typeface="Arial" pitchFamily="34" charset="0"/>
                <a:cs typeface="Arial" pitchFamily="34" charset="0"/>
              </a:rPr>
              <a:t>	Забеспячэнне вучэбных дысцыплін вучэбнай літаратурай, найперш – з грыфам </a:t>
            </a:r>
            <a:r>
              <a:rPr lang="be-BY" sz="2400" dirty="0" err="1" smtClean="0">
                <a:latin typeface="Arial" pitchFamily="34" charset="0"/>
                <a:cs typeface="Arial" pitchFamily="34" charset="0"/>
              </a:rPr>
              <a:t>МА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e-BY" sz="2400" dirty="0" err="1" smtClean="0">
                <a:latin typeface="Arial" pitchFamily="34" charset="0"/>
                <a:cs typeface="Arial" pitchFamily="34" charset="0"/>
              </a:rPr>
              <a:t>РБ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-11113">
              <a:buNone/>
            </a:pPr>
            <a:endParaRPr lang="be-BY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-11113">
              <a:buNone/>
            </a:pPr>
            <a:endParaRPr lang="be-BY" sz="2400" dirty="0">
              <a:latin typeface="Arial" pitchFamily="34" charset="0"/>
              <a:cs typeface="Arial" pitchFamily="34" charset="0"/>
            </a:endParaRPr>
          </a:p>
          <a:p>
            <a:pPr marL="457200" lvl="1" indent="-11113">
              <a:buNone/>
            </a:pPr>
            <a:endParaRPr lang="be-BY" sz="2400" dirty="0">
              <a:latin typeface="Arial" pitchFamily="34" charset="0"/>
              <a:cs typeface="Arial" pitchFamily="34" charset="0"/>
            </a:endParaRPr>
          </a:p>
          <a:p>
            <a:pPr marL="457200" lvl="1" indent="-11113">
              <a:buNone/>
            </a:pPr>
            <a:endParaRPr lang="be-BY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-11113">
              <a:buNone/>
            </a:pPr>
            <a:endParaRPr lang="be-BY" sz="1400" dirty="0" smtClean="0">
              <a:latin typeface="Arial" pitchFamily="34" charset="0"/>
              <a:cs typeface="Arial" pitchFamily="34" charset="0"/>
            </a:endParaRPr>
          </a:p>
          <a:p>
            <a:pPr marL="457200" lvl="1" indent="-11113">
              <a:buNone/>
            </a:pPr>
            <a:r>
              <a:rPr lang="be-BY" sz="2400" dirty="0" smtClean="0">
                <a:latin typeface="Arial" pitchFamily="34" charset="0"/>
                <a:cs typeface="Arial" pitchFamily="34" charset="0"/>
              </a:rPr>
              <a:t>	Прадукцыя </a:t>
            </a:r>
            <a:r>
              <a:rPr lang="be-BY" sz="2400" dirty="0">
                <a:latin typeface="Arial" pitchFamily="34" charset="0"/>
                <a:cs typeface="Arial" pitchFamily="34" charset="0"/>
              </a:rPr>
              <a:t>выдавецкага цэнтра ГрДУ імя 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Янкі Купалы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be-BY" sz="2400" dirty="0" smtClean="0">
              <a:latin typeface="Arial" pitchFamily="34" charset="0"/>
              <a:cs typeface="Arial" pitchFamily="34" charset="0"/>
            </a:endParaRPr>
          </a:p>
          <a:p>
            <a:endParaRPr lang="be-BY" sz="2400" dirty="0">
              <a:latin typeface="Arial" pitchFamily="34" charset="0"/>
              <a:cs typeface="Arial" pitchFamily="34" charset="0"/>
            </a:endParaRPr>
          </a:p>
          <a:p>
            <a:endParaRPr lang="be-BY" sz="2400" dirty="0" smtClean="0">
              <a:latin typeface="Arial" pitchFamily="34" charset="0"/>
              <a:cs typeface="Arial" pitchFamily="34" charset="0"/>
            </a:endParaRPr>
          </a:p>
          <a:p>
            <a:endParaRPr lang="be-BY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e-BY" sz="2400" dirty="0" smtClean="0">
                <a:latin typeface="Arial" pitchFamily="34" charset="0"/>
                <a:cs typeface="Arial" pitchFamily="34" charset="0"/>
              </a:rPr>
              <a:t>		*Грыф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77538"/>
              </p:ext>
            </p:extLst>
          </p:nvPr>
        </p:nvGraphicFramePr>
        <p:xfrm>
          <a:off x="1691680" y="1844824"/>
          <a:ext cx="6192690" cy="1697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173"/>
                <a:gridCol w="2825618"/>
                <a:gridCol w="1818899"/>
              </a:tblGrid>
              <a:tr h="64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Кол-ць назваў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Кол-ць экз.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2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1021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2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1425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2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762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69887"/>
              </p:ext>
            </p:extLst>
          </p:nvPr>
        </p:nvGraphicFramePr>
        <p:xfrm>
          <a:off x="1475656" y="4221088"/>
          <a:ext cx="6264696" cy="1752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2168"/>
                <a:gridCol w="1776269"/>
                <a:gridCol w="1367540"/>
                <a:gridCol w="1608719"/>
              </a:tblGrid>
              <a:tr h="64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Кол-ць назваў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Кол-ць экз.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Сума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2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75/12*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1009/328*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8652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2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80/18*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1302/585*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30291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2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be-BY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36/7*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575/338*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14106</a:t>
                      </a:r>
                      <a:endParaRPr lang="ru-RU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2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298" y="2533811"/>
            <a:ext cx="3371528" cy="3371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 descr="IMG-9714934f2ca121782e5058a52c7f827d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b="1" dirty="0" smtClean="0">
                <a:latin typeface="Arial" pitchFamily="34" charset="0"/>
                <a:cs typeface="Arial" pitchFamily="34" charset="0"/>
              </a:rPr>
              <a:t>АДУКАЦЫЯ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0553" y="1124744"/>
            <a:ext cx="5191745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be-BY" sz="2500" dirty="0" smtClean="0">
                <a:latin typeface="Times New Roman" pitchFamily="18" charset="0"/>
                <a:cs typeface="Times New Roman" pitchFamily="18" charset="0"/>
              </a:rPr>
              <a:t>Складанне </a:t>
            </a: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ў дапамогу вучэбнаму працэсу бібліяграфічных указальнікаў, бібліяграфічных спісаў дакументаў.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Прадстаўленне інфармацыі аб новых дакументах і электронных </a:t>
            </a:r>
            <a:r>
              <a:rPr lang="be-BY" sz="2500" dirty="0" smtClean="0">
                <a:latin typeface="Times New Roman" pitchFamily="18" charset="0"/>
                <a:cs typeface="Times New Roman" pitchFamily="18" charset="0"/>
              </a:rPr>
              <a:t>рэсурсах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Правядзенне тэматычных аглядаў па дысцыплінах, тэмах.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Віртуальная даведачная служба.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be-BY" sz="2500" dirty="0" err="1">
                <a:latin typeface="Times New Roman" pitchFamily="18" charset="0"/>
                <a:cs typeface="Times New Roman" pitchFamily="18" charset="0"/>
              </a:rPr>
              <a:t>МБА</a:t>
            </a: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be-BY" sz="2500" dirty="0" err="1">
                <a:latin typeface="Times New Roman" pitchFamily="18" charset="0"/>
                <a:cs typeface="Times New Roman" pitchFamily="18" charset="0"/>
              </a:rPr>
              <a:t>ЭДД</a:t>
            </a: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Масавая выдача камплектаў вучэбнай літаратуры і </a:t>
            </a:r>
            <a:r>
              <a:rPr lang="be-BY" sz="2500" dirty="0" err="1">
                <a:latin typeface="Times New Roman" pitchFamily="18" charset="0"/>
                <a:cs typeface="Times New Roman" pitchFamily="18" charset="0"/>
              </a:rPr>
              <a:t>інш</a:t>
            </a: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4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22114"/>
          </a:xfrm>
        </p:spPr>
        <p:txBody>
          <a:bodyPr/>
          <a:lstStyle/>
          <a:p>
            <a:r>
              <a:rPr lang="be-BY" b="1" dirty="0" smtClean="0">
                <a:latin typeface="Arial" pitchFamily="34" charset="0"/>
                <a:cs typeface="Arial" pitchFamily="34" charset="0"/>
              </a:rPr>
              <a:t>АДУКАЦЫЯ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015127"/>
              </p:ext>
            </p:extLst>
          </p:nvPr>
        </p:nvGraphicFramePr>
        <p:xfrm>
          <a:off x="5292080" y="1196751"/>
          <a:ext cx="3672408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6348"/>
                <a:gridCol w="2406060"/>
              </a:tblGrid>
              <a:tr h="657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Кол-ць факультэтаў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3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2021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3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3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be-BY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 descr="C:\Users\Ngrinko\Desktop\ОБИТ\заняткі са студэнтамі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11" y="3743450"/>
            <a:ext cx="4192885" cy="2925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9512" y="1340768"/>
            <a:ext cx="4752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Arial" pitchFamily="34" charset="0"/>
                <a:cs typeface="Arial" pitchFamily="34" charset="0"/>
              </a:rPr>
              <a:t>Інфармацыйная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граматнасць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студэнтаў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err="1">
                <a:latin typeface="Arial" pitchFamily="34" charset="0"/>
                <a:cs typeface="Arial" pitchFamily="34" charset="0"/>
              </a:rPr>
              <a:t>Рашэнне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рэктарата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ад 09.03.2020: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Предусмотреть проведение 2 часов практических занятий по информационной грамотности в рамках факультативных курсов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Университетоведение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и «ГрГУ им. Янки Купалы: миссия, история, структура» работниками научной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библиотеки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723018"/>
              </p:ext>
            </p:extLst>
          </p:nvPr>
        </p:nvGraphicFramePr>
        <p:xfrm>
          <a:off x="827584" y="2924943"/>
          <a:ext cx="7488832" cy="2347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251"/>
                <a:gridCol w="1966764"/>
                <a:gridCol w="2042409"/>
                <a:gridCol w="2042408"/>
              </a:tblGrid>
              <a:tr h="57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Выданні </a:t>
                      </a:r>
                      <a:r>
                        <a:rPr lang="be-BY" sz="2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РБ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Выданні </a:t>
                      </a:r>
                      <a:r>
                        <a:rPr lang="be-BY" sz="2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РФ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Сума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0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181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106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124 510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0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166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114 915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90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be-BY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64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98 480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b="1" dirty="0" smtClean="0">
                <a:latin typeface="Arial" pitchFamily="34" charset="0"/>
                <a:cs typeface="Arial" pitchFamily="34" charset="0"/>
              </a:rPr>
              <a:t>НАВУКА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40" y="1268760"/>
            <a:ext cx="9144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be-BY" sz="2400" b="1" dirty="0">
                <a:latin typeface="Arial" pitchFamily="34" charset="0"/>
                <a:cs typeface="Arial" pitchFamily="34" charset="0"/>
              </a:rPr>
              <a:t>Арганізацыя падпіскі на навуковыя часопісы РБ і РФ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indent="446088" algn="ctr"/>
            <a:endParaRPr lang="be-BY" sz="2400" dirty="0" smtClean="0">
              <a:latin typeface="Arial" pitchFamily="34" charset="0"/>
              <a:cs typeface="Arial" pitchFamily="34" charset="0"/>
            </a:endParaRPr>
          </a:p>
          <a:p>
            <a:pPr indent="446088" algn="ctr"/>
            <a:r>
              <a:rPr lang="be-BY" sz="2400" dirty="0" smtClean="0">
                <a:latin typeface="Arial" pitchFamily="34" charset="0"/>
                <a:cs typeface="Arial" pitchFamily="34" charset="0"/>
              </a:rPr>
              <a:t>Маніторынг </a:t>
            </a:r>
            <a:r>
              <a:rPr lang="be-BY" sz="2400" dirty="0">
                <a:latin typeface="Arial" pitchFamily="34" charset="0"/>
                <a:cs typeface="Arial" pitchFamily="34" charset="0"/>
              </a:rPr>
              <a:t>запатрабаванасці, пастаянная “рэдакцыя” канчатковага 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спісу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45853"/>
              </p:ext>
            </p:extLst>
          </p:nvPr>
        </p:nvGraphicFramePr>
        <p:xfrm>
          <a:off x="1691679" y="2924944"/>
          <a:ext cx="5760641" cy="246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982"/>
                <a:gridCol w="1924126"/>
                <a:gridCol w="2425533"/>
              </a:tblGrid>
              <a:tr h="1012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Кол-ць БД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Сума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3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24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49 586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3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24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57 690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83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2400" b="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16 593</a:t>
                      </a:r>
                      <a:endParaRPr lang="ru-RU" sz="2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b="1" dirty="0" smtClean="0">
                <a:latin typeface="Arial" pitchFamily="34" charset="0"/>
                <a:cs typeface="Arial" pitchFamily="34" charset="0"/>
              </a:rPr>
              <a:t>НАВУКА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be-BY" sz="2400" b="1" dirty="0">
                <a:latin typeface="Arial" pitchFamily="34" charset="0"/>
                <a:cs typeface="Arial" pitchFamily="34" charset="0"/>
              </a:rPr>
              <a:t>Арганізацыя доступу да сусветных </a:t>
            </a:r>
            <a:r>
              <a:rPr lang="be-BY" sz="2400" b="1" dirty="0" smtClean="0">
                <a:latin typeface="Arial" pitchFamily="34" charset="0"/>
                <a:cs typeface="Arial" pitchFamily="34" charset="0"/>
              </a:rPr>
              <a:t>БД</a:t>
            </a:r>
          </a:p>
          <a:p>
            <a:pPr lvl="1" algn="ctr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be-BY" sz="2400" dirty="0">
                <a:latin typeface="Arial" pitchFamily="34" charset="0"/>
                <a:cs typeface="Arial" pitchFamily="34" charset="0"/>
              </a:rPr>
              <a:t>Маніторынг </a:t>
            </a:r>
            <a:r>
              <a:rPr lang="be-BY" sz="2400" dirty="0" smtClean="0">
                <a:latin typeface="Arial" pitchFamily="34" charset="0"/>
                <a:cs typeface="Arial" pitchFamily="34" charset="0"/>
              </a:rPr>
              <a:t>запатрабаванасці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67544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b="1" dirty="0" smtClean="0">
                <a:latin typeface="Arial" pitchFamily="34" charset="0"/>
                <a:cs typeface="Arial" pitchFamily="34" charset="0"/>
              </a:rPr>
              <a:t>НАВУКА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isiukevich_sm\Desktop\ОБИТ\тэматычныя агляды літаратуры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5"/>
            <a:ext cx="5882867" cy="2454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848" y="738276"/>
            <a:ext cx="892899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Праверка і рэдагаванне бібліяграфічных спісаў.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Індэксаванне </a:t>
            </a:r>
            <a:r>
              <a:rPr lang="be-BY" sz="2500" dirty="0" smtClean="0">
                <a:latin typeface="Times New Roman" pitchFamily="18" charset="0"/>
                <a:cs typeface="Times New Roman" pitchFamily="18" charset="0"/>
              </a:rPr>
              <a:t>дакументаў </a:t>
            </a: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ў адпаведнасці з сістэмамі класіфікацыі </a:t>
            </a:r>
            <a:r>
              <a:rPr lang="be-BY" sz="2500" dirty="0" err="1">
                <a:latin typeface="Times New Roman" pitchFamily="18" charset="0"/>
                <a:cs typeface="Times New Roman" pitchFamily="18" charset="0"/>
              </a:rPr>
              <a:t>УДК</a:t>
            </a: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be-BY" sz="2500" dirty="0" err="1">
                <a:latin typeface="Times New Roman" pitchFamily="18" charset="0"/>
                <a:cs typeface="Times New Roman" pitchFamily="18" charset="0"/>
              </a:rPr>
              <a:t>ББК</a:t>
            </a: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Прысваенне навуковай працы лічбавага </a:t>
            </a:r>
            <a:r>
              <a:rPr lang="be-BY" sz="2500" dirty="0" err="1">
                <a:latin typeface="Times New Roman" pitchFamily="18" charset="0"/>
                <a:cs typeface="Times New Roman" pitchFamily="18" charset="0"/>
              </a:rPr>
              <a:t>ідэнтыфікатара</a:t>
            </a: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 аб’екта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Dig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identifier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Дапамога ў стварэнні, вядзенні, рэдагаванні профіляў у </a:t>
            </a:r>
            <a:r>
              <a:rPr lang="be-BY" sz="2500" dirty="0" err="1">
                <a:latin typeface="Times New Roman" pitchFamily="18" charset="0"/>
                <a:cs typeface="Times New Roman" pitchFamily="18" charset="0"/>
              </a:rPr>
              <a:t>навукаметрычных</a:t>
            </a: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 базах.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Пошук </a:t>
            </a:r>
            <a:r>
              <a:rPr lang="be-BY" sz="2500" dirty="0" err="1">
                <a:latin typeface="Times New Roman" pitchFamily="18" charset="0"/>
                <a:cs typeface="Times New Roman" pitchFamily="18" charset="0"/>
              </a:rPr>
              <a:t>высокарэйтынгавых</a:t>
            </a:r>
            <a:r>
              <a:rPr lang="be-BY" sz="2500" dirty="0">
                <a:latin typeface="Times New Roman" pitchFamily="18" charset="0"/>
                <a:cs typeface="Times New Roman" pitchFamily="18" charset="0"/>
              </a:rPr>
              <a:t> выданняў для публікацыі вынікаў навуковай </a:t>
            </a:r>
            <a:r>
              <a:rPr lang="be-BY" sz="2500" dirty="0" smtClean="0">
                <a:latin typeface="Times New Roman" pitchFamily="18" charset="0"/>
                <a:cs typeface="Times New Roman" pitchFamily="18" charset="0"/>
              </a:rPr>
              <a:t>дзейнасці і </a:t>
            </a:r>
            <a:r>
              <a:rPr lang="be-BY" sz="2500" dirty="0" err="1" smtClean="0">
                <a:latin typeface="Times New Roman" pitchFamily="18" charset="0"/>
                <a:cs typeface="Times New Roman" pitchFamily="18" charset="0"/>
              </a:rPr>
              <a:t>інш</a:t>
            </a:r>
            <a:r>
              <a:rPr lang="be-BY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29411"/>
          </a:xfrm>
        </p:spPr>
        <p:txBody>
          <a:bodyPr>
            <a:normAutofit/>
          </a:bodyPr>
          <a:lstStyle/>
          <a:p>
            <a:pPr marL="180975" lvl="1" indent="-180975">
              <a:buNone/>
            </a:pPr>
            <a:r>
              <a:rPr lang="be-BY" sz="2400" b="1" dirty="0" smtClean="0">
                <a:latin typeface="Arial" pitchFamily="34" charset="0"/>
                <a:cs typeface="Arial" pitchFamily="34" charset="0"/>
              </a:rPr>
              <a:t>Семінар </a:t>
            </a:r>
          </a:p>
          <a:p>
            <a:pPr marL="180975" lvl="1" indent="-180975">
              <a:buNone/>
            </a:pPr>
            <a:r>
              <a:rPr lang="be-BY" sz="2400" b="1" i="1" dirty="0" smtClean="0">
                <a:latin typeface="Arial" pitchFamily="34" charset="0"/>
                <a:cs typeface="Arial" pitchFamily="34" charset="0"/>
              </a:rPr>
              <a:t>«Навуковыя </a:t>
            </a:r>
            <a:r>
              <a:rPr lang="be-BY" sz="2400" b="1" i="1" dirty="0">
                <a:latin typeface="Arial" pitchFamily="34" charset="0"/>
                <a:cs typeface="Arial" pitchFamily="34" charset="0"/>
              </a:rPr>
              <a:t>камунікацыі ў прафесійнай </a:t>
            </a:r>
            <a:r>
              <a:rPr lang="be-BY" sz="2400" b="1" i="1" dirty="0" smtClean="0">
                <a:latin typeface="Arial" pitchFamily="34" charset="0"/>
                <a:cs typeface="Arial" pitchFamily="34" charset="0"/>
              </a:rPr>
              <a:t>дзейнасці: </a:t>
            </a:r>
            <a:r>
              <a:rPr lang="be-BY" sz="2400" b="1" i="1" dirty="0">
                <a:latin typeface="Arial" pitchFamily="34" charset="0"/>
                <a:cs typeface="Arial" pitchFamily="34" charset="0"/>
              </a:rPr>
              <a:t>электронныя сэрвісы і бібліятэчныя інфармацыйныя </a:t>
            </a:r>
            <a:r>
              <a:rPr lang="be-BY" sz="2400" b="1" i="1" dirty="0" smtClean="0">
                <a:latin typeface="Arial" pitchFamily="34" charset="0"/>
                <a:cs typeface="Arial" pitchFamily="34" charset="0"/>
              </a:rPr>
              <a:t>тэхналогіі»</a:t>
            </a:r>
            <a:endParaRPr lang="be-BY" sz="2400" b="1" i="1" dirty="0">
              <a:latin typeface="Arial" pitchFamily="34" charset="0"/>
              <a:cs typeface="Arial" pitchFamily="34" charset="0"/>
            </a:endParaRPr>
          </a:p>
          <a:p>
            <a:pPr marL="180975" lvl="1" indent="-180975"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28929"/>
              </p:ext>
            </p:extLst>
          </p:nvPr>
        </p:nvGraphicFramePr>
        <p:xfrm>
          <a:off x="1534344" y="3212976"/>
          <a:ext cx="60960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e-BY" sz="2400" dirty="0" smtClean="0">
                          <a:latin typeface="Arial" pitchFamily="34" charset="0"/>
                          <a:cs typeface="Arial" pitchFamily="34" charset="0"/>
                        </a:rPr>
                        <a:t>Модуль 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400" dirty="0" smtClean="0">
                          <a:latin typeface="Arial" pitchFamily="34" charset="0"/>
                          <a:cs typeface="Arial" pitchFamily="34" charset="0"/>
                        </a:rPr>
                        <a:t>Кол-ць удзельнікаў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e-BY" sz="2400" dirty="0" smtClean="0">
                          <a:latin typeface="Arial" pitchFamily="34" charset="0"/>
                          <a:cs typeface="Arial" pitchFamily="34" charset="0"/>
                        </a:rPr>
                        <a:t>Модуль 1 (2021 год)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400" dirty="0" smtClean="0"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400" dirty="0" smtClean="0">
                          <a:latin typeface="Arial" pitchFamily="34" charset="0"/>
                          <a:cs typeface="Arial" pitchFamily="34" charset="0"/>
                        </a:rPr>
                        <a:t>Модуль 2 (2022 год)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400" dirty="0" smtClean="0"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400" dirty="0" smtClean="0">
                          <a:latin typeface="Arial" pitchFamily="34" charset="0"/>
                          <a:cs typeface="Arial" pitchFamily="34" charset="0"/>
                        </a:rPr>
                        <a:t>Модуль 3 (2022 год)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400" dirty="0" smtClean="0">
                          <a:latin typeface="Arial" pitchFamily="34" charset="0"/>
                          <a:cs typeface="Arial" pitchFamily="34" charset="0"/>
                        </a:rPr>
                        <a:t>118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400" dirty="0" smtClean="0">
                          <a:latin typeface="Arial" pitchFamily="34" charset="0"/>
                          <a:cs typeface="Arial" pitchFamily="34" charset="0"/>
                        </a:rPr>
                        <a:t>Модуль 4 (2023 год)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2400" dirty="0" smtClean="0">
                          <a:latin typeface="Arial" pitchFamily="34" charset="0"/>
                          <a:cs typeface="Arial" pitchFamily="34" charset="0"/>
                        </a:rPr>
                        <a:t>134</a:t>
                      </a: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4462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b="1" dirty="0" smtClean="0">
                <a:latin typeface="Arial" pitchFamily="34" charset="0"/>
                <a:cs typeface="Arial" pitchFamily="34" charset="0"/>
              </a:rPr>
              <a:t>НАВУКА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3ad7db96184fe14b676f1310697339d254a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3892</TotalTime>
  <Words>808</Words>
  <Application>Microsoft Office PowerPoint</Application>
  <PresentationFormat>Экран (4:3)</PresentationFormat>
  <Paragraphs>220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АДУКАЦЫЯ </vt:lpstr>
      <vt:lpstr>Презентация PowerPoint</vt:lpstr>
      <vt:lpstr>АДУКАЦЫЯ </vt:lpstr>
      <vt:lpstr>Презентация PowerPoint</vt:lpstr>
      <vt:lpstr>Презентация PowerPoint</vt:lpstr>
      <vt:lpstr>Презентация PowerPoint</vt:lpstr>
      <vt:lpstr>Презентация PowerPoint</vt:lpstr>
      <vt:lpstr>Семінар «Навуковыя камунікацыі ў прафесійнай дзейнасці: электронныя сэрвісы і бібліятэчныя інфармацыйныя тэхналогіі»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ГРИНЬКО НИКОЛАЙ ВЛАДИМИРОВИЧ</dc:creator>
  <cp:lastModifiedBy>СКЕРСЬ МАРИЯ АНТОНОВНА</cp:lastModifiedBy>
  <cp:revision>113</cp:revision>
  <cp:lastPrinted>2023-11-11T06:24:55Z</cp:lastPrinted>
  <dcterms:created xsi:type="dcterms:W3CDTF">2020-03-02T07:32:52Z</dcterms:created>
  <dcterms:modified xsi:type="dcterms:W3CDTF">2023-11-15T07:02:30Z</dcterms:modified>
</cp:coreProperties>
</file>