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58" r:id="rId7"/>
    <p:sldId id="263" r:id="rId8"/>
    <p:sldId id="264" r:id="rId9"/>
    <p:sldId id="265" r:id="rId10"/>
    <p:sldId id="262" r:id="rId11"/>
    <p:sldId id="268" r:id="rId12"/>
    <p:sldId id="267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28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agorlenok.ru/upload/resize_cache/iblock/160/658_448_1/160a7e0d64c4e8fc26ac9fe9bda5d27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64" y="-3831"/>
            <a:ext cx="8945054" cy="6480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64" y="-4377"/>
            <a:ext cx="4536504" cy="1296143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Профилактика ОКИ и РОТОВИРУСНЫХ ИНФЕКЦИЙ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09896" y="5661248"/>
            <a:ext cx="3301054" cy="1424116"/>
          </a:xfrm>
        </p:spPr>
        <p:txBody>
          <a:bodyPr>
            <a:normAutofit/>
          </a:bodyPr>
          <a:lstStyle/>
          <a:p>
            <a:r>
              <a:rPr lang="ru-RU" sz="1600" i="1" dirty="0" smtClean="0">
                <a:solidFill>
                  <a:schemeClr val="tx1"/>
                </a:solidFill>
              </a:rPr>
              <a:t>«Материалы ЕДИ, март 2024 г.»</a:t>
            </a:r>
            <a:endParaRPr lang="en-US" sz="1600" i="1" dirty="0" smtClean="0">
              <a:solidFill>
                <a:schemeClr val="tx1"/>
              </a:solidFill>
            </a:endParaRPr>
          </a:p>
          <a:p>
            <a:r>
              <a:rPr lang="ru-RU" sz="1600" i="1" dirty="0" smtClean="0">
                <a:solidFill>
                  <a:schemeClr val="tx1"/>
                </a:solidFill>
              </a:rPr>
              <a:t>Информация </a:t>
            </a:r>
            <a:r>
              <a:rPr lang="ru-RU" sz="1600" i="1" dirty="0" smtClean="0">
                <a:solidFill>
                  <a:schemeClr val="tx1"/>
                </a:solidFill>
              </a:rPr>
              <a:t>здравпункта УО «ГрГУ имени Янки Купалы</a:t>
            </a:r>
            <a:r>
              <a:rPr lang="ru-RU" sz="1600" i="1" dirty="0" smtClean="0">
                <a:solidFill>
                  <a:schemeClr val="tx1"/>
                </a:solidFill>
              </a:rPr>
              <a:t>»</a:t>
            </a:r>
            <a:endParaRPr lang="ru-RU" sz="1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User\Pictures\img11.jpg"/>
          <p:cNvPicPr>
            <a:picLocks noChangeAspect="1" noChangeArrowheads="1"/>
          </p:cNvPicPr>
          <p:nvPr/>
        </p:nvPicPr>
        <p:blipFill rotWithShape="1">
          <a:blip r:embed="rId2" cstate="print"/>
          <a:srcRect b="3755"/>
          <a:stretch/>
        </p:blipFill>
        <p:spPr bwMode="auto">
          <a:xfrm>
            <a:off x="0" y="0"/>
            <a:ext cx="9144000" cy="660049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99176" cy="864096"/>
          </a:xfrm>
        </p:spPr>
        <p:txBody>
          <a:bodyPr>
            <a:normAutofit/>
          </a:bodyPr>
          <a:lstStyle/>
          <a:p>
            <a:r>
              <a:rPr lang="ru-RU" sz="4000" i="1" dirty="0" err="1" smtClean="0"/>
              <a:t>Ротовирусная</a:t>
            </a:r>
            <a:r>
              <a:rPr lang="ru-RU" sz="4000" i="1" dirty="0" smtClean="0"/>
              <a:t> инфекция 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328592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err="1" smtClean="0"/>
              <a:t>Ротавирусная</a:t>
            </a:r>
            <a:r>
              <a:rPr lang="ru-RU" dirty="0" smtClean="0"/>
              <a:t> кишечная инфекция иначе Кишечный (желудочный) грипп, наиболее распространенное вирусное кишечное заболевание. </a:t>
            </a:r>
          </a:p>
          <a:p>
            <a:pPr algn="just">
              <a:buNone/>
            </a:pPr>
            <a:r>
              <a:rPr lang="ru-RU" dirty="0" err="1" smtClean="0"/>
              <a:t>Ротавирусы</a:t>
            </a:r>
            <a:r>
              <a:rPr lang="ru-RU" dirty="0" smtClean="0"/>
              <a:t> попадают в организм при несоблюдении правил гигиены, через плохо обработанные продукты и воздушно-капельным путем. Вирус устойчив к холоду, при хлорировании воды не гибнет. </a:t>
            </a:r>
          </a:p>
          <a:p>
            <a:pPr algn="just">
              <a:buNone/>
            </a:pPr>
            <a:r>
              <a:rPr lang="ru-RU" dirty="0" smtClean="0"/>
              <a:t>Заболевание носит эпидемиологический характер, чаще всего встречается в холодное время года. Инкубационный период – до 5 дней, но часто первые признаки заболевания начинают проявляться в первые сутки после заражения. Инфицированный человек опасен для окружающих до полного излечения. У детей кишечный грипп встречается чаще, протекает сложнее.</a:t>
            </a:r>
          </a:p>
          <a:p>
            <a:pPr algn="just">
              <a:buNone/>
            </a:pPr>
            <a:r>
              <a:rPr lang="ru-RU" dirty="0" smtClean="0"/>
              <a:t>Для острой формы заболевания характерен сильный болевой синдром, понос светлого цвета с примесью крови. Температура быстро достигает отметки 39 градусов, сопровождается частыми приступами рвоты, насморком и воспаленным горлом.</a:t>
            </a:r>
          </a:p>
          <a:p>
            <a:pPr algn="just">
              <a:buNone/>
            </a:pPr>
            <a:r>
              <a:rPr lang="ru-RU" dirty="0" err="1" smtClean="0"/>
              <a:t>Ротавирусы</a:t>
            </a:r>
            <a:r>
              <a:rPr lang="ru-RU" dirty="0" smtClean="0"/>
              <a:t> плохо переносят высокую температуру, поэтому у больных рекомендуется сбивать температуру только выше 38 градусов. Вирусы обитают на грязных руках и продуктах, не погибают они в хлорированной воде. 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Важно!</a:t>
            </a:r>
            <a:r>
              <a:rPr lang="ru-RU" dirty="0" smtClean="0"/>
              <a:t> В инкубационный период данная кишечная болезнь протекает без поноса и других, привычных симптомов заболевания.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User\Pictures\img11.jpg"/>
          <p:cNvPicPr>
            <a:picLocks noChangeAspect="1" noChangeArrowheads="1"/>
          </p:cNvPicPr>
          <p:nvPr/>
        </p:nvPicPr>
        <p:blipFill rotWithShape="1">
          <a:blip r:embed="rId2" cstate="print"/>
          <a:srcRect b="3448"/>
          <a:stretch/>
        </p:blipFill>
        <p:spPr bwMode="auto">
          <a:xfrm>
            <a:off x="0" y="0"/>
            <a:ext cx="9144000" cy="66215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99176" cy="864096"/>
          </a:xfrm>
        </p:spPr>
        <p:txBody>
          <a:bodyPr>
            <a:normAutofit/>
          </a:bodyPr>
          <a:lstStyle/>
          <a:p>
            <a:r>
              <a:rPr lang="ru-RU" sz="4000" i="1" dirty="0" err="1" smtClean="0"/>
              <a:t>Ротовирус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00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/>
              <a:t>Инкубационный период протекает до 5 дней. </a:t>
            </a:r>
          </a:p>
          <a:p>
            <a:pPr algn="just">
              <a:buNone/>
            </a:pPr>
            <a:r>
              <a:rPr lang="ru-RU" sz="1400" dirty="0" smtClean="0"/>
              <a:t>Потом заболевание вступает в острую стадию – в течение 3–8 дней будут мучить частые приступы рвоты, болезненные спазмы в животе, расстройство стула. </a:t>
            </a:r>
          </a:p>
          <a:p>
            <a:pPr algn="just">
              <a:buNone/>
            </a:pPr>
            <a:r>
              <a:rPr lang="ru-RU" sz="1400" dirty="0" err="1" smtClean="0"/>
              <a:t>Ротавирусная</a:t>
            </a:r>
            <a:r>
              <a:rPr lang="ru-RU" sz="1400" dirty="0" smtClean="0"/>
              <a:t> инфекция протекает на фоне высокой температуры – 39–40 градусов. Проявляются все признаки гриппа – кашель, насморк, воспаление горла и слизистых оболочек глаз. </a:t>
            </a:r>
          </a:p>
          <a:p>
            <a:pPr algn="just">
              <a:buNone/>
            </a:pPr>
            <a:r>
              <a:rPr lang="ru-RU" sz="1400" dirty="0" smtClean="0"/>
              <a:t>Диарея – основной и наиболее опасный симптом заболевания, приступы могут возникать более 10 раз в сутки. </a:t>
            </a:r>
          </a:p>
          <a:p>
            <a:pPr algn="just">
              <a:buNone/>
            </a:pPr>
            <a:r>
              <a:rPr lang="ru-RU" sz="1400" dirty="0" smtClean="0"/>
              <a:t>Восстановительный период занимает до 5 дней. </a:t>
            </a:r>
            <a:r>
              <a:rPr lang="ru-RU" sz="1400" dirty="0"/>
              <a:t>М</a:t>
            </a:r>
            <a:r>
              <a:rPr lang="ru-RU" sz="1400" dirty="0" smtClean="0"/>
              <a:t>огут еще беспокоить остаточные явления кишечного и респираторного характера. </a:t>
            </a:r>
          </a:p>
          <a:p>
            <a:pPr algn="just">
              <a:buNone/>
            </a:pPr>
            <a:r>
              <a:rPr lang="ru-RU" sz="1400" dirty="0" smtClean="0"/>
              <a:t>Что говорят о </a:t>
            </a:r>
            <a:r>
              <a:rPr lang="ru-RU" sz="1400" dirty="0" err="1" smtClean="0"/>
              <a:t>ротавирусной</a:t>
            </a:r>
            <a:r>
              <a:rPr lang="ru-RU" sz="1400" dirty="0" smtClean="0"/>
              <a:t> инфекции доктора: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/>
              <a:t>кишечный грипп нельзя лечить самостоятельно – обязательно нужно вызвать на дом врача;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err="1" smtClean="0"/>
              <a:t>ротавирусная</a:t>
            </a:r>
            <a:r>
              <a:rPr lang="ru-RU" sz="1400" dirty="0" smtClean="0"/>
              <a:t> инфекция – заболевание вирусного происхождения, поэтому лечить антибиотиками бесполезно;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/>
              <a:t>основа лечения – борьба с обезвоживанием;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/>
              <a:t>наиболее опасное осложнение – пневмония, которая возникает на фоне дефицита жидкости в организме;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/>
              <a:t>кормит насильно больных нельзя – небольшое голодание принесет большую пользу, нежели прием пищи через силу. </a:t>
            </a:r>
          </a:p>
          <a:p>
            <a:pPr algn="just">
              <a:buNone/>
            </a:pPr>
            <a:r>
              <a:rPr lang="ru-RU" sz="1400" dirty="0" smtClean="0"/>
              <a:t>Для лечения кишечной инфекции используют средства против диареи, для устранения признаков интоксикации, жаропонижающие препараты, спазмолитики. В восстановительный период обязательно нужно принимать лекарственные средства для восстановления микрофлоры кишечника. Пить маленькими порциями как можно чаще. До полного выздоровления категорически противопоказаны молочные продукты. Нельзя ничего жаренного и жирного, от фруктов и соков на время придется отказаться.</a:t>
            </a:r>
            <a:endParaRPr lang="ru-RU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User\Pictures\img11.jpg"/>
          <p:cNvPicPr>
            <a:picLocks noChangeAspect="1" noChangeArrowheads="1"/>
          </p:cNvPicPr>
          <p:nvPr/>
        </p:nvPicPr>
        <p:blipFill rotWithShape="1">
          <a:blip r:embed="rId2" cstate="print"/>
          <a:srcRect b="3755"/>
          <a:stretch/>
        </p:blipFill>
        <p:spPr bwMode="auto">
          <a:xfrm>
            <a:off x="0" y="0"/>
            <a:ext cx="9144000" cy="660049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748464" cy="864096"/>
          </a:xfrm>
        </p:spPr>
        <p:txBody>
          <a:bodyPr>
            <a:noAutofit/>
          </a:bodyPr>
          <a:lstStyle/>
          <a:p>
            <a:r>
              <a:rPr lang="ru-RU" sz="4000" i="1" dirty="0" smtClean="0"/>
              <a:t>Последствия заражения </a:t>
            </a:r>
            <a:r>
              <a:rPr lang="ru-RU" sz="4000" i="1" dirty="0" err="1" smtClean="0"/>
              <a:t>ротавирусной</a:t>
            </a:r>
            <a:r>
              <a:rPr lang="ru-RU" sz="4000" i="1" dirty="0" smtClean="0"/>
              <a:t> инфекцией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При проникновении в организм человека </a:t>
            </a:r>
            <a:r>
              <a:rPr lang="ru-RU" dirty="0" err="1" smtClean="0"/>
              <a:t>ротавирус</a:t>
            </a:r>
            <a:r>
              <a:rPr lang="ru-RU" dirty="0" smtClean="0"/>
              <a:t> поражает слизистую оболочку желудка, тем самым препятствуя нормальному расщеплению продуктов, а нерасщепленные продукты токсичны для организма – возникает сильная диарея и интоксикация. </a:t>
            </a:r>
          </a:p>
          <a:p>
            <a:pPr algn="just">
              <a:buNone/>
            </a:pPr>
            <a:r>
              <a:rPr lang="ru-RU" dirty="0" smtClean="0"/>
              <a:t>Основная опасность – обезвоживание. При диарее организм теряет много жидкости, снижается количество выделяемой мочи. На фоне нехватки жидкости может возникнуть помрачение сознание, резкое снижение артериального давления, возникают судороги, необратимые изменения в нервной системе. При дефиците воды в организме более 20% возможен летальный исход. 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Важно!</a:t>
            </a:r>
            <a:r>
              <a:rPr lang="ru-RU" dirty="0" smtClean="0"/>
              <a:t> </a:t>
            </a:r>
            <a:r>
              <a:rPr lang="ru-RU" dirty="0" err="1" smtClean="0"/>
              <a:t>Ротавирусная</a:t>
            </a:r>
            <a:r>
              <a:rPr lang="ru-RU" dirty="0" smtClean="0"/>
              <a:t> инфекция поражает только кишечник, вирус в кровь не проникает.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User\Pictures\img11.jpg"/>
          <p:cNvPicPr>
            <a:picLocks noChangeAspect="1" noChangeArrowheads="1"/>
          </p:cNvPicPr>
          <p:nvPr/>
        </p:nvPicPr>
        <p:blipFill rotWithShape="1">
          <a:blip r:embed="rId2" cstate="print"/>
          <a:srcRect b="4062"/>
          <a:stretch/>
        </p:blipFill>
        <p:spPr bwMode="auto">
          <a:xfrm>
            <a:off x="0" y="0"/>
            <a:ext cx="9144000" cy="65794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99176" cy="864096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Последствия</a:t>
            </a:r>
            <a:r>
              <a:rPr lang="ru-RU" sz="4000" dirty="0" smtClean="0"/>
              <a:t> </a:t>
            </a:r>
            <a:r>
              <a:rPr lang="ru-RU" sz="4000" i="1" dirty="0" smtClean="0"/>
              <a:t>заболевания</a:t>
            </a:r>
            <a:endParaRPr lang="ru-RU" sz="4000" i="1" dirty="0"/>
          </a:p>
        </p:txBody>
      </p:sp>
      <p:pic>
        <p:nvPicPr>
          <p:cNvPr id="5" name="Содержимое 4" descr="slide_3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8504" t="7874" r="17323" b="10499"/>
          <a:stretch>
            <a:fillRect/>
          </a:stretch>
        </p:blipFill>
        <p:spPr>
          <a:xfrm>
            <a:off x="179512" y="1412777"/>
            <a:ext cx="4680520" cy="4696030"/>
          </a:xfrm>
        </p:spPr>
      </p:pic>
      <p:pic>
        <p:nvPicPr>
          <p:cNvPr id="15362" name="Picture 2" descr="C:\Users\User\Pictures\slide_34.jpg"/>
          <p:cNvPicPr>
            <a:picLocks noChangeAspect="1" noChangeArrowheads="1"/>
          </p:cNvPicPr>
          <p:nvPr/>
        </p:nvPicPr>
        <p:blipFill>
          <a:blip r:embed="rId4" cstate="print"/>
          <a:srcRect l="3937" t="7874" r="19685" b="11549"/>
          <a:stretch>
            <a:fillRect/>
          </a:stretch>
        </p:blipFill>
        <p:spPr bwMode="auto">
          <a:xfrm>
            <a:off x="4860032" y="2492896"/>
            <a:ext cx="4004475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User\Pictures\img11.jpg"/>
          <p:cNvPicPr>
            <a:picLocks noChangeAspect="1" noChangeArrowheads="1"/>
          </p:cNvPicPr>
          <p:nvPr/>
        </p:nvPicPr>
        <p:blipFill rotWithShape="1">
          <a:blip r:embed="rId2" cstate="print"/>
          <a:srcRect b="3295"/>
          <a:stretch/>
        </p:blipFill>
        <p:spPr bwMode="auto">
          <a:xfrm>
            <a:off x="0" y="0"/>
            <a:ext cx="9144000" cy="66320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99176" cy="864096"/>
          </a:xfrm>
        </p:spPr>
        <p:txBody>
          <a:bodyPr>
            <a:noAutofit/>
          </a:bodyPr>
          <a:lstStyle/>
          <a:p>
            <a:r>
              <a:rPr lang="ru-RU" sz="4000" i="1" dirty="0" smtClean="0"/>
              <a:t>Что такое кишечные инфекции?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25658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11200" b="1" dirty="0" smtClean="0"/>
              <a:t>Кишечная инфекция </a:t>
            </a:r>
            <a:r>
              <a:rPr lang="ru-RU" sz="11200" dirty="0" smtClean="0"/>
              <a:t>– это заболевание, вызванное патогенным микроорганизмом, протекающее с явлениями общей интоксикации (головная боль, слабость, температура), поносом, рвотой и болями в животе, обусловленными воспалением слизистой оболочки кишечника или желудка. </a:t>
            </a:r>
          </a:p>
          <a:p>
            <a:pPr algn="just"/>
            <a:r>
              <a:rPr lang="ru-RU" sz="11200" dirty="0" smtClean="0"/>
              <a:t>Кишечные инфекции очень широко распространены, причем заболевают ими люди любого возраста. Но наиболее подвержены заболеванию кишечными инфекциями дети, пожилые люди и те, кто недавно перенес какое-либо иное тяжелое заболевание. </a:t>
            </a:r>
          </a:p>
          <a:p>
            <a:pPr algn="just"/>
            <a:r>
              <a:rPr lang="ru-RU" sz="11200" dirty="0" smtClean="0"/>
              <a:t>По частоте обращений к врачу в развитых странах кишечные инфекции стоят на втором месте после ОРВИ.</a:t>
            </a:r>
            <a:br>
              <a:rPr lang="ru-RU" sz="11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User\Pictures\img11.jpg"/>
          <p:cNvPicPr>
            <a:picLocks noChangeAspect="1" noChangeArrowheads="1"/>
          </p:cNvPicPr>
          <p:nvPr/>
        </p:nvPicPr>
        <p:blipFill rotWithShape="1">
          <a:blip r:embed="rId2" cstate="print"/>
          <a:srcRect b="3142"/>
          <a:stretch/>
        </p:blipFill>
        <p:spPr bwMode="auto">
          <a:xfrm>
            <a:off x="0" y="0"/>
            <a:ext cx="9144000" cy="66425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280920" cy="936104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Группа  инфекционных заболеваний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Возбудители кишечных инфекций принадлежат к разнообразным таксономическим группам. В роли этиологических агентов выступают:</a:t>
            </a:r>
          </a:p>
          <a:p>
            <a:pPr>
              <a:buNone/>
            </a:pPr>
            <a:r>
              <a:rPr lang="ru-RU" b="1" dirty="0" smtClean="0"/>
              <a:t>Бактерии </a:t>
            </a:r>
            <a:r>
              <a:rPr lang="ru-RU" dirty="0" smtClean="0"/>
              <a:t>(</a:t>
            </a:r>
            <a:r>
              <a:rPr lang="ru-RU" dirty="0" err="1" smtClean="0"/>
              <a:t>шигеллы</a:t>
            </a:r>
            <a:r>
              <a:rPr lang="ru-RU" dirty="0" smtClean="0"/>
              <a:t>, сальмонеллы, </a:t>
            </a:r>
            <a:r>
              <a:rPr lang="ru-RU" dirty="0" err="1" smtClean="0"/>
              <a:t>диареегенные</a:t>
            </a:r>
            <a:r>
              <a:rPr lang="ru-RU" dirty="0" smtClean="0"/>
              <a:t> </a:t>
            </a:r>
            <a:r>
              <a:rPr lang="ru-RU" dirty="0" err="1" smtClean="0"/>
              <a:t>эшерихии</a:t>
            </a:r>
            <a:r>
              <a:rPr lang="ru-RU" dirty="0" smtClean="0"/>
              <a:t>, </a:t>
            </a:r>
            <a:r>
              <a:rPr lang="ru-RU" dirty="0" err="1" smtClean="0"/>
              <a:t>иерсинии</a:t>
            </a:r>
            <a:r>
              <a:rPr lang="ru-RU" dirty="0" smtClean="0"/>
              <a:t>, </a:t>
            </a:r>
            <a:r>
              <a:rPr lang="ru-RU" dirty="0" err="1" smtClean="0"/>
              <a:t>кампилобактеры</a:t>
            </a:r>
            <a:r>
              <a:rPr lang="ru-RU" dirty="0" smtClean="0"/>
              <a:t>, </a:t>
            </a:r>
            <a:r>
              <a:rPr lang="ru-RU" dirty="0" err="1" smtClean="0"/>
              <a:t>стафилакокки</a:t>
            </a:r>
            <a:r>
              <a:rPr lang="ru-RU" dirty="0" smtClean="0"/>
              <a:t>, </a:t>
            </a:r>
            <a:r>
              <a:rPr lang="ru-RU" dirty="0" err="1" smtClean="0"/>
              <a:t>клебсиеллы</a:t>
            </a:r>
            <a:r>
              <a:rPr lang="ru-RU" dirty="0" smtClean="0"/>
              <a:t> и др.)</a:t>
            </a:r>
          </a:p>
          <a:p>
            <a:pPr>
              <a:buNone/>
            </a:pPr>
            <a:r>
              <a:rPr lang="ru-RU" b="1" dirty="0" smtClean="0"/>
              <a:t>Вирусы </a:t>
            </a:r>
            <a:r>
              <a:rPr lang="ru-RU" dirty="0" smtClean="0"/>
              <a:t>(</a:t>
            </a:r>
            <a:r>
              <a:rPr lang="ru-RU" dirty="0" err="1" smtClean="0"/>
              <a:t>рото</a:t>
            </a:r>
            <a:r>
              <a:rPr lang="ru-RU" dirty="0" smtClean="0"/>
              <a:t>-, </a:t>
            </a:r>
            <a:r>
              <a:rPr lang="ru-RU" dirty="0" err="1" smtClean="0"/>
              <a:t>адено</a:t>
            </a:r>
            <a:r>
              <a:rPr lang="ru-RU" dirty="0" smtClean="0"/>
              <a:t>-, </a:t>
            </a:r>
            <a:r>
              <a:rPr lang="ru-RU" dirty="0" err="1" smtClean="0"/>
              <a:t>энтеро</a:t>
            </a:r>
            <a:r>
              <a:rPr lang="ru-RU" dirty="0" smtClean="0"/>
              <a:t>-, </a:t>
            </a:r>
            <a:r>
              <a:rPr lang="ru-RU" dirty="0" err="1" smtClean="0"/>
              <a:t>астро</a:t>
            </a:r>
            <a:r>
              <a:rPr lang="ru-RU" dirty="0" smtClean="0"/>
              <a:t>-, корона-, </a:t>
            </a:r>
            <a:r>
              <a:rPr lang="ru-RU" dirty="0" err="1" smtClean="0"/>
              <a:t>торо</a:t>
            </a:r>
            <a:r>
              <a:rPr lang="ru-RU" dirty="0" smtClean="0"/>
              <a:t>-, </a:t>
            </a:r>
            <a:r>
              <a:rPr lang="ru-RU" dirty="0" err="1" smtClean="0"/>
              <a:t>калицивирусы</a:t>
            </a:r>
            <a:r>
              <a:rPr lang="ru-RU" dirty="0" smtClean="0"/>
              <a:t> и др.)</a:t>
            </a:r>
          </a:p>
          <a:p>
            <a:pPr>
              <a:buNone/>
            </a:pPr>
            <a:r>
              <a:rPr lang="ru-RU" b="1" dirty="0" smtClean="0"/>
              <a:t>Простейшие</a:t>
            </a:r>
            <a:r>
              <a:rPr lang="ru-RU" dirty="0" smtClean="0"/>
              <a:t> (</a:t>
            </a:r>
            <a:r>
              <a:rPr lang="ru-RU" dirty="0" err="1" smtClean="0"/>
              <a:t>лямблии</a:t>
            </a:r>
            <a:r>
              <a:rPr lang="ru-RU" dirty="0" smtClean="0"/>
              <a:t>, </a:t>
            </a:r>
            <a:r>
              <a:rPr lang="ru-RU" dirty="0" err="1" smtClean="0"/>
              <a:t>криптоспоридии</a:t>
            </a:r>
            <a:r>
              <a:rPr lang="ru-RU" dirty="0" smtClean="0"/>
              <a:t> и др.)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User\Pictures\img11.jpg"/>
          <p:cNvPicPr>
            <a:picLocks noChangeAspect="1" noChangeArrowheads="1"/>
          </p:cNvPicPr>
          <p:nvPr/>
        </p:nvPicPr>
        <p:blipFill rotWithShape="1">
          <a:blip r:embed="rId2" cstate="print"/>
          <a:srcRect b="3142"/>
          <a:stretch/>
        </p:blipFill>
        <p:spPr bwMode="auto">
          <a:xfrm>
            <a:off x="0" y="0"/>
            <a:ext cx="9144000" cy="66425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7992888" cy="936104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Пути заражения инфекциями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006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None/>
            </a:pPr>
            <a:r>
              <a:rPr lang="ru-RU" dirty="0" smtClean="0"/>
              <a:t>Заражение кишечными инфекциями происходит при попадании микроорганизма в пищеварительный тракт через рот с загрязненными микробами продуктами, водой, предметами обихода и т.д. </a:t>
            </a:r>
          </a:p>
          <a:p>
            <a:pPr algn="just">
              <a:spcBef>
                <a:spcPts val="600"/>
              </a:spcBef>
              <a:buNone/>
            </a:pPr>
            <a:r>
              <a:rPr lang="ru-RU" dirty="0" smtClean="0"/>
              <a:t>Иными словами, если в воде, на каких-либо предметах, частях тела или продуктах оказываются микробы-возбудители кишечной инфекции, то при их попадании в рот они проникают в нижележащие отделы желудочно-кишечного тракта и вызывают заболевание.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User\Pictures\img11.jpg"/>
          <p:cNvPicPr>
            <a:picLocks noChangeAspect="1" noChangeArrowheads="1"/>
          </p:cNvPicPr>
          <p:nvPr/>
        </p:nvPicPr>
        <p:blipFill rotWithShape="1">
          <a:blip r:embed="rId2" cstate="print"/>
          <a:srcRect b="3601"/>
          <a:stretch/>
        </p:blipFill>
        <p:spPr bwMode="auto">
          <a:xfrm>
            <a:off x="0" y="0"/>
            <a:ext cx="9144000" cy="661100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99176" cy="864096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Симптомы  заболевания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51723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Основным и самым опасным симптомом заболевания является </a:t>
            </a:r>
            <a:r>
              <a:rPr lang="ru-RU" b="1" dirty="0" smtClean="0"/>
              <a:t>сильная диарея. </a:t>
            </a:r>
            <a:r>
              <a:rPr lang="ru-RU" dirty="0" smtClean="0"/>
              <a:t>На ее фоне развивается обезвоживание организма, что и приводит к тяжелым последствиям. </a:t>
            </a:r>
          </a:p>
          <a:p>
            <a:pPr>
              <a:buNone/>
            </a:pPr>
            <a:r>
              <a:rPr lang="ru-RU" dirty="0" smtClean="0"/>
              <a:t>Изначально могут появиться кожные высыпания, зуд.</a:t>
            </a:r>
          </a:p>
          <a:p>
            <a:pPr>
              <a:buNone/>
            </a:pPr>
            <a:r>
              <a:rPr lang="ru-RU" dirty="0" smtClean="0"/>
              <a:t>Основными признаками заболевания являются: </a:t>
            </a:r>
          </a:p>
          <a:p>
            <a:r>
              <a:rPr lang="ru-RU" dirty="0" smtClean="0"/>
              <a:t>спазмы и боли в животе;</a:t>
            </a:r>
          </a:p>
          <a:p>
            <a:r>
              <a:rPr lang="ru-RU" dirty="0" smtClean="0"/>
              <a:t>пропадает аппетит; </a:t>
            </a:r>
          </a:p>
          <a:p>
            <a:r>
              <a:rPr lang="ru-RU" dirty="0" smtClean="0"/>
              <a:t>при глистной инвазии возникает запор; </a:t>
            </a:r>
          </a:p>
          <a:p>
            <a:r>
              <a:rPr lang="ru-RU" dirty="0" smtClean="0"/>
              <a:t>ухудшается сон – во время болезни повышается раздражительность, что приводит к ухудшению качества сна; </a:t>
            </a:r>
          </a:p>
          <a:p>
            <a:r>
              <a:rPr lang="ru-RU" dirty="0" smtClean="0"/>
              <a:t>ослабление иммунитета – бактерии не дают организму поглощать необходимые питательные вещества; </a:t>
            </a:r>
          </a:p>
          <a:p>
            <a:r>
              <a:rPr lang="ru-RU" dirty="0" smtClean="0"/>
              <a:t>скрежетание зубами – часто этот симптом бывает у детей в ночное время.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User\Pictures\img11.jpg"/>
          <p:cNvPicPr>
            <a:picLocks noChangeAspect="1" noChangeArrowheads="1"/>
          </p:cNvPicPr>
          <p:nvPr/>
        </p:nvPicPr>
        <p:blipFill rotWithShape="1">
          <a:blip r:embed="rId2" cstate="print"/>
          <a:srcRect b="3295"/>
          <a:stretch/>
        </p:blipFill>
        <p:spPr bwMode="auto">
          <a:xfrm>
            <a:off x="0" y="0"/>
            <a:ext cx="9144000" cy="66320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8388424" cy="864096"/>
          </a:xfrm>
        </p:spPr>
        <p:txBody>
          <a:bodyPr>
            <a:normAutofit fontScale="90000"/>
          </a:bodyPr>
          <a:lstStyle/>
          <a:p>
            <a:pPr algn="l"/>
            <a:r>
              <a:rPr lang="ru-RU" i="1" dirty="0" smtClean="0"/>
              <a:t>Классификация причин заболевания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658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несоблюдение правил гигиены – грязные кухонные поверхности, грызуны и насекомые, немытые руки;</a:t>
            </a:r>
          </a:p>
          <a:p>
            <a:r>
              <a:rPr lang="ru-RU" dirty="0" smtClean="0"/>
              <a:t>неправильное хранение продуктов – микроорганизмы с сырого мяса и морепродуктов попадают на другие продукты во время готовки, использования одной и той же разделочной доски, при хранении на одной полке в холодильнике;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плохая термическая обработка – патогенные микроорганизмы погибают только при температуре выше 70 градусов</a:t>
            </a:r>
            <a:r>
              <a:rPr lang="ru-RU" dirty="0" smtClean="0"/>
              <a:t>;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долгое нахождение готовой пищи вне холодильника – комнатная температура приводит к быстрому размножению бактерий; </a:t>
            </a:r>
          </a:p>
          <a:p>
            <a:r>
              <a:rPr lang="ru-RU" dirty="0" smtClean="0"/>
              <a:t>несвежие, некачественные продукты.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User\Pictures\img11.jpg"/>
          <p:cNvPicPr>
            <a:picLocks noChangeAspect="1" noChangeArrowheads="1"/>
          </p:cNvPicPr>
          <p:nvPr/>
        </p:nvPicPr>
        <p:blipFill rotWithShape="1">
          <a:blip r:embed="rId2" cstate="print"/>
          <a:srcRect b="3601"/>
          <a:stretch/>
        </p:blipFill>
        <p:spPr bwMode="auto">
          <a:xfrm>
            <a:off x="0" y="0"/>
            <a:ext cx="9144000" cy="661100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99176" cy="864096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Кишечные инфекции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Больше половины случаев заболевания кишечными инфекциями приходится на детей. </a:t>
            </a:r>
          </a:p>
          <a:p>
            <a:pPr algn="just">
              <a:buNone/>
            </a:pPr>
            <a:r>
              <a:rPr lang="ru-RU" dirty="0" smtClean="0"/>
              <a:t>Основной механизм заражения – некачественная питьевая вода и молочные продукты, грязные руки, овощи и фрукты, от больного взрослого.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Важно!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Ежегодно в мире от острой кишечной инфекции погибает примерно 1 </a:t>
            </a:r>
            <a:r>
              <a:rPr lang="ru-RU" b="1" dirty="0" err="1" smtClean="0">
                <a:solidFill>
                  <a:srgbClr val="C00000"/>
                </a:solidFill>
              </a:rPr>
              <a:t>млн</a:t>
            </a:r>
            <a:r>
              <a:rPr lang="ru-RU" b="1" dirty="0" smtClean="0">
                <a:solidFill>
                  <a:srgbClr val="C00000"/>
                </a:solidFill>
              </a:rPr>
              <a:t> детей. </a:t>
            </a:r>
          </a:p>
          <a:p>
            <a:pPr>
              <a:buNone/>
            </a:pPr>
            <a:r>
              <a:rPr lang="ru-RU" dirty="0" smtClean="0"/>
              <a:t>Наиболее частые кишечные инфекции у детей: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кишечный грипп (</a:t>
            </a:r>
            <a:r>
              <a:rPr lang="ru-RU" dirty="0" err="1" smtClean="0"/>
              <a:t>ротавирусная</a:t>
            </a:r>
            <a:r>
              <a:rPr lang="ru-RU" dirty="0" smtClean="0"/>
              <a:t> инфекция);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сальмонеллез; 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энтеровирус</a:t>
            </a:r>
            <a:r>
              <a:rPr lang="ru-RU" dirty="0" smtClean="0"/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дизентерия; 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эшерихиоз</a:t>
            </a: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Независимо от типа возбудителя, симптомы заболевания проявляются болью в животе, повышенной температурой, рвотой. Отмечается расстройство стула, при этом в каловых массах может присутствовать слизь, кровь, гной. У ребенка появляется озноб. Обезвоживание организма всегда сопровождает детей. Появляется сухость во рту, постоянная жажда, количество мочи уменьшается. На фоне плохого аппетита происходит потеря веса. Длительное обезвоживание приводит к слабости, сонливости, глаза и кожа пересыхают. 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При обезвоживании и температуре выше 38 градусов необходимо незамедлительно вызвать врача. </a:t>
            </a:r>
          </a:p>
          <a:p>
            <a:pPr algn="just">
              <a:buNone/>
            </a:pPr>
            <a:r>
              <a:rPr lang="ru-RU" dirty="0" smtClean="0"/>
              <a:t>Диета после кишечной инфекции должна включать разваренную гречневую, рисовую и овсяную кашу, приготовленную на воде. Мясо следует вводить постепенно, разрешены только диетические сорта – крольчатина, индейка, курятина. Из кисломолочных продуктов идеальным является нежирный творог без сахара, кефир.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User\Pictures\img11.jpg"/>
          <p:cNvPicPr>
            <a:picLocks noChangeAspect="1" noChangeArrowheads="1"/>
          </p:cNvPicPr>
          <p:nvPr/>
        </p:nvPicPr>
        <p:blipFill rotWithShape="1">
          <a:blip r:embed="rId2" cstate="print"/>
          <a:srcRect b="3755"/>
          <a:stretch/>
        </p:blipFill>
        <p:spPr bwMode="auto">
          <a:xfrm>
            <a:off x="0" y="0"/>
            <a:ext cx="9144000" cy="660049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208912" cy="86409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Как правильно питаться — диета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83039"/>
            <a:ext cx="8784976" cy="5184576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В период обострения заболевания рекомендуют голодание, чтобы предотвратить развитие бактерий. Успокаивающе воздействуют на кишечник рисовая и овсяная каша без соли.</a:t>
            </a:r>
          </a:p>
          <a:p>
            <a:pPr algn="just">
              <a:buNone/>
            </a:pPr>
            <a:r>
              <a:rPr lang="ru-RU" dirty="0" smtClean="0"/>
              <a:t>Что можно есть при легкой форме заболевания? В этом случае рекомендуется сохранять привычный рацион, но уменьшить количество пищи на 30%. </a:t>
            </a:r>
          </a:p>
          <a:p>
            <a:pPr algn="just">
              <a:buNone/>
            </a:pPr>
            <a:r>
              <a:rPr lang="ru-RU" dirty="0" smtClean="0"/>
              <a:t>Диета при кишечной инфекции подразумевает полное исключение следующих продуктов: </a:t>
            </a:r>
          </a:p>
          <a:p>
            <a:pPr algn="just">
              <a:buNone/>
            </a:pPr>
            <a:r>
              <a:rPr lang="ru-RU" dirty="0" smtClean="0"/>
              <a:t>некоторые молочные продукты – цельное молоко, йогурты, ряженка, сливки;</a:t>
            </a:r>
          </a:p>
          <a:p>
            <a:pPr algn="just">
              <a:buNone/>
            </a:pPr>
            <a:r>
              <a:rPr lang="ru-RU" dirty="0" smtClean="0"/>
              <a:t>черный хлеб; </a:t>
            </a:r>
          </a:p>
          <a:p>
            <a:pPr algn="just">
              <a:buNone/>
            </a:pPr>
            <a:r>
              <a:rPr lang="ru-RU" dirty="0" smtClean="0"/>
              <a:t>овощи – свекла, фасоль, горох; </a:t>
            </a:r>
          </a:p>
          <a:p>
            <a:pPr algn="just">
              <a:buNone/>
            </a:pPr>
            <a:r>
              <a:rPr lang="ru-RU" dirty="0" smtClean="0"/>
              <a:t>цитрусовые фрукты; </a:t>
            </a:r>
          </a:p>
          <a:p>
            <a:pPr algn="just">
              <a:buNone/>
            </a:pPr>
            <a:r>
              <a:rPr lang="ru-RU" dirty="0" smtClean="0"/>
              <a:t>бульоны на мясе и рыбе. </a:t>
            </a:r>
          </a:p>
          <a:p>
            <a:pPr algn="just">
              <a:buNone/>
            </a:pPr>
            <a:r>
              <a:rPr lang="ru-RU" dirty="0" smtClean="0"/>
              <a:t>Что можно кушать при кишечной инфекции? В меню больного должно быть много слизистых супов, протертых каш, кисель, отвар шиповника. Хорошо способствует выздоровлению черника и черемуха, тыква, морковь. Хлеб должен быть подсушенным, обязательно обильное питье. Вся пища должна быть отварной, приготовленной на пару. 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Важно! </a:t>
            </a:r>
            <a:r>
              <a:rPr lang="ru-RU" dirty="0" smtClean="0"/>
              <a:t>При кишечных инфекциях часто пропадает аппетит – кормить насильно нельзя.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User\Pictures\img11.jpg"/>
          <p:cNvPicPr>
            <a:picLocks noChangeAspect="1" noChangeArrowheads="1"/>
          </p:cNvPicPr>
          <p:nvPr/>
        </p:nvPicPr>
        <p:blipFill rotWithShape="1">
          <a:blip r:embed="rId2" cstate="print"/>
          <a:srcRect b="3142"/>
          <a:stretch/>
        </p:blipFill>
        <p:spPr bwMode="auto">
          <a:xfrm>
            <a:off x="0" y="0"/>
            <a:ext cx="9144000" cy="66425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99176" cy="864096"/>
          </a:xfrm>
        </p:spPr>
        <p:txBody>
          <a:bodyPr/>
          <a:lstStyle/>
          <a:p>
            <a:r>
              <a:rPr lang="ru-RU" sz="4000" i="1" dirty="0" smtClean="0"/>
              <a:t>Профилактика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Основу профилактических мероприятий составляет гигиена органов пищеварения – тщательное и частое мытье рук, термическая обработка продуктов питания, регулярное очищение кишечника и желудка. </a:t>
            </a:r>
          </a:p>
          <a:p>
            <a:pPr algn="just">
              <a:buNone/>
            </a:pPr>
            <a:r>
              <a:rPr lang="ru-RU" dirty="0" smtClean="0"/>
              <a:t>Следует избегать блюд со сметаной и майонезом, жирными кремами в жаркое время года. </a:t>
            </a:r>
          </a:p>
          <a:p>
            <a:pPr algn="just">
              <a:buNone/>
            </a:pPr>
            <a:r>
              <a:rPr lang="ru-RU" dirty="0" smtClean="0"/>
              <a:t>Пища всегда должна храниться в холодильнике с соблюдением правил товарного соседства. Но и в холодильнике блюда не могут храниться вечно. </a:t>
            </a:r>
          </a:p>
          <a:p>
            <a:pPr algn="just">
              <a:buNone/>
            </a:pPr>
            <a:r>
              <a:rPr lang="ru-RU" dirty="0" smtClean="0"/>
              <a:t>Все продукты должны быть свежими, без признаков гнили. </a:t>
            </a:r>
          </a:p>
          <a:p>
            <a:pPr algn="just">
              <a:buNone/>
            </a:pPr>
            <a:r>
              <a:rPr lang="ru-RU" dirty="0" smtClean="0"/>
              <a:t>Овощи, фрукты необходимо тщательно мыть горячей водой, желательно чистить. 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Вода из-под крана находится под запретом. Пить можно только очищенную или минеральную воду. </a:t>
            </a:r>
          </a:p>
          <a:p>
            <a:pPr algn="just">
              <a:buNone/>
            </a:pPr>
            <a:r>
              <a:rPr lang="ru-RU" dirty="0" smtClean="0"/>
              <a:t>Все эти правила неукоснительно следует соблюдать взрослым, приучать выполнять их детей.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1374</Words>
  <Application>Microsoft Office PowerPoint</Application>
  <PresentationFormat>Экран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Профилактика ОКИ и РОТОВИРУСНЫХ ИНФЕКЦИЙ</vt:lpstr>
      <vt:lpstr>Что такое кишечные инфекции?</vt:lpstr>
      <vt:lpstr>Группа  инфекционных заболеваний</vt:lpstr>
      <vt:lpstr>Пути заражения инфекциями</vt:lpstr>
      <vt:lpstr>Симптомы  заболевания</vt:lpstr>
      <vt:lpstr>Классификация причин заболевания</vt:lpstr>
      <vt:lpstr>Кишечные инфекции</vt:lpstr>
      <vt:lpstr>Как правильно питаться — диета</vt:lpstr>
      <vt:lpstr>Профилактика</vt:lpstr>
      <vt:lpstr>Ротовирусная инфекция </vt:lpstr>
      <vt:lpstr>Ротовирус</vt:lpstr>
      <vt:lpstr>Последствия заражения ротавирусной инфекцией</vt:lpstr>
      <vt:lpstr>Последствия заболевания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ОКИ и РОТОВИРУС</dc:title>
  <dc:creator>Кравец</dc:creator>
  <cp:lastModifiedBy>СКЕРСЬ МАРИЯ АНТОНОВНА</cp:lastModifiedBy>
  <cp:revision>20</cp:revision>
  <dcterms:created xsi:type="dcterms:W3CDTF">2018-01-30T04:13:38Z</dcterms:created>
  <dcterms:modified xsi:type="dcterms:W3CDTF">2024-03-19T06:26:35Z</dcterms:modified>
</cp:coreProperties>
</file>