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9" r:id="rId1"/>
  </p:sldMasterIdLst>
  <p:notesMasterIdLst>
    <p:notesMasterId r:id="rId38"/>
  </p:notesMasterIdLst>
  <p:handoutMasterIdLst>
    <p:handoutMasterId r:id="rId39"/>
  </p:handoutMasterIdLst>
  <p:sldIdLst>
    <p:sldId id="370" r:id="rId2"/>
    <p:sldId id="427" r:id="rId3"/>
    <p:sldId id="430" r:id="rId4"/>
    <p:sldId id="439" r:id="rId5"/>
    <p:sldId id="433" r:id="rId6"/>
    <p:sldId id="429" r:id="rId7"/>
    <p:sldId id="462" r:id="rId8"/>
    <p:sldId id="424" r:id="rId9"/>
    <p:sldId id="425" r:id="rId10"/>
    <p:sldId id="478" r:id="rId11"/>
    <p:sldId id="479" r:id="rId12"/>
    <p:sldId id="475" r:id="rId13"/>
    <p:sldId id="476" r:id="rId14"/>
    <p:sldId id="477" r:id="rId15"/>
    <p:sldId id="470" r:id="rId16"/>
    <p:sldId id="455" r:id="rId17"/>
    <p:sldId id="458" r:id="rId18"/>
    <p:sldId id="438" r:id="rId19"/>
    <p:sldId id="432" r:id="rId20"/>
    <p:sldId id="460" r:id="rId21"/>
    <p:sldId id="431" r:id="rId22"/>
    <p:sldId id="450" r:id="rId23"/>
    <p:sldId id="467" r:id="rId24"/>
    <p:sldId id="468" r:id="rId25"/>
    <p:sldId id="469" r:id="rId26"/>
    <p:sldId id="449" r:id="rId27"/>
    <p:sldId id="464" r:id="rId28"/>
    <p:sldId id="435" r:id="rId29"/>
    <p:sldId id="463" r:id="rId30"/>
    <p:sldId id="448" r:id="rId31"/>
    <p:sldId id="434" r:id="rId32"/>
    <p:sldId id="444" r:id="rId33"/>
    <p:sldId id="442" r:id="rId34"/>
    <p:sldId id="437" r:id="rId35"/>
    <p:sldId id="436" r:id="rId36"/>
    <p:sldId id="445" r:id="rId37"/>
  </p:sldIdLst>
  <p:sldSz cx="9144000" cy="5143500" type="screen16x9"/>
  <p:notesSz cx="685800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" initials="А" lastIdx="1" clrIdx="0">
    <p:extLst>
      <p:ext uri="{19B8F6BF-5375-455C-9EA6-DF929625EA0E}">
        <p15:presenceInfo xmlns:p15="http://schemas.microsoft.com/office/powerpoint/2012/main" xmlns="" userId="Анто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000099"/>
    <a:srgbClr val="7094B4"/>
    <a:srgbClr val="5A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0847" autoAdjust="0"/>
  </p:normalViewPr>
  <p:slideViewPr>
    <p:cSldViewPr>
      <p:cViewPr varScale="1">
        <p:scale>
          <a:sx n="141" d="100"/>
          <a:sy n="141" d="100"/>
        </p:scale>
        <p:origin x="-77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042260354649106E-2"/>
          <c:y val="6.758719324514724E-2"/>
          <c:w val="0.91655286124726354"/>
          <c:h val="0.752507745884016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проектов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25400" dist="25400" dir="2700000" algn="tl" rotWithShape="0">
                        <a:prstClr val="black">
                          <a:alpha val="72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I </c:v>
                </c:pt>
                <c:pt idx="1">
                  <c:v>II </c:v>
                </c:pt>
                <c:pt idx="2">
                  <c:v>III</c:v>
                </c:pt>
                <c:pt idx="3">
                  <c:v>IV </c:v>
                </c:pt>
                <c:pt idx="4">
                  <c:v>V 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Лист1!$B$2:$K$2</c:f>
              <c:numCache>
                <c:formatCode>#,##0</c:formatCode>
                <c:ptCount val="10"/>
                <c:pt idx="0">
                  <c:v>29</c:v>
                </c:pt>
                <c:pt idx="1">
                  <c:v>42</c:v>
                </c:pt>
                <c:pt idx="2">
                  <c:v>56</c:v>
                </c:pt>
                <c:pt idx="3">
                  <c:v>35</c:v>
                </c:pt>
                <c:pt idx="4">
                  <c:v>105</c:v>
                </c:pt>
                <c:pt idx="5" formatCode="0">
                  <c:v>71</c:v>
                </c:pt>
                <c:pt idx="6" formatCode="0">
                  <c:v>82</c:v>
                </c:pt>
                <c:pt idx="7" formatCode="0">
                  <c:v>71</c:v>
                </c:pt>
                <c:pt idx="8" formatCode="0">
                  <c:v>85</c:v>
                </c:pt>
                <c:pt idx="9" formatCode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5-4716-B464-22A952EF284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Impact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I </c:v>
                </c:pt>
                <c:pt idx="1">
                  <c:v>II </c:v>
                </c:pt>
                <c:pt idx="2">
                  <c:v>III</c:v>
                </c:pt>
                <c:pt idx="3">
                  <c:v>IV </c:v>
                </c:pt>
                <c:pt idx="4">
                  <c:v>V 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Лист1!$B$3:$K$3</c:f>
              <c:numCache>
                <c:formatCode>0</c:formatCode>
                <c:ptCount val="10"/>
                <c:pt idx="0">
                  <c:v>56</c:v>
                </c:pt>
                <c:pt idx="1">
                  <c:v>84</c:v>
                </c:pt>
                <c:pt idx="2">
                  <c:v>114</c:v>
                </c:pt>
                <c:pt idx="3">
                  <c:v>61</c:v>
                </c:pt>
                <c:pt idx="4">
                  <c:v>276</c:v>
                </c:pt>
                <c:pt idx="5">
                  <c:v>132</c:v>
                </c:pt>
                <c:pt idx="6">
                  <c:v>201</c:v>
                </c:pt>
                <c:pt idx="7">
                  <c:v>169</c:v>
                </c:pt>
                <c:pt idx="8">
                  <c:v>181</c:v>
                </c:pt>
                <c:pt idx="9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45-4716-B464-22A952EF2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09800064"/>
        <c:axId val="109822336"/>
        <c:axId val="0"/>
      </c:bar3DChart>
      <c:catAx>
        <c:axId val="1098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Impact" pitchFamily="34" charset="0"/>
              </a:defRPr>
            </a:pPr>
            <a:endParaRPr lang="ru-RU"/>
          </a:p>
        </c:txPr>
        <c:crossAx val="109822336"/>
        <c:crosses val="autoZero"/>
        <c:auto val="1"/>
        <c:lblAlgn val="ctr"/>
        <c:lblOffset val="100"/>
        <c:noMultiLvlLbl val="0"/>
      </c:catAx>
      <c:valAx>
        <c:axId val="1098223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980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712569250182815E-2"/>
          <c:y val="2.3255851316787264E-2"/>
          <c:w val="0.90596505031779218"/>
          <c:h val="0.10475174479133194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12E950-431A-46CB-8F4C-A385BC21C2A7}" type="datetimeFigureOut">
              <a:rPr lang="ru-RU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7254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376899"/>
            <a:ext cx="297254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6FB29A-6CB8-499A-AD28-7DA35347E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EF11E51-747E-43ED-837E-FD719975BB5A}" type="datetimeFigureOut">
              <a:rPr lang="ru-RU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689239"/>
            <a:ext cx="5487041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7254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376899"/>
            <a:ext cx="297254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7D520F9-029B-421F-ADD2-6F9F294A9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2" algn="l" defTabSz="9141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2" algn="l" defTabSz="9141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5" algn="l" defTabSz="9141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57" algn="l" defTabSz="9141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F6A2-EE62-4A14-A887-259A5458C7C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1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7D520F9-029B-421F-ADD2-6F9F294A918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7D520F9-029B-421F-ADD2-6F9F294A918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5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SzPct val="45000"/>
              <a:buFont typeface="Wingdings" pitchFamily="2" charset="2"/>
              <a:buNone/>
              <a:defRPr/>
            </a:pPr>
            <a:endParaRPr lang="ru-RU" sz="1200" i="1" kern="0" dirty="0">
              <a:solidFill>
                <a:prstClr val="black"/>
              </a:solidFill>
              <a:latin typeface="+mn-lt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9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9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02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20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9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F6A2-EE62-4A14-A887-259A5458C7CA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12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4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20F9-029B-421F-ADD2-6F9F294A918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B2F57-7AEB-4C3E-B26F-83F43B0927B2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F1FFF-6C90-43E1-BA8B-ACAAD0E5C8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8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5A614-FD38-4930-A3A9-E5BED74402EE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F332-E25E-425E-8816-83329C67A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2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9FFCA-A91D-4966-A1B1-8122CA4D2DE4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058A3-35AD-42BA-872D-56FCD1356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B45D2-003D-4456-9A4F-155F974D7093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AD02C-0A06-4064-B6CD-B2A5ECAACD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3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755A3-18AE-414F-B513-077A9874A904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36DEC-3821-46A2-94FB-35D1B797A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7E5-3C64-496D-9640-8ACBF70FA234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1898F-7167-4CBE-A261-CE4F606B1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7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406D3-0CC0-4B5A-8B26-3A3DB1223306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0F0A8-1AE6-4724-8B03-7749B054E5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4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3E281-4A02-4EFA-8717-65C4C946C731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87D27-7824-4ED7-ABE7-69D3F9F22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D0838F-EBD1-4884-BAA6-17BC782BB099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C76AC-E822-4CB0-8131-C46E00418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DE9F1-F930-4650-82DD-2A2BE68F1A98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850DB-5F5B-47E9-87E6-C7DE29B839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B8131-A94D-47B5-9601-E6CA4CD9FA3A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92B02-5CAC-4420-B730-917A4250D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5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42F164-D250-45C0-BDE8-3224B67F6FEA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561F96-B637-44B1-AD07-5A3973F06A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9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microsoft.com/office/2007/relationships/hdphoto" Target="../media/hdphoto11.wdp"/><Relationship Id="rId2" Type="http://schemas.openxmlformats.org/officeDocument/2006/relationships/notesSlide" Target="../notesSlides/notesSlide12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5" Type="http://schemas.openxmlformats.org/officeDocument/2006/relationships/image" Target="../media/image30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7.jpeg"/><Relationship Id="rId1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7574"/>
            <a:ext cx="57606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bg1"/>
                </a:solidFill>
                <a:effectLst>
                  <a:outerShdw blurRad="12700" dist="12700" dir="2700000" algn="tl">
                    <a:srgbClr val="000000">
                      <a:alpha val="66000"/>
                    </a:srgbClr>
                  </a:outerShdw>
                </a:effectLst>
                <a:latin typeface="Impact" pitchFamily="34" charset="0"/>
                <a:cs typeface="+mn-cs"/>
              </a:rPr>
              <a:t>О деятельности университета      по реализации стратегического направления «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12700" dist="12700" dir="2700000" algn="tl">
                    <a:srgbClr val="000000">
                      <a:alpha val="66000"/>
                    </a:srgbClr>
                  </a:outerShdw>
                </a:effectLst>
                <a:latin typeface="Impact" pitchFamily="34" charset="0"/>
                <a:cs typeface="+mn-cs"/>
              </a:rPr>
              <a:t>Инновационно</a:t>
            </a:r>
            <a:r>
              <a:rPr lang="ru-RU" sz="2900" dirty="0">
                <a:solidFill>
                  <a:schemeClr val="bg1"/>
                </a:solidFill>
                <a:effectLst>
                  <a:outerShdw blurRad="12700" dist="12700" dir="2700000" algn="tl">
                    <a:srgbClr val="000000">
                      <a:alpha val="66000"/>
                    </a:srgbClr>
                  </a:outerShdw>
                </a:effectLst>
                <a:latin typeface="Impact" pitchFamily="34" charset="0"/>
                <a:cs typeface="+mn-cs"/>
              </a:rPr>
              <a:t> восприимчивый университет»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468365"/>
            <a:ext cx="547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prstClr val="black"/>
                </a:solidFill>
                <a:latin typeface="Impact" pitchFamily="34" charset="0"/>
                <a:cs typeface="+mn-cs"/>
              </a:rPr>
              <a:t>Проневич</a:t>
            </a:r>
            <a:r>
              <a:rPr lang="ru-RU" sz="2000" dirty="0">
                <a:solidFill>
                  <a:prstClr val="black"/>
                </a:solidFill>
                <a:latin typeface="Impact" pitchFamily="34" charset="0"/>
                <a:cs typeface="+mn-cs"/>
              </a:rPr>
              <a:t> Андрей </a:t>
            </a:r>
            <a:r>
              <a:rPr lang="ru-RU" sz="2000" dirty="0" err="1">
                <a:solidFill>
                  <a:prstClr val="black"/>
                </a:solidFill>
                <a:latin typeface="Impact" pitchFamily="34" charset="0"/>
                <a:cs typeface="+mn-cs"/>
              </a:rPr>
              <a:t>Францевич</a:t>
            </a:r>
            <a:r>
              <a:rPr lang="ru-RU" dirty="0">
                <a:solidFill>
                  <a:prstClr val="black"/>
                </a:solidFill>
                <a:latin typeface="Impact" pitchFamily="34" charset="0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Impact" pitchFamily="34" charset="0"/>
                <a:cs typeface="+mn-cs"/>
              </a:rPr>
              <a:t>проректор по научной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146498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Студия проектов и стартапов</a:t>
            </a:r>
            <a:endParaRPr lang="ru-RU" sz="3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93;p23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966040" y="2325904"/>
            <a:ext cx="705990" cy="71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5;p23"/>
          <p:cNvSpPr txBox="1"/>
          <p:nvPr/>
        </p:nvSpPr>
        <p:spPr>
          <a:xfrm>
            <a:off x="3840329" y="851227"/>
            <a:ext cx="5052151" cy="674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600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Образовательные активности (митапы, семинары, тренинги</a:t>
            </a:r>
            <a:r>
              <a:rPr lang="ru-RU" sz="1600" dirty="0">
                <a:solidFill>
                  <a:srgbClr val="002060"/>
                </a:solidFill>
                <a:sym typeface="Calibri" pitchFamily="34" charset="0"/>
              </a:rPr>
              <a:t>)</a:t>
            </a:r>
            <a:r>
              <a:rPr lang="ru-RU" sz="1600" b="1" dirty="0">
                <a:solidFill>
                  <a:srgbClr val="002060"/>
                </a:solidFill>
                <a:sym typeface="Calibri" pitchFamily="34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–  224 семинара и </a:t>
            </a:r>
            <a:r>
              <a:rPr lang="ru-RU" sz="1600" b="1" dirty="0" err="1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воркшопа</a:t>
            </a:r>
            <a:r>
              <a:rPr lang="ru-RU" sz="1600" b="1" dirty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(в рамках 4-х учебных годов) </a:t>
            </a:r>
            <a:endParaRPr sz="1600" b="1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" name="Google Shape;197;p23"/>
          <p:cNvSpPr txBox="1"/>
          <p:nvPr/>
        </p:nvSpPr>
        <p:spPr>
          <a:xfrm>
            <a:off x="3840330" y="1629565"/>
            <a:ext cx="4908134" cy="662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" sz="1600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Командная работа над идеей (проектом) </a:t>
            </a:r>
            <a:r>
              <a:rPr lang="ru-RU" sz="1600" b="1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– более 100 </a:t>
            </a:r>
            <a:r>
              <a:rPr lang="ru" sz="1600" b="1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студентов-участников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, 50 </a:t>
            </a:r>
            <a:r>
              <a:rPr lang="ru-RU" sz="1600" b="1" dirty="0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проектов (10 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проектов продолжают </a:t>
            </a:r>
            <a:r>
              <a:rPr lang="ru-RU" sz="1600" b="1" dirty="0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развиваться)</a:t>
            </a:r>
            <a:endParaRPr sz="1600" b="1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" name="Google Shape;198;p23"/>
          <p:cNvSpPr txBox="1"/>
          <p:nvPr/>
        </p:nvSpPr>
        <p:spPr>
          <a:xfrm>
            <a:off x="3810407" y="2398533"/>
            <a:ext cx="4774016" cy="579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600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Сопровождение работы над проектом </a:t>
            </a:r>
            <a:r>
              <a:rPr lang="ru-RU" sz="1600" b="1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– 30 работающих </a:t>
            </a:r>
            <a:r>
              <a:rPr lang="ru" sz="1600" b="1" dirty="0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модераторов</a:t>
            </a:r>
            <a:r>
              <a:rPr lang="ru" sz="1600" b="1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тренеров, экспертов</a:t>
            </a:r>
            <a:endParaRPr sz="1600" b="1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9" name="Google Shape;203;p23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924058" y="1634356"/>
            <a:ext cx="656502" cy="5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4;p23"/>
          <p:cNvPicPr preferRelativeResize="0"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2892240" y="851358"/>
            <a:ext cx="688319" cy="65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5;p23"/>
          <p:cNvPicPr preferRelativeResize="0"/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2938020" y="3036628"/>
            <a:ext cx="762029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96;p23"/>
          <p:cNvSpPr txBox="1"/>
          <p:nvPr/>
        </p:nvSpPr>
        <p:spPr>
          <a:xfrm>
            <a:off x="3821803" y="3126417"/>
            <a:ext cx="5268175" cy="5819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600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Мотивационные выступления и открытые презентации  (</a:t>
            </a:r>
            <a:r>
              <a:rPr lang="ru-RU" sz="1600" b="1" dirty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21 встреча с предпринимателями</a:t>
            </a:r>
            <a:r>
              <a:rPr lang="ru-RU" sz="1600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ru-RU" sz="1600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21803" y="3924775"/>
            <a:ext cx="5070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</a:rPr>
              <a:t>Образовательные программы:</a:t>
            </a:r>
            <a:endParaRPr lang="ru-RU" sz="1600" b="1" dirty="0">
              <a:solidFill>
                <a:schemeClr val="dk1"/>
              </a:solidFill>
              <a:ea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</a:rPr>
              <a:t>2019/2020 учеб. год </a:t>
            </a:r>
            <a:r>
              <a:rPr lang="ru-RU" sz="1600" b="1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– 1</a:t>
            </a:r>
            <a:endParaRPr lang="ru-RU" sz="1600" dirty="0" smtClean="0">
              <a:solidFill>
                <a:schemeClr val="dk1"/>
              </a:solidFill>
              <a:ea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</a:rPr>
              <a:t>2020/2021 учеб. год </a:t>
            </a:r>
            <a:r>
              <a:rPr lang="ru-RU" sz="1600" b="1" dirty="0" smtClean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– 2</a:t>
            </a:r>
          </a:p>
        </p:txBody>
      </p:sp>
      <p:pic>
        <p:nvPicPr>
          <p:cNvPr id="24" name="Google Shape;194;p23"/>
          <p:cNvPicPr preferRelativeResize="0"/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2880675" y="3907062"/>
            <a:ext cx="795153" cy="80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53" y="771191"/>
            <a:ext cx="2267100" cy="1755668"/>
          </a:xfrm>
          <a:prstGeom prst="rect">
            <a:avLst/>
          </a:prstGeom>
          <a:noFill/>
        </p:spPr>
      </p:pic>
      <p:pic>
        <p:nvPicPr>
          <p:cNvPr id="28" name="Google Shape;263;p27"/>
          <p:cNvPicPr preferRelativeResize="0"/>
          <p:nvPr/>
        </p:nvPicPr>
        <p:blipFill>
          <a:blip r:embed="rId9"/>
          <a:srcRect t="17442" b="32028"/>
          <a:stretch/>
        </p:blipFill>
        <p:spPr>
          <a:xfrm>
            <a:off x="1139413" y="3617326"/>
            <a:ext cx="1056324" cy="8986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Google Shape;293;p30"/>
          <p:cNvPicPr preferRelativeResize="0"/>
          <p:nvPr/>
        </p:nvPicPr>
        <p:blipFill>
          <a:blip r:embed="rId10"/>
          <a:srcRect/>
          <a:stretch>
            <a:fillRect/>
          </a:stretch>
        </p:blipFill>
        <p:spPr>
          <a:xfrm>
            <a:off x="776807" y="4066647"/>
            <a:ext cx="890768" cy="7693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oogle Shape;262;p27"/>
          <p:cNvPicPr preferRelativeResize="0"/>
          <p:nvPr/>
        </p:nvPicPr>
        <p:blipFill>
          <a:blip r:embed="rId11"/>
          <a:srcRect t="17607" b="32569"/>
          <a:stretch/>
        </p:blipFill>
        <p:spPr>
          <a:xfrm>
            <a:off x="356872" y="3473850"/>
            <a:ext cx="944511" cy="8664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oogle Shape;231;p25"/>
          <p:cNvPicPr preferRelativeResize="0"/>
          <p:nvPr/>
        </p:nvPicPr>
        <p:blipFill>
          <a:blip r:embed="rId12"/>
          <a:srcRect t="33505" b="38718"/>
          <a:stretch/>
        </p:blipFill>
        <p:spPr>
          <a:xfrm>
            <a:off x="1246403" y="2807255"/>
            <a:ext cx="1325881" cy="8517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Google Shape;232;p25"/>
          <p:cNvPicPr preferRelativeResize="0"/>
          <p:nvPr/>
        </p:nvPicPr>
        <p:blipFill>
          <a:blip r:embed="rId13"/>
          <a:srcRect t="17617" b="33277"/>
          <a:stretch/>
        </p:blipFill>
        <p:spPr>
          <a:xfrm>
            <a:off x="251520" y="2643758"/>
            <a:ext cx="1155216" cy="8954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287404" y="4158952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ea typeface="Calibri" pitchFamily="34" charset="0"/>
                <a:cs typeface="Calibri" pitchFamily="34" charset="0"/>
              </a:rPr>
              <a:t>2021/2022 учеб. год </a:t>
            </a:r>
            <a:r>
              <a:rPr lang="ru-RU" sz="1600" b="1" dirty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– 4</a:t>
            </a:r>
          </a:p>
          <a:p>
            <a:r>
              <a:rPr lang="ru-RU" sz="1600" dirty="0">
                <a:solidFill>
                  <a:schemeClr val="dk1"/>
                </a:solidFill>
                <a:ea typeface="Calibri" pitchFamily="34" charset="0"/>
                <a:cs typeface="Calibri" pitchFamily="34" charset="0"/>
              </a:rPr>
              <a:t>2022/2023 учеб. год </a:t>
            </a:r>
            <a:r>
              <a:rPr lang="ru-RU" sz="1600" b="1" dirty="0">
                <a:solidFill>
                  <a:schemeClr val="dk1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– 1</a:t>
            </a:r>
          </a:p>
        </p:txBody>
      </p:sp>
    </p:spTree>
    <p:extLst>
      <p:ext uri="{BB962C8B-B14F-4D97-AF65-F5344CB8AC3E}">
        <p14:creationId xmlns:p14="http://schemas.microsoft.com/office/powerpoint/2010/main" val="152338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853" y="123478"/>
            <a:ext cx="776616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ru-RU" sz="2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деятельности Студии проектов и стартапов</a:t>
            </a:r>
            <a:endParaRPr lang="ru-RU" sz="24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46609"/>
              </p:ext>
            </p:extLst>
          </p:nvPr>
        </p:nvGraphicFramePr>
        <p:xfrm>
          <a:off x="467544" y="771550"/>
          <a:ext cx="8136904" cy="3997169"/>
        </p:xfrm>
        <a:graphic>
          <a:graphicData uri="http://schemas.openxmlformats.org/drawingml/2006/table">
            <a:tbl>
              <a:tblPr/>
              <a:tblGrid>
                <a:gridCol w="5009971"/>
                <a:gridCol w="3126933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5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Факультет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студентов-участников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образовательной программы в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 учебном году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Биологии и экологии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18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Физико-технический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Экономики и управления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Истории, коммуникации и туризма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Инновационных </a:t>
                      </a: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технологий </a:t>
                      </a: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машиностроения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0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Физической культуры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76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Искусств и дизайна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Инженерно-строительный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Психологии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Математики и информатики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5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Педагогический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Филологический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Юридический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sz="1600" b="1" i="0" u="none" strike="noStrike" kern="1200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0220425_125045_3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72" y="4129603"/>
            <a:ext cx="1005289" cy="67019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08" y="4111919"/>
            <a:ext cx="1011499" cy="6743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2" descr="https://gazeta.grsu.by/wp-content/uploads/2018/11/1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52" y="3550861"/>
            <a:ext cx="1188557" cy="79237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Конкурсы </a:t>
            </a:r>
            <a:r>
              <a:rPr lang="ru-RU" sz="3000" dirty="0" err="1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3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-проектов </a:t>
            </a:r>
            <a:endParaRPr lang="ru-RU" sz="3000" dirty="0">
              <a:ln w="1016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9617" y="924629"/>
            <a:ext cx="3236181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4269" y="2204114"/>
            <a:ext cx="5591589" cy="2593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FFFFFF"/>
                </a:solidFill>
                <a:sym typeface="Arial" charset="0"/>
              </a:rPr>
              <a:t>я</a:t>
            </a:r>
          </a:p>
        </p:txBody>
      </p:sp>
      <p:pic>
        <p:nvPicPr>
          <p:cNvPr id="35" name="Picture 4" descr="IMG_11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08" y="2787774"/>
            <a:ext cx="1312695" cy="87513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G_116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25" y="3635975"/>
            <a:ext cx="1185804" cy="79053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www.grsu.by/images/banners/innastar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8" y="754420"/>
            <a:ext cx="4243123" cy="14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400686281"/>
              </p:ext>
            </p:extLst>
          </p:nvPr>
        </p:nvGraphicFramePr>
        <p:xfrm>
          <a:off x="42254" y="2204114"/>
          <a:ext cx="5537858" cy="256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4660775" y="4361009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Impact" panose="020B0806030902050204" pitchFamily="34" charset="0"/>
              </a:rPr>
              <a:t>конкурсы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3786" y="1516838"/>
            <a:ext cx="3252013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490184" y="940837"/>
            <a:ext cx="450088" cy="360000"/>
          </a:xfrm>
          <a:prstGeom prst="rightArrow">
            <a:avLst>
              <a:gd name="adj1" fmla="val 50000"/>
              <a:gd name="adj2" fmla="val 99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4804790" y="814838"/>
            <a:ext cx="701375" cy="61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97173" y="960311"/>
            <a:ext cx="164392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9BBB59">
                    <a:lumMod val="50000"/>
                  </a:srgbClr>
                </a:solidFill>
                <a:latin typeface="Impact" pitchFamily="34" charset="0"/>
              </a:rPr>
              <a:t>Конкурсов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04792" y="859228"/>
            <a:ext cx="70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04F21"/>
                </a:solidFill>
                <a:effectLst>
                  <a:outerShdw blurRad="25400" dist="25400" dir="2700000" algn="tl" rotWithShape="0">
                    <a:prstClr val="white">
                      <a:alpha val="69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2800" dirty="0">
              <a:solidFill>
                <a:srgbClr val="404F21"/>
              </a:solidFill>
              <a:effectLst>
                <a:outerShdw blurRad="25400" dist="25400" dir="2700000" algn="tl" rotWithShape="0">
                  <a:prstClr val="white">
                    <a:alpha val="69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5506166" y="1552838"/>
            <a:ext cx="450088" cy="360000"/>
          </a:xfrm>
          <a:prstGeom prst="rightArrow">
            <a:avLst>
              <a:gd name="adj1" fmla="val 50000"/>
              <a:gd name="adj2" fmla="val 998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4804791" y="1426838"/>
            <a:ext cx="701374" cy="612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6137" y="1549662"/>
            <a:ext cx="303168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  <a:latin typeface="Impact" pitchFamily="34" charset="0"/>
              </a:rPr>
              <a:t>Идеи стартап-проектов</a:t>
            </a:r>
            <a:endParaRPr lang="ru-RU" sz="2200" dirty="0">
              <a:solidFill>
                <a:srgbClr val="8064A2">
                  <a:lumMod val="50000"/>
                </a:srgbClr>
              </a:solidFill>
              <a:latin typeface="Impac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16016" y="1471228"/>
            <a:ext cx="8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64A2">
                    <a:lumMod val="50000"/>
                  </a:srgbClr>
                </a:solidFill>
                <a:effectLst>
                  <a:outerShdw blurRad="25400" dist="25400" dir="2700000" algn="tl" rotWithShape="0">
                    <a:prstClr val="white">
                      <a:alpha val="69000"/>
                    </a:prstClr>
                  </a:outerShdw>
                </a:effectLst>
                <a:latin typeface="Impact" pitchFamily="34" charset="0"/>
              </a:rPr>
              <a:t> 642</a:t>
            </a:r>
            <a:endParaRPr lang="ru-RU" sz="2800" dirty="0">
              <a:solidFill>
                <a:srgbClr val="8064A2">
                  <a:lumMod val="50000"/>
                </a:srgbClr>
              </a:solidFill>
              <a:effectLst>
                <a:outerShdw blurRad="25400" dist="25400" dir="2700000" algn="tl" rotWithShape="0">
                  <a:prstClr val="white">
                    <a:alpha val="69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09618" y="2135290"/>
            <a:ext cx="3236181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5516510" y="2171290"/>
            <a:ext cx="450088" cy="360000"/>
          </a:xfrm>
          <a:prstGeom prst="rightArrow">
            <a:avLst>
              <a:gd name="adj1" fmla="val 50000"/>
              <a:gd name="adj2" fmla="val 998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Rectangle 59"/>
          <p:cNvSpPr>
            <a:spLocks noChangeArrowheads="1"/>
          </p:cNvSpPr>
          <p:nvPr/>
        </p:nvSpPr>
        <p:spPr bwMode="auto">
          <a:xfrm>
            <a:off x="4804792" y="2045290"/>
            <a:ext cx="701374" cy="612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84000"/>
                </a:schemeClr>
              </a:gs>
              <a:gs pos="100000">
                <a:schemeClr val="accent5">
                  <a:lumMod val="78000"/>
                  <a:lumOff val="22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2294" y="2204114"/>
            <a:ext cx="299553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74059"/>
                </a:solidFill>
                <a:latin typeface="Impact" pitchFamily="34" charset="0"/>
              </a:rPr>
              <a:t>Студентов-участников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0775" y="2117298"/>
            <a:ext cx="991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74059"/>
                </a:solidFill>
                <a:effectLst>
                  <a:outerShdw blurRad="25400" dist="25400" dir="2700000" algn="tl" rotWithShape="0">
                    <a:prstClr val="white">
                      <a:alpha val="69000"/>
                    </a:prstClr>
                  </a:outerShdw>
                </a:effectLst>
                <a:latin typeface="Impact" pitchFamily="34" charset="0"/>
              </a:rPr>
              <a:t>1415</a:t>
            </a:r>
          </a:p>
          <a:p>
            <a:pPr algn="ctr"/>
            <a:endParaRPr lang="ru-RU" sz="2600" dirty="0">
              <a:solidFill>
                <a:srgbClr val="074059"/>
              </a:solidFill>
              <a:effectLst>
                <a:outerShdw blurRad="25400" dist="25400" dir="2700000" algn="tl" rotWithShape="0">
                  <a:prstClr val="white">
                    <a:alpha val="69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83120" y="778723"/>
            <a:ext cx="161281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2060"/>
                </a:solidFill>
                <a:latin typeface="Impact" pitchFamily="34" charset="0"/>
              </a:rPr>
              <a:t>с 2018 г.</a:t>
            </a:r>
          </a:p>
        </p:txBody>
      </p:sp>
      <p:pic>
        <p:nvPicPr>
          <p:cNvPr id="26" name="Picture 6" descr="IMG 085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02" y="2787773"/>
            <a:ext cx="1134227" cy="75615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6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Конкурсы </a:t>
            </a:r>
            <a:r>
              <a:rPr lang="ru-RU" sz="3000" dirty="0" err="1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3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-проектов </a:t>
            </a:r>
            <a:endParaRPr lang="ru-RU" sz="3000" dirty="0">
              <a:ln w="1016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6288" y="5668094"/>
            <a:ext cx="4368448" cy="58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900" dirty="0">
                <a:solidFill>
                  <a:prstClr val="black"/>
                </a:solidFill>
                <a:latin typeface="Impact" panose="020B0806030902050204" pitchFamily="34" charset="0"/>
              </a:rPr>
              <a:t>Динамика участия студентов в конкурсах «</a:t>
            </a:r>
            <a:r>
              <a:rPr lang="ru-RU" sz="1900" dirty="0" err="1">
                <a:solidFill>
                  <a:prstClr val="black"/>
                </a:solidFill>
                <a:latin typeface="Impact" panose="020B0806030902050204" pitchFamily="34" charset="0"/>
              </a:rPr>
              <a:t>ИнНаСтарт</a:t>
            </a:r>
            <a:r>
              <a:rPr lang="ru-RU" sz="1900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841856" y="5231500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Impact" panose="020B0806030902050204" pitchFamily="34" charset="0"/>
              </a:rPr>
              <a:t>конкурсы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43148"/>
              </p:ext>
            </p:extLst>
          </p:nvPr>
        </p:nvGraphicFramePr>
        <p:xfrm>
          <a:off x="539552" y="771550"/>
          <a:ext cx="8136902" cy="4026372"/>
        </p:xfrm>
        <a:graphic>
          <a:graphicData uri="http://schemas.openxmlformats.org/drawingml/2006/table">
            <a:tbl>
              <a:tblPr/>
              <a:tblGrid>
                <a:gridCol w="324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6740"/>
                <a:gridCol w="651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5170"/>
                <a:gridCol w="6134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8468"/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/>
              </a:tblGrid>
              <a:tr h="2160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5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проектов /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студентов-участников</a:t>
                      </a:r>
                      <a:endParaRPr lang="ru-RU" sz="15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Биологии и экологии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Физико-технический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Экономики и управления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27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Истории, коммуникации и туризма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Инновационных технологий   машиностроения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Физической культуры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Искусств и дизайна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Инженерно-строительный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Психологии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Математики и информатики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24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Педагогический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Филологический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Юридический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7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Конкурсы </a:t>
            </a:r>
            <a:r>
              <a:rPr lang="ru-RU" sz="3000" dirty="0" err="1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3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-проектов </a:t>
            </a:r>
            <a:endParaRPr lang="ru-RU" sz="3000" dirty="0">
              <a:ln w="1016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2853" y="5686094"/>
            <a:ext cx="4368448" cy="58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900" dirty="0">
                <a:solidFill>
                  <a:prstClr val="black"/>
                </a:solidFill>
                <a:latin typeface="Impact" panose="020B0806030902050204" pitchFamily="34" charset="0"/>
              </a:rPr>
              <a:t>Динамика участия студентов в конкурсах «</a:t>
            </a:r>
            <a:r>
              <a:rPr lang="ru-RU" sz="1900" dirty="0" err="1">
                <a:solidFill>
                  <a:prstClr val="black"/>
                </a:solidFill>
                <a:latin typeface="Impact" panose="020B0806030902050204" pitchFamily="34" charset="0"/>
              </a:rPr>
              <a:t>ИнНаСтарт</a:t>
            </a:r>
            <a:r>
              <a:rPr lang="ru-RU" sz="1900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841856" y="5231500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Impact" panose="020B0806030902050204" pitchFamily="34" charset="0"/>
              </a:rPr>
              <a:t>конкурсы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9210"/>
              </p:ext>
            </p:extLst>
          </p:nvPr>
        </p:nvGraphicFramePr>
        <p:xfrm>
          <a:off x="251520" y="771550"/>
          <a:ext cx="8640959" cy="4082825"/>
        </p:xfrm>
        <a:graphic>
          <a:graphicData uri="http://schemas.openxmlformats.org/drawingml/2006/table">
            <a:tbl>
              <a:tblPr/>
              <a:tblGrid>
                <a:gridCol w="3816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преподавателей – руководителей студенческих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-проектов, поданных на: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Биологии и экологии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Физико-технический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Экономики и управления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Истории, коммуникации и туризма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Инновационных </a:t>
                      </a: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технологий машиностроения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Физической культуры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Искусств и дизайна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Инженерно-строительный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Психологии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Математики и информатики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Педагогический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Филологический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Юридический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64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18" y="746228"/>
            <a:ext cx="3466886" cy="210261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Пятиугольник 5"/>
          <p:cNvSpPr/>
          <p:nvPr/>
        </p:nvSpPr>
        <p:spPr>
          <a:xfrm>
            <a:off x="334584" y="3270983"/>
            <a:ext cx="1230972" cy="545142"/>
          </a:xfrm>
          <a:prstGeom prst="homePlate">
            <a:avLst>
              <a:gd name="adj" fmla="val 2898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85000"/>
                  <a:alpha val="78000"/>
                </a:schemeClr>
              </a:gs>
            </a:gsLst>
            <a:lin ang="0" scaled="1"/>
            <a:tileRect/>
          </a:gradFill>
          <a:ln w="19050" cmpd="dbl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4584" y="2246006"/>
            <a:ext cx="5328593" cy="2341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ym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Мониторинг инновационной деятельности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8746" y="3976506"/>
            <a:ext cx="1277110" cy="545142"/>
          </a:xfrm>
          <a:prstGeom prst="homePlate">
            <a:avLst>
              <a:gd name="adj" fmla="val 2898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85000"/>
                  <a:alpha val="78000"/>
                </a:schemeClr>
              </a:gs>
            </a:gsLst>
            <a:lin ang="0" scaled="1"/>
            <a:tileRect/>
          </a:gradFill>
          <a:ln w="19050" cmpd="dbl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7242" y="3308959"/>
            <a:ext cx="104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ru-RU" sz="2400" dirty="0">
                <a:latin typeface="Impact" pitchFamily="34" charset="0"/>
              </a:rPr>
              <a:t>2021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180" y="908168"/>
            <a:ext cx="545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Степень реализации стратегического направления «</a:t>
            </a:r>
            <a:r>
              <a:rPr lang="ru-RU" sz="2400" dirty="0" err="1">
                <a:solidFill>
                  <a:srgbClr val="002060"/>
                </a:solidFill>
                <a:latin typeface="Impact" pitchFamily="34" charset="0"/>
              </a:rPr>
              <a:t>Инновационно</a:t>
            </a:r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 восприимчивый университет»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240" y="4018244"/>
            <a:ext cx="9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ru-RU" sz="2400" dirty="0">
                <a:latin typeface="Impact" pitchFamily="34" charset="0"/>
              </a:rPr>
              <a:t>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0777" y="3281258"/>
            <a:ext cx="421006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78,3 % </a:t>
            </a:r>
            <a:r>
              <a:rPr lang="ru-RU" sz="2000" dirty="0">
                <a:solidFill>
                  <a:srgbClr val="000000"/>
                </a:solidFill>
              </a:rPr>
              <a:t>(выполнено </a:t>
            </a:r>
            <a:r>
              <a:rPr lang="ru-RU" sz="2000" b="1" dirty="0">
                <a:solidFill>
                  <a:srgbClr val="000000"/>
                </a:solidFill>
              </a:rPr>
              <a:t>18</a:t>
            </a:r>
            <a:r>
              <a:rPr lang="ru-RU" sz="2000" dirty="0">
                <a:solidFill>
                  <a:srgbClr val="000000"/>
                </a:solidFill>
              </a:rPr>
              <a:t> показателей)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7619" y="4004583"/>
            <a:ext cx="421006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73,9 % </a:t>
            </a:r>
            <a:r>
              <a:rPr lang="ru-RU" sz="2000" dirty="0">
                <a:solidFill>
                  <a:srgbClr val="000000"/>
                </a:solidFill>
              </a:rPr>
              <a:t>(выполнено </a:t>
            </a:r>
            <a:r>
              <a:rPr lang="ru-RU" sz="2000" b="1" dirty="0">
                <a:solidFill>
                  <a:srgbClr val="000000"/>
                </a:solidFill>
              </a:rPr>
              <a:t>17</a:t>
            </a:r>
            <a:r>
              <a:rPr lang="ru-RU" sz="2000" dirty="0">
                <a:solidFill>
                  <a:srgbClr val="000000"/>
                </a:solidFill>
              </a:rPr>
              <a:t> показателей)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3240" y="2298355"/>
            <a:ext cx="520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Мониторинг реализации ведется по 23 основным показателям:</a:t>
            </a:r>
          </a:p>
        </p:txBody>
      </p:sp>
    </p:spTree>
    <p:extLst>
      <p:ext uri="{BB962C8B-B14F-4D97-AF65-F5344CB8AC3E}">
        <p14:creationId xmlns:p14="http://schemas.microsoft.com/office/powerpoint/2010/main" val="317526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7155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Целевые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показатели достижения стратегических целей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Мониторинг инновационной деятельности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4761"/>
              </p:ext>
            </p:extLst>
          </p:nvPr>
        </p:nvGraphicFramePr>
        <p:xfrm>
          <a:off x="251520" y="1275606"/>
          <a:ext cx="8497693" cy="1859264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Вовлеченность в инновационную деятельность работников (из числа ППС, УВП, АУП) / студентов дневной формы обучения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2023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процент  выполнения от плана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8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учебный процесс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125 %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 / 4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научно-исследовательская деятельность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7,3 / 2,4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112 %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7,5 /2,5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 / 4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идеологическая и воспитательная деятельность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3,4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170 %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интернационализация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5,2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58 %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 / 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5446" y="3219822"/>
            <a:ext cx="440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latin typeface="Impact" pitchFamily="34" charset="0"/>
              </a:rPr>
              <a:t>Управляемость реализацией показателя:</a:t>
            </a:r>
            <a:endParaRPr lang="ru-RU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85446" y="3587431"/>
            <a:ext cx="84630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1. Развитая инновационная инфраструктура университета </a:t>
            </a:r>
            <a:r>
              <a:rPr lang="ru-RU" sz="1500" i="1" kern="0" dirty="0">
                <a:solidFill>
                  <a:prstClr val="black"/>
                </a:solidFill>
                <a:latin typeface="Calibri"/>
                <a:sym typeface="Arial" charset="0"/>
              </a:rPr>
              <a:t>(Фонд инновационного развития, субъекты инновационной инфраструктуры, журнал «Университет образовательных инноваций», конкурсы </a:t>
            </a:r>
            <a:r>
              <a:rPr lang="ru-RU" sz="1500" i="1" kern="0" dirty="0" err="1">
                <a:solidFill>
                  <a:prstClr val="black"/>
                </a:solidFill>
                <a:latin typeface="Calibri"/>
                <a:sym typeface="Arial" charset="0"/>
              </a:rPr>
              <a:t>стартап</a:t>
            </a:r>
            <a:r>
              <a:rPr lang="ru-RU" sz="1500" i="1" kern="0" dirty="0">
                <a:solidFill>
                  <a:prstClr val="black"/>
                </a:solidFill>
                <a:latin typeface="Calibri"/>
                <a:sym typeface="Arial" charset="0"/>
              </a:rPr>
              <a:t>-проектов и др.) </a:t>
            </a:r>
            <a:endParaRPr lang="ru-RU" sz="1500" i="1" kern="0" dirty="0">
              <a:solidFill>
                <a:prstClr val="black"/>
              </a:solidFill>
              <a:latin typeface="Calibri"/>
            </a:endParaRPr>
          </a:p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endParaRPr lang="ru-RU" sz="1600" i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04008" y="4307511"/>
            <a:ext cx="8732487" cy="56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2. Развитая инновационная инфраструктура Республики Беларусь </a:t>
            </a:r>
            <a:r>
              <a:rPr lang="ru-RU" sz="1500" i="1" kern="0" dirty="0">
                <a:solidFill>
                  <a:prstClr val="black"/>
                </a:solidFill>
                <a:latin typeface="Calibri"/>
                <a:sym typeface="Arial" charset="0"/>
              </a:rPr>
              <a:t>(государственная программа инновационного развития, инновационные фонды,  конкурсы инновационных проектов и </a:t>
            </a:r>
            <a:r>
              <a:rPr lang="ru-RU" sz="1600" i="1" kern="0" dirty="0">
                <a:solidFill>
                  <a:prstClr val="black"/>
                </a:solidFill>
                <a:latin typeface="Calibri"/>
                <a:sym typeface="Arial" charset="0"/>
              </a:rPr>
              <a:t>др.)</a:t>
            </a:r>
            <a:endParaRPr lang="ru-RU" sz="1600" i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00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7155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Целевые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показатели достижения стратегических целей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Мониторинг инновационной деятельности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33559"/>
              </p:ext>
            </p:extLst>
          </p:nvPr>
        </p:nvGraphicFramePr>
        <p:xfrm>
          <a:off x="251520" y="1275606"/>
          <a:ext cx="8497693" cy="1859264"/>
        </p:xfrm>
        <a:graphic>
          <a:graphicData uri="http://schemas.openxmlformats.org/drawingml/2006/table">
            <a:tbl>
              <a:tblPr/>
              <a:tblGrid>
                <a:gridCol w="4321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1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Внедрение инноваций (внутренняя сертификация), ед.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2023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процент  выполнения от плана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8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учебный процесс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130 %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научно-исследовательская деятельность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220 %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идеологическая и воспитательная деятельность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113 %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200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интернационализация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100 %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28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5446" y="3219822"/>
            <a:ext cx="440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latin typeface="Impact" pitchFamily="34" charset="0"/>
              </a:rPr>
              <a:t>Управляемость реализацией показателя:</a:t>
            </a:r>
            <a:endParaRPr lang="ru-RU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7361" y="3589154"/>
            <a:ext cx="84611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1. Внедренная с</a:t>
            </a:r>
            <a:r>
              <a:rPr lang="ru-RU" sz="1600" b="1" kern="0" dirty="0">
                <a:solidFill>
                  <a:prstClr val="black"/>
                </a:solidFill>
                <a:latin typeface="Calibri"/>
              </a:rPr>
              <a:t>истема сертификации процесса проектирования и реализации инноваций в университете</a:t>
            </a: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 </a:t>
            </a:r>
            <a:r>
              <a:rPr lang="ru-RU" sz="1500" i="1" kern="0" dirty="0">
                <a:solidFill>
                  <a:prstClr val="black"/>
                </a:solidFill>
                <a:latin typeface="Calibri"/>
                <a:sym typeface="Arial" charset="0"/>
              </a:rPr>
              <a:t>(приказ от </a:t>
            </a:r>
            <a:r>
              <a:rPr lang="ru-RU" sz="1500" i="1" kern="0" dirty="0">
                <a:solidFill>
                  <a:prstClr val="black"/>
                </a:solidFill>
                <a:latin typeface="Calibri"/>
              </a:rPr>
              <a:t>27.12.2021 № 1548</a:t>
            </a:r>
            <a:r>
              <a:rPr lang="ru-RU" sz="1500" i="1" kern="0" dirty="0">
                <a:solidFill>
                  <a:prstClr val="black"/>
                </a:solidFill>
                <a:latin typeface="Calibri"/>
                <a:sym typeface="Arial" charset="0"/>
              </a:rPr>
              <a:t>)</a:t>
            </a:r>
            <a:endParaRPr lang="ru-RU" sz="1500" i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71938" y="4083918"/>
            <a:ext cx="8630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2. Развитая инновационная инфраструктура университета и региона </a:t>
            </a:r>
            <a:r>
              <a:rPr lang="ru-RU" sz="1500" i="1" kern="0" dirty="0">
                <a:solidFill>
                  <a:prstClr val="black"/>
                </a:solidFill>
                <a:latin typeface="Calibri"/>
                <a:sym typeface="Arial" charset="0"/>
              </a:rPr>
              <a:t>(субъекты реального сектора экономики, инновационные предприятия - резиденты технопарка, областные кластеры, цифровые ресурсы и электронные сервисы университета и др.) </a:t>
            </a:r>
            <a:endParaRPr lang="ru-RU" sz="1500" i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90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853" y="123478"/>
            <a:ext cx="776616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Мониторинг инновационной деятельности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99402" y="2992170"/>
            <a:ext cx="879966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1. Мероприятия по взаимодействию кафедр с научно-технологическим парком                      </a:t>
            </a:r>
            <a:r>
              <a:rPr lang="ru-RU" sz="1600" i="1" kern="0" dirty="0">
                <a:solidFill>
                  <a:prstClr val="black"/>
                </a:solidFill>
                <a:latin typeface="Calibri"/>
                <a:sym typeface="Arial" charset="0"/>
              </a:rPr>
              <a:t>(приказ от 15.03.2022 № 338).</a:t>
            </a:r>
            <a:endParaRPr lang="ru-RU" sz="1600" i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402" y="2608806"/>
            <a:ext cx="440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latin typeface="Impact" pitchFamily="34" charset="0"/>
              </a:rPr>
              <a:t>Управляемость реализацией показателя:</a:t>
            </a:r>
            <a:endParaRPr lang="ru-RU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15474" y="3452282"/>
            <a:ext cx="8585060" cy="66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2. Гранты Фонда инновационного развития университета на реализацию проектов, заканчивающихся созданием инновационного предприятия – резидента технопарка       </a:t>
            </a:r>
            <a:r>
              <a:rPr lang="ru-RU" sz="1600" i="1" kern="0" dirty="0">
                <a:solidFill>
                  <a:prstClr val="black"/>
                </a:solidFill>
                <a:latin typeface="Calibri"/>
                <a:sym typeface="Arial" charset="0"/>
              </a:rPr>
              <a:t>(приказ от 26.12.2019 № 1781).</a:t>
            </a:r>
            <a:endParaRPr lang="ru-RU" sz="1600" i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5474" y="4118704"/>
            <a:ext cx="8585060" cy="45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3. Содействие Центром трансфера технологий в разработке бизнес-планов инновационных предприятий / инновационных проектов.</a:t>
            </a:r>
            <a:endParaRPr lang="ru-RU" sz="16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99402" y="4625195"/>
            <a:ext cx="8513053" cy="3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Calibri"/>
                <a:sym typeface="Arial" charset="0"/>
              </a:rPr>
              <a:t>4. Постоянно действующие конкурсы на право получения статуса резидента технопарка. </a:t>
            </a:r>
            <a:endParaRPr lang="ru-RU" sz="16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77155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Целевые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показатели достижения стратегических целей :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2261"/>
              </p:ext>
            </p:extLst>
          </p:nvPr>
        </p:nvGraphicFramePr>
        <p:xfrm>
          <a:off x="251520" y="1296092"/>
          <a:ext cx="8712969" cy="1198315"/>
        </p:xfrm>
        <a:graphic>
          <a:graphicData uri="http://schemas.openxmlformats.org/drawingml/2006/table">
            <a:tbl>
              <a:tblPr/>
              <a:tblGrid>
                <a:gridCol w="4690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5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92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Стратегический показатель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2021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2023 г.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2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3. Количество резидентов научно-технологического парка университета (спин-</a:t>
                      </a:r>
                      <a:r>
                        <a:rPr lang="ru-RU" sz="1400" b="0" dirty="0" err="1"/>
                        <a:t>офф</a:t>
                      </a:r>
                      <a:r>
                        <a:rPr lang="ru-RU" sz="1400" b="0" dirty="0"/>
                        <a:t>, спин-аут компаний), созданных обучающимися и работниками университета, ед.</a:t>
                      </a: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18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75966"/>
              </p:ext>
            </p:extLst>
          </p:nvPr>
        </p:nvGraphicFramePr>
        <p:xfrm>
          <a:off x="755576" y="771550"/>
          <a:ext cx="7776864" cy="4085855"/>
        </p:xfrm>
        <a:graphic>
          <a:graphicData uri="http://schemas.openxmlformats.org/drawingml/2006/table">
            <a:tbl>
              <a:tblPr/>
              <a:tblGrid>
                <a:gridCol w="3119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0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8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8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предприятий-резидентов технопарка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к 2025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Создано к 2023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Действует</a:t>
                      </a: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2023 г.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Биологии и экологии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Физико-технический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Экономики и управления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Истории, коммуникации и туризма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Инновационных технологий   машиностроения</a:t>
                      </a: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Физической культуры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Искусств и дизайна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Инженерно-строительный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Психологии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3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Математики и информатики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Педагогический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Филологический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Юридический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Мониторинг инновационной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40149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355976" y="1314740"/>
            <a:ext cx="45129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«Необходимо заниматься наукой, и особенно освоением на практике того, что создано учеными»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20072" y="3867894"/>
            <a:ext cx="3816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Impact" pitchFamily="34" charset="0"/>
                <a:cs typeface="Arial" panose="020B0604020202020204" pitchFamily="34" charset="0"/>
              </a:rPr>
              <a:t>Президент Республики Беларусь  А.Г.  Лукашенко на встрече с белорусскими учеными,  09.02.2023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Актуальность инновационной деятельности </a:t>
            </a:r>
          </a:p>
        </p:txBody>
      </p:sp>
      <p:sp>
        <p:nvSpPr>
          <p:cNvPr id="4" name="AutoShape 6" descr="https://webmail.grsu.by/service/home/~/?auth=co&amp;id=75217&amp;part=1.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ebmail.grsu.by/service/home/~/?auth=co&amp;id=75217&amp;part=1.2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8772"/>
            <a:ext cx="3831977" cy="21584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7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852" y="51470"/>
            <a:ext cx="8419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Анализ рисков инновационной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00D34C-D936-42CA-AA0C-C10F0D737C98}"/>
              </a:ext>
            </a:extLst>
          </p:cNvPr>
          <p:cNvSpPr/>
          <p:nvPr/>
        </p:nvSpPr>
        <p:spPr>
          <a:xfrm>
            <a:off x="182966" y="727700"/>
            <a:ext cx="89610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Impact" pitchFamily="34" charset="0"/>
              </a:rPr>
              <a:t>Риски и возможности, оказавшие наибольшее воздействие на реализацию показателей стратегического направления «Инновационно восприимчивый университет»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C40F91C-BEC6-489D-8F86-4FDEEDDA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06871"/>
              </p:ext>
            </p:extLst>
          </p:nvPr>
        </p:nvGraphicFramePr>
        <p:xfrm>
          <a:off x="140044" y="1419622"/>
          <a:ext cx="8835268" cy="3327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314">
                  <a:extLst>
                    <a:ext uri="{9D8B030D-6E8A-4147-A177-3AD203B41FA5}">
                      <a16:colId xmlns:a16="http://schemas.microsoft.com/office/drawing/2014/main" xmlns="" val="426424782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9963066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24319271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088828810"/>
                    </a:ext>
                  </a:extLst>
                </a:gridCol>
                <a:gridCol w="529202">
                  <a:extLst>
                    <a:ext uri="{9D8B030D-6E8A-4147-A177-3AD203B41FA5}">
                      <a16:colId xmlns:a16="http://schemas.microsoft.com/office/drawing/2014/main" xmlns="" val="2776342258"/>
                    </a:ext>
                  </a:extLst>
                </a:gridCol>
              </a:tblGrid>
              <a:tr h="269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Риск / значимость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Возможность / значимость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542191"/>
                  </a:ext>
                </a:extLst>
              </a:tr>
              <a:tr h="67062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Недостаточная кадровая обеспеченность остепенёнными ППС для открытия новых специальностей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количества филиалов кафедр и базовых организаций на базе которых возможна организация образовательного процесса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4982383"/>
                  </a:ext>
                </a:extLst>
              </a:tr>
              <a:tr h="59822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Недостаточное количество специалистов в области инновационного менеджмента и предпринимательства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субъектов инновационной инфраструктуры и их материально-технической базы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408391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ВОСПИТАТЕЛЬНАЯ РАБОТА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ресурсов для обеспечения работы объединений по интересам (материально-технических, финансовых, кадровых)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на базе университета республиканских мероприятий высокого уровня и масштабности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817636"/>
                  </a:ext>
                </a:extLst>
              </a:tr>
              <a:tr h="86409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ИНТЕРНАЦИОНА-ЛИЗАЦИЯ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правил международных программ и конкурсов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 в развитии программ академической мобильности и программ двух дипломов в университетов стран </a:t>
                      </a:r>
                      <a:r>
                        <a:rPr lang="ru-RU" sz="13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ЕврАзЭС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6612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6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Прогнозируемый риск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2337" y="1171827"/>
            <a:ext cx="4648012" cy="3399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8581" y="1218724"/>
            <a:ext cx="4555524" cy="33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300" b="1" dirty="0"/>
              <a:t>1. Малое количество проектов, подаваемых на конкурсы Фонда инновационного развития университета </a:t>
            </a:r>
            <a:r>
              <a:rPr lang="ru-RU" sz="1300" dirty="0"/>
              <a:t>(</a:t>
            </a:r>
            <a:r>
              <a:rPr lang="ru-RU" sz="1300" b="1" dirty="0">
                <a:solidFill>
                  <a:srgbClr val="800000"/>
                </a:solidFill>
              </a:rPr>
              <a:t>освоение средств Фонда в 2022 г. – только 43 %</a:t>
            </a:r>
            <a:r>
              <a:rPr lang="ru-RU" sz="1300" dirty="0"/>
              <a:t>).</a:t>
            </a:r>
          </a:p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300" b="1" kern="0" dirty="0">
                <a:solidFill>
                  <a:prstClr val="black"/>
                </a:solidFill>
                <a:latin typeface="Calibri"/>
                <a:sym typeface="Arial" charset="0"/>
              </a:rPr>
              <a:t>2. </a:t>
            </a:r>
            <a:r>
              <a:rPr lang="ru-RU" sz="1300" b="1" dirty="0"/>
              <a:t>Отсутствие «крупных» инновационных проектов, включенных в соответствующие госпрограммы и/или финансируемых из внешних инновационных фондов.</a:t>
            </a:r>
            <a:endParaRPr lang="ru-RU" sz="1300" b="1" dirty="0">
              <a:sym typeface="Arial" charset="0"/>
            </a:endParaRPr>
          </a:p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300" b="1" dirty="0">
                <a:sym typeface="Arial" charset="0"/>
              </a:rPr>
              <a:t>3. Невысокая доля  защит диссертаций работниками </a:t>
            </a:r>
            <a:r>
              <a:rPr lang="ru-RU" sz="1300" b="1" dirty="0">
                <a:sym typeface="Arial"/>
              </a:rPr>
              <a:t>по приоритетным отраслям и специальностям, относящимся к V и VI технологическим укладам </a:t>
            </a:r>
            <a:r>
              <a:rPr lang="ru-RU" sz="1300" dirty="0"/>
              <a:t>(</a:t>
            </a:r>
            <a:r>
              <a:rPr lang="ru-RU" sz="1300" b="1" dirty="0">
                <a:solidFill>
                  <a:srgbClr val="800000"/>
                </a:solidFill>
              </a:rPr>
              <a:t>менее 30 % от общего количества защит в год</a:t>
            </a:r>
            <a:r>
              <a:rPr lang="ru-RU" sz="1300" dirty="0"/>
              <a:t>).</a:t>
            </a:r>
          </a:p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300" b="1" dirty="0"/>
              <a:t>4. Низкое количество </a:t>
            </a:r>
            <a:r>
              <a:rPr lang="ru-RU" sz="1300" b="1" dirty="0">
                <a:sym typeface="Arial"/>
              </a:rPr>
              <a:t>СНО, использующих инфраструктуру научно-технологического парка   </a:t>
            </a:r>
            <a:r>
              <a:rPr lang="ru-RU" sz="1300" dirty="0">
                <a:sym typeface="Arial"/>
              </a:rPr>
              <a:t>(</a:t>
            </a:r>
            <a:r>
              <a:rPr lang="ru-RU" sz="1300" b="1" dirty="0">
                <a:solidFill>
                  <a:srgbClr val="800000"/>
                </a:solidFill>
                <a:sym typeface="Arial"/>
              </a:rPr>
              <a:t>всего 1 СКБ из действующих 8 СНИЛ и 2 СКБ</a:t>
            </a:r>
            <a:r>
              <a:rPr lang="ru-RU" sz="1300" dirty="0" smtClean="0">
                <a:sym typeface="Arial"/>
              </a:rPr>
              <a:t>)</a:t>
            </a:r>
          </a:p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r>
              <a:rPr lang="ru-RU" sz="1300" b="1" dirty="0" smtClean="0">
                <a:sym typeface="Arial"/>
              </a:rPr>
              <a:t>5. </a:t>
            </a:r>
            <a:r>
              <a:rPr lang="ru-RU" sz="1300" b="1" dirty="0">
                <a:sym typeface="Arial" charset="0"/>
              </a:rPr>
              <a:t>Отсутствие </a:t>
            </a:r>
            <a:r>
              <a:rPr lang="ru-RU" sz="1300" b="1" dirty="0" smtClean="0">
                <a:sym typeface="Arial" charset="0"/>
              </a:rPr>
              <a:t>в структуре университета отраслевых </a:t>
            </a:r>
            <a:r>
              <a:rPr lang="ru-RU" sz="1300" b="1" dirty="0">
                <a:sym typeface="Arial" charset="0"/>
              </a:rPr>
              <a:t>научно-исследовательских лабораторий </a:t>
            </a:r>
            <a:endParaRPr lang="ru-RU" sz="1300" b="1" dirty="0"/>
          </a:p>
          <a:p>
            <a:pPr algn="just">
              <a:lnSpc>
                <a:spcPct val="85000"/>
              </a:lnSpc>
              <a:spcAft>
                <a:spcPts val="800"/>
              </a:spcAft>
              <a:buSzPct val="45000"/>
              <a:defRPr/>
            </a:pP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233" y="777713"/>
            <a:ext cx="5651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2060"/>
                </a:solidFill>
                <a:latin typeface="Impact" pitchFamily="34" charset="0"/>
              </a:rPr>
              <a:t>Маркерные показатели  </a:t>
            </a:r>
            <a:r>
              <a:rPr lang="ru-RU" sz="2000" kern="0" dirty="0" smtClean="0">
                <a:solidFill>
                  <a:srgbClr val="002060"/>
                </a:solidFill>
                <a:latin typeface="Impact" pitchFamily="34" charset="0"/>
              </a:rPr>
              <a:t>прогнозируемого риска</a:t>
            </a:r>
            <a:r>
              <a:rPr lang="ru-RU" sz="2000" kern="0" dirty="0">
                <a:solidFill>
                  <a:srgbClr val="002060"/>
                </a:solidFill>
                <a:latin typeface="Impact" pitchFamily="34" charset="0"/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22"/>
          <p:cNvSpPr/>
          <p:nvPr/>
        </p:nvSpPr>
        <p:spPr>
          <a:xfrm rot="16200000">
            <a:off x="4839028" y="2764298"/>
            <a:ext cx="1440160" cy="370040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3" y="1635646"/>
            <a:ext cx="2952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kern="0" dirty="0">
                <a:solidFill>
                  <a:srgbClr val="800000"/>
                </a:solidFill>
                <a:latin typeface="Impact" pitchFamily="34" charset="0"/>
              </a:rPr>
              <a:t>Прогнозируемый риск</a:t>
            </a:r>
            <a:endParaRPr lang="ru-RU" sz="2200" dirty="0">
              <a:solidFill>
                <a:srgbClr val="800000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6012160" y="2067694"/>
            <a:ext cx="160988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6012160" y="2067694"/>
            <a:ext cx="0" cy="183827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084168" y="209008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800000"/>
                </a:solidFill>
                <a:latin typeface="Calibri"/>
                <a:sym typeface="Arial" charset="0"/>
              </a:rPr>
              <a:t>Низкий уровень </a:t>
            </a:r>
            <a:r>
              <a:rPr lang="ru-RU" b="1" kern="0" dirty="0" err="1">
                <a:solidFill>
                  <a:srgbClr val="800000"/>
                </a:solidFill>
                <a:latin typeface="Calibri"/>
                <a:sym typeface="Arial" charset="0"/>
              </a:rPr>
              <a:t>коммерциализуемости</a:t>
            </a:r>
            <a:r>
              <a:rPr lang="ru-RU" b="1" kern="0" dirty="0">
                <a:solidFill>
                  <a:srgbClr val="800000"/>
                </a:solidFill>
                <a:latin typeface="Calibri"/>
                <a:sym typeface="Arial" charset="0"/>
              </a:rPr>
              <a:t> </a:t>
            </a:r>
            <a:r>
              <a:rPr lang="ru-RU" kern="0" dirty="0">
                <a:solidFill>
                  <a:srgbClr val="800000"/>
                </a:solidFill>
                <a:latin typeface="Calibri"/>
                <a:sym typeface="Arial" charset="0"/>
              </a:rPr>
              <a:t>(практической отдачи, эффекта от) </a:t>
            </a:r>
            <a:r>
              <a:rPr lang="ru-RU" b="1" kern="0" dirty="0">
                <a:solidFill>
                  <a:srgbClr val="800000"/>
                </a:solidFill>
                <a:latin typeface="Calibri"/>
                <a:sym typeface="Arial" charset="0"/>
              </a:rPr>
              <a:t>инноваций, проектируемых студентами и работниками университета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Минимизация прогнозируемого риска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94B668C-8754-4CF2-8D42-F00797E98E8C}"/>
              </a:ext>
            </a:extLst>
          </p:cNvPr>
          <p:cNvSpPr/>
          <p:nvPr/>
        </p:nvSpPr>
        <p:spPr>
          <a:xfrm>
            <a:off x="2195737" y="739325"/>
            <a:ext cx="6948264" cy="4060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52">
            <a:extLst>
              <a:ext uri="{FF2B5EF4-FFF2-40B4-BE49-F238E27FC236}">
                <a16:creationId xmlns:a16="http://schemas.microsoft.com/office/drawing/2014/main" xmlns="" id="{F4E6FB33-D057-4FEB-8B74-48A74852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499" y="1295621"/>
            <a:ext cx="6067425" cy="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Impact" pitchFamily="34" charset="0"/>
              </a:rPr>
              <a:t>ФАКУЛЬТЕТ (КАФЕДРЫ):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7" name="Пятиугольник 31">
            <a:extLst>
              <a:ext uri="{FF2B5EF4-FFF2-40B4-BE49-F238E27FC236}">
                <a16:creationId xmlns:a16="http://schemas.microsoft.com/office/drawing/2014/main" xmlns="" id="{4E4A327E-D692-48EA-84A8-3467EB17D552}"/>
              </a:ext>
            </a:extLst>
          </p:cNvPr>
          <p:cNvSpPr/>
          <p:nvPr/>
        </p:nvSpPr>
        <p:spPr>
          <a:xfrm>
            <a:off x="34791" y="726251"/>
            <a:ext cx="3100911" cy="4060437"/>
          </a:xfrm>
          <a:prstGeom prst="homePlate">
            <a:avLst>
              <a:gd name="adj" fmla="val 22971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0" scaled="1"/>
            <a:tileRect/>
          </a:gradFill>
          <a:ln w="28575" cap="flat" cmpd="dbl" algn="ctr">
            <a:gradFill flip="none" rotWithShape="1">
              <a:gsLst>
                <a:gs pos="0">
                  <a:srgbClr val="FFFFFF"/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ru-RU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TextBox 51">
            <a:extLst>
              <a:ext uri="{FF2B5EF4-FFF2-40B4-BE49-F238E27FC236}">
                <a16:creationId xmlns:a16="http://schemas.microsoft.com/office/drawing/2014/main" xmlns="" id="{E082DB99-FC64-466C-B3E6-514C97CE0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2" y="2113727"/>
            <a:ext cx="2942700" cy="11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rgbClr val="800000"/>
                </a:solidFill>
                <a:latin typeface="Impact" pitchFamily="34" charset="0"/>
                <a:sym typeface="Arial" charset="0"/>
              </a:rPr>
              <a:t>ПРОФЕССОРСКО-ПРЕПОДАВАТЕЛЬСКИЙ СОСТАВ И СТУДЕНТЫ</a:t>
            </a:r>
            <a:endParaRPr lang="ru-RU" sz="2500" dirty="0">
              <a:solidFill>
                <a:srgbClr val="800000"/>
              </a:solidFill>
              <a:latin typeface="Impact" pitchFamily="34" charset="0"/>
              <a:sym typeface="Arial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397B350-FACB-405C-B9D2-E8CC6447C2D7}"/>
              </a:ext>
            </a:extLst>
          </p:cNvPr>
          <p:cNvSpPr/>
          <p:nvPr/>
        </p:nvSpPr>
        <p:spPr>
          <a:xfrm>
            <a:off x="2915816" y="69769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Impact" pitchFamily="34" charset="0"/>
              </a:rPr>
              <a:t>МЕРОПРИЯТИЯ ПО УПРАВЛЕНИЮ РИСКОМ: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19000C-F2EE-4A30-ADDD-A9C7F178C853}"/>
              </a:ext>
            </a:extLst>
          </p:cNvPr>
          <p:cNvSpPr/>
          <p:nvPr/>
        </p:nvSpPr>
        <p:spPr>
          <a:xfrm>
            <a:off x="3694437" y="1539960"/>
            <a:ext cx="5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Направление на обучение (повышение квалификации) сотрудников (студентов) в области бизнес-планирования и проектирования инноваций (подготовки проектов)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B866D87-B810-46CD-AFF0-8A0FD3F8C9B9}"/>
              </a:ext>
            </a:extLst>
          </p:cNvPr>
          <p:cNvCxnSpPr>
            <a:cxnSpLocks/>
          </p:cNvCxnSpPr>
          <p:nvPr/>
        </p:nvCxnSpPr>
        <p:spPr>
          <a:xfrm>
            <a:off x="3419872" y="1159363"/>
            <a:ext cx="0" cy="3284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xmlns="" id="{B1419A33-C42D-4C1D-84AA-AE6917B75082}"/>
              </a:ext>
            </a:extLst>
          </p:cNvPr>
          <p:cNvSpPr/>
          <p:nvPr/>
        </p:nvSpPr>
        <p:spPr>
          <a:xfrm>
            <a:off x="3321196" y="1755935"/>
            <a:ext cx="196680" cy="199524"/>
          </a:xfrm>
          <a:prstGeom prst="flowChartConnector">
            <a:avLst/>
          </a:prstGeom>
          <a:ln w="190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xmlns="" id="{5B652441-F67E-4395-8AC1-B373F500B584}"/>
              </a:ext>
            </a:extLst>
          </p:cNvPr>
          <p:cNvSpPr/>
          <p:nvPr/>
        </p:nvSpPr>
        <p:spPr>
          <a:xfrm>
            <a:off x="3321196" y="3928649"/>
            <a:ext cx="196680" cy="199524"/>
          </a:xfrm>
          <a:prstGeom prst="flowChartConnector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52">
            <a:extLst>
              <a:ext uri="{FF2B5EF4-FFF2-40B4-BE49-F238E27FC236}">
                <a16:creationId xmlns:a16="http://schemas.microsoft.com/office/drawing/2014/main" xmlns="" id="{917962ED-1942-4DDC-8AE9-EFEA98D9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998" y="3551095"/>
            <a:ext cx="2197630" cy="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Impact" pitchFamily="34" charset="0"/>
              </a:rPr>
              <a:t>УНИВЕРСИТЕТ: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F2BA56-E35A-4DF2-BDD2-4202DDBF8543}"/>
              </a:ext>
            </a:extLst>
          </p:cNvPr>
          <p:cNvSpPr/>
          <p:nvPr/>
        </p:nvSpPr>
        <p:spPr>
          <a:xfrm>
            <a:off x="3694437" y="3765102"/>
            <a:ext cx="5174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sym typeface="Arial" charset="0"/>
              </a:rPr>
              <a:t>Совершенствование системы стимулирования вовлеченности работников и обучающихся в инновационную деятельность и инвестиции в их творческое развитие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xmlns="" id="{21D000AA-3D7B-4C2D-92CA-50438730C66B}"/>
              </a:ext>
            </a:extLst>
          </p:cNvPr>
          <p:cNvSpPr/>
          <p:nvPr/>
        </p:nvSpPr>
        <p:spPr>
          <a:xfrm>
            <a:off x="3321532" y="2586620"/>
            <a:ext cx="196680" cy="199524"/>
          </a:xfrm>
          <a:prstGeom prst="flowChartConnector">
            <a:avLst/>
          </a:prstGeom>
          <a:ln w="190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26F27A8-37EC-4624-A601-59F87BE49149}"/>
              </a:ext>
            </a:extLst>
          </p:cNvPr>
          <p:cNvSpPr/>
          <p:nvPr/>
        </p:nvSpPr>
        <p:spPr>
          <a:xfrm>
            <a:off x="3694437" y="2382283"/>
            <a:ext cx="517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Открытие специальностей магистратуры /аспирантуры </a:t>
            </a:r>
            <a:r>
              <a:rPr lang="ru-RU" sz="1600" dirty="0">
                <a:solidFill>
                  <a:srgbClr val="000000"/>
                </a:solidFill>
                <a:sym typeface="Arial"/>
              </a:rPr>
              <a:t>по приоритетным отраслям науки и специальностям, относящимся к V и VI технологическим укладам, выполнение плана приема в магистратуру /аспирантуру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6467291-16CA-4772-AA5E-506FEBAF4B67}"/>
              </a:ext>
            </a:extLst>
          </p:cNvPr>
          <p:cNvCxnSpPr/>
          <p:nvPr/>
        </p:nvCxnSpPr>
        <p:spPr>
          <a:xfrm>
            <a:off x="3419536" y="1159363"/>
            <a:ext cx="4392824" cy="0"/>
          </a:xfrm>
          <a:prstGeom prst="line">
            <a:avLst/>
          </a:prstGeom>
          <a:ln cap="rnd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8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Минимизация прогнозируемого риска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94B668C-8754-4CF2-8D42-F00797E98E8C}"/>
              </a:ext>
            </a:extLst>
          </p:cNvPr>
          <p:cNvSpPr/>
          <p:nvPr/>
        </p:nvSpPr>
        <p:spPr>
          <a:xfrm>
            <a:off x="2195737" y="739325"/>
            <a:ext cx="6948264" cy="4060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52">
            <a:extLst>
              <a:ext uri="{FF2B5EF4-FFF2-40B4-BE49-F238E27FC236}">
                <a16:creationId xmlns:a16="http://schemas.microsoft.com/office/drawing/2014/main" xmlns="" id="{F4E6FB33-D057-4FEB-8B74-48A74852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499" y="1295621"/>
            <a:ext cx="6067425" cy="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Impact" pitchFamily="34" charset="0"/>
              </a:rPr>
              <a:t>ФАКУЛЬТЕТ (КАФЕДРЫ):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7" name="Пятиугольник 31">
            <a:extLst>
              <a:ext uri="{FF2B5EF4-FFF2-40B4-BE49-F238E27FC236}">
                <a16:creationId xmlns:a16="http://schemas.microsoft.com/office/drawing/2014/main" xmlns="" id="{4E4A327E-D692-48EA-84A8-3467EB17D552}"/>
              </a:ext>
            </a:extLst>
          </p:cNvPr>
          <p:cNvSpPr/>
          <p:nvPr/>
        </p:nvSpPr>
        <p:spPr>
          <a:xfrm>
            <a:off x="34791" y="726251"/>
            <a:ext cx="3100911" cy="4073511"/>
          </a:xfrm>
          <a:prstGeom prst="homePlate">
            <a:avLst>
              <a:gd name="adj" fmla="val 22971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0" scaled="1"/>
            <a:tileRect/>
          </a:gradFill>
          <a:ln w="28575" cap="flat" cmpd="dbl" algn="ctr">
            <a:gradFill flip="none" rotWithShape="1">
              <a:gsLst>
                <a:gs pos="0">
                  <a:srgbClr val="FFFFFF"/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ru-RU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397B350-FACB-405C-B9D2-E8CC6447C2D7}"/>
              </a:ext>
            </a:extLst>
          </p:cNvPr>
          <p:cNvSpPr/>
          <p:nvPr/>
        </p:nvSpPr>
        <p:spPr>
          <a:xfrm>
            <a:off x="2915816" y="69769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Impact" pitchFamily="34" charset="0"/>
              </a:rPr>
              <a:t>МЕРОПРИЯТИЯ ПО УПРАВЛЕНИЮ РИСКОМ: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19000C-F2EE-4A30-ADDD-A9C7F178C853}"/>
              </a:ext>
            </a:extLst>
          </p:cNvPr>
          <p:cNvSpPr/>
          <p:nvPr/>
        </p:nvSpPr>
        <p:spPr>
          <a:xfrm>
            <a:off x="3694437" y="1539960"/>
            <a:ext cx="5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Создание и организация деятельности отраслевых лабораторий, особенно по направлениям исследований, относящихся к </a:t>
            </a:r>
            <a:r>
              <a:rPr lang="en-US" sz="1600" dirty="0">
                <a:solidFill>
                  <a:srgbClr val="000000"/>
                </a:solidFill>
                <a:sym typeface="Arial" charset="0"/>
              </a:rPr>
              <a:t>V </a:t>
            </a:r>
            <a:r>
              <a:rPr lang="ru-RU" sz="1600" dirty="0">
                <a:solidFill>
                  <a:srgbClr val="000000"/>
                </a:solidFill>
                <a:sym typeface="Arial" charset="0"/>
              </a:rPr>
              <a:t>и </a:t>
            </a:r>
            <a:r>
              <a:rPr lang="en-US" sz="1600" dirty="0">
                <a:solidFill>
                  <a:srgbClr val="000000"/>
                </a:solidFill>
                <a:sym typeface="Arial" charset="0"/>
              </a:rPr>
              <a:t>VI</a:t>
            </a:r>
            <a:r>
              <a:rPr lang="ru-RU" sz="1600" dirty="0">
                <a:solidFill>
                  <a:srgbClr val="000000"/>
                </a:solidFill>
                <a:sym typeface="Arial" charset="0"/>
              </a:rPr>
              <a:t> технологическим укладам</a:t>
            </a:r>
            <a:r>
              <a:rPr lang="ru-RU" sz="1600" dirty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B866D87-B810-46CD-AFF0-8A0FD3F8C9B9}"/>
              </a:ext>
            </a:extLst>
          </p:cNvPr>
          <p:cNvCxnSpPr>
            <a:cxnSpLocks/>
          </p:cNvCxnSpPr>
          <p:nvPr/>
        </p:nvCxnSpPr>
        <p:spPr>
          <a:xfrm>
            <a:off x="3419872" y="1159363"/>
            <a:ext cx="0" cy="3284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xmlns="" id="{B1419A33-C42D-4C1D-84AA-AE6917B75082}"/>
              </a:ext>
            </a:extLst>
          </p:cNvPr>
          <p:cNvSpPr/>
          <p:nvPr/>
        </p:nvSpPr>
        <p:spPr>
          <a:xfrm>
            <a:off x="3321196" y="1755935"/>
            <a:ext cx="196680" cy="199524"/>
          </a:xfrm>
          <a:prstGeom prst="flowChartConnector">
            <a:avLst/>
          </a:prstGeom>
          <a:ln w="190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xmlns="" id="{5B652441-F67E-4395-8AC1-B373F500B584}"/>
              </a:ext>
            </a:extLst>
          </p:cNvPr>
          <p:cNvSpPr/>
          <p:nvPr/>
        </p:nvSpPr>
        <p:spPr>
          <a:xfrm>
            <a:off x="3321196" y="3928649"/>
            <a:ext cx="196680" cy="199524"/>
          </a:xfrm>
          <a:prstGeom prst="flowChartConnector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52">
            <a:extLst>
              <a:ext uri="{FF2B5EF4-FFF2-40B4-BE49-F238E27FC236}">
                <a16:creationId xmlns:a16="http://schemas.microsoft.com/office/drawing/2014/main" xmlns="" id="{917962ED-1942-4DDC-8AE9-EFEA98D9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296" y="3445351"/>
            <a:ext cx="2197630" cy="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Impact" pitchFamily="34" charset="0"/>
              </a:rPr>
              <a:t>УНИВЕРСИТЕТ: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F2BA56-E35A-4DF2-BDD2-4202DDBF8543}"/>
              </a:ext>
            </a:extLst>
          </p:cNvPr>
          <p:cNvSpPr/>
          <p:nvPr/>
        </p:nvSpPr>
        <p:spPr>
          <a:xfrm>
            <a:off x="3694437" y="3765102"/>
            <a:ext cx="5174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sym typeface="Arial" charset="0"/>
              </a:rPr>
              <a:t>Совершенствование </a:t>
            </a:r>
            <a:r>
              <a:rPr lang="ru-RU" sz="1600" dirty="0">
                <a:solidFill>
                  <a:srgbClr val="000000"/>
                </a:solidFill>
              </a:rPr>
              <a:t>нормативной правовой основы в сфере управления результатами интеллектуальной деятельности сотрудников и обучающихся университета </a:t>
            </a: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xmlns="" id="{21D000AA-3D7B-4C2D-92CA-50438730C66B}"/>
              </a:ext>
            </a:extLst>
          </p:cNvPr>
          <p:cNvSpPr/>
          <p:nvPr/>
        </p:nvSpPr>
        <p:spPr>
          <a:xfrm>
            <a:off x="3321532" y="2586620"/>
            <a:ext cx="196680" cy="199524"/>
          </a:xfrm>
          <a:prstGeom prst="flowChartConnector">
            <a:avLst/>
          </a:prstGeom>
          <a:ln w="190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26F27A8-37EC-4624-A601-59F87BE49149}"/>
              </a:ext>
            </a:extLst>
          </p:cNvPr>
          <p:cNvSpPr/>
          <p:nvPr/>
        </p:nvSpPr>
        <p:spPr>
          <a:xfrm>
            <a:off x="3694437" y="2382283"/>
            <a:ext cx="5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600" dirty="0">
                <a:solidFill>
                  <a:srgbClr val="000000"/>
                </a:solidFill>
              </a:rPr>
              <a:t>Формирование перспективного плана развития (модернизации) материально-технической базы научных исследований и разработок до 2030 г.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6467291-16CA-4772-AA5E-506FEBAF4B67}"/>
              </a:ext>
            </a:extLst>
          </p:cNvPr>
          <p:cNvCxnSpPr/>
          <p:nvPr/>
        </p:nvCxnSpPr>
        <p:spPr>
          <a:xfrm>
            <a:off x="3419536" y="1159363"/>
            <a:ext cx="4392824" cy="0"/>
          </a:xfrm>
          <a:prstGeom prst="line">
            <a:avLst/>
          </a:prstGeom>
          <a:ln cap="rnd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1">
            <a:extLst>
              <a:ext uri="{FF2B5EF4-FFF2-40B4-BE49-F238E27FC236}">
                <a16:creationId xmlns:a16="http://schemas.microsoft.com/office/drawing/2014/main" xmlns="" id="{2F60A2ED-A51E-4FB4-BC7D-E8DA5354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7" y="2179393"/>
            <a:ext cx="2942700" cy="11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ИНФРАСТРУКТУРА ИННОВАЦИОННОЙ ДЕЯТЕЛЬНОСТИ</a:t>
            </a:r>
            <a:endParaRPr lang="ru-RU" sz="23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3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Минимизация прогнозируемого риска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94B668C-8754-4CF2-8D42-F00797E98E8C}"/>
              </a:ext>
            </a:extLst>
          </p:cNvPr>
          <p:cNvSpPr/>
          <p:nvPr/>
        </p:nvSpPr>
        <p:spPr>
          <a:xfrm>
            <a:off x="2195737" y="739325"/>
            <a:ext cx="6948264" cy="4060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52">
            <a:extLst>
              <a:ext uri="{FF2B5EF4-FFF2-40B4-BE49-F238E27FC236}">
                <a16:creationId xmlns:a16="http://schemas.microsoft.com/office/drawing/2014/main" xmlns="" id="{F4E6FB33-D057-4FEB-8B74-48A74852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499" y="1295621"/>
            <a:ext cx="6067425" cy="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Impact" pitchFamily="34" charset="0"/>
              </a:rPr>
              <a:t>ФАКУЛЬТЕТ (КАФЕДРЫ):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7" name="Пятиугольник 31">
            <a:extLst>
              <a:ext uri="{FF2B5EF4-FFF2-40B4-BE49-F238E27FC236}">
                <a16:creationId xmlns:a16="http://schemas.microsoft.com/office/drawing/2014/main" xmlns="" id="{4E4A327E-D692-48EA-84A8-3467EB17D552}"/>
              </a:ext>
            </a:extLst>
          </p:cNvPr>
          <p:cNvSpPr/>
          <p:nvPr/>
        </p:nvSpPr>
        <p:spPr>
          <a:xfrm>
            <a:off x="34791" y="726251"/>
            <a:ext cx="3100911" cy="4060437"/>
          </a:xfrm>
          <a:prstGeom prst="homePlate">
            <a:avLst>
              <a:gd name="adj" fmla="val 22971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0" scaled="1"/>
            <a:tileRect/>
          </a:gradFill>
          <a:ln w="28575" cap="flat" cmpd="dbl" algn="ctr">
            <a:gradFill flip="none" rotWithShape="1">
              <a:gsLst>
                <a:gs pos="0">
                  <a:srgbClr val="FFFFFF"/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ru-RU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397B350-FACB-405C-B9D2-E8CC6447C2D7}"/>
              </a:ext>
            </a:extLst>
          </p:cNvPr>
          <p:cNvSpPr/>
          <p:nvPr/>
        </p:nvSpPr>
        <p:spPr>
          <a:xfrm>
            <a:off x="2915816" y="69769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Impact" pitchFamily="34" charset="0"/>
              </a:rPr>
              <a:t>МЕРОПРИЯТИЯ ПО УПРАВЛЕНИЮ РИСКОМ: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19000C-F2EE-4A30-ADDD-A9C7F178C853}"/>
              </a:ext>
            </a:extLst>
          </p:cNvPr>
          <p:cNvSpPr/>
          <p:nvPr/>
        </p:nvSpPr>
        <p:spPr>
          <a:xfrm>
            <a:off x="3694437" y="1539960"/>
            <a:ext cx="5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Подготовка и подача заявок на реализацию «крупных» инновационных проектов в рамках различных внешних программ  и/или инновационных фондов)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B866D87-B810-46CD-AFF0-8A0FD3F8C9B9}"/>
              </a:ext>
            </a:extLst>
          </p:cNvPr>
          <p:cNvCxnSpPr>
            <a:cxnSpLocks/>
          </p:cNvCxnSpPr>
          <p:nvPr/>
        </p:nvCxnSpPr>
        <p:spPr>
          <a:xfrm>
            <a:off x="3419872" y="1159363"/>
            <a:ext cx="0" cy="3284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xmlns="" id="{B1419A33-C42D-4C1D-84AA-AE6917B75082}"/>
              </a:ext>
            </a:extLst>
          </p:cNvPr>
          <p:cNvSpPr/>
          <p:nvPr/>
        </p:nvSpPr>
        <p:spPr>
          <a:xfrm>
            <a:off x="3321196" y="1755935"/>
            <a:ext cx="196680" cy="199524"/>
          </a:xfrm>
          <a:prstGeom prst="flowChartConnector">
            <a:avLst/>
          </a:prstGeom>
          <a:ln w="190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xmlns="" id="{5B652441-F67E-4395-8AC1-B373F500B584}"/>
              </a:ext>
            </a:extLst>
          </p:cNvPr>
          <p:cNvSpPr/>
          <p:nvPr/>
        </p:nvSpPr>
        <p:spPr>
          <a:xfrm>
            <a:off x="3321196" y="3928649"/>
            <a:ext cx="196680" cy="199524"/>
          </a:xfrm>
          <a:prstGeom prst="flowChartConnector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52">
            <a:extLst>
              <a:ext uri="{FF2B5EF4-FFF2-40B4-BE49-F238E27FC236}">
                <a16:creationId xmlns:a16="http://schemas.microsoft.com/office/drawing/2014/main" xmlns="" id="{917962ED-1942-4DDC-8AE9-EFEA98D9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296" y="3445351"/>
            <a:ext cx="2197630" cy="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Impact" pitchFamily="34" charset="0"/>
              </a:rPr>
              <a:t>УНИВЕРСИТЕТ: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F2BA56-E35A-4DF2-BDD2-4202DDBF8543}"/>
              </a:ext>
            </a:extLst>
          </p:cNvPr>
          <p:cNvSpPr/>
          <p:nvPr/>
        </p:nvSpPr>
        <p:spPr>
          <a:xfrm>
            <a:off x="3694437" y="3763566"/>
            <a:ext cx="5174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Концентрация ресурсов университета на наиболее эффективных (перспективных) инновационных проектах (мероприятиях)</a:t>
            </a: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xmlns="" id="{21D000AA-3D7B-4C2D-92CA-50438730C66B}"/>
              </a:ext>
            </a:extLst>
          </p:cNvPr>
          <p:cNvSpPr/>
          <p:nvPr/>
        </p:nvSpPr>
        <p:spPr>
          <a:xfrm>
            <a:off x="3321532" y="2586620"/>
            <a:ext cx="196680" cy="199524"/>
          </a:xfrm>
          <a:prstGeom prst="flowChartConnector">
            <a:avLst/>
          </a:prstGeom>
          <a:ln w="190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26F27A8-37EC-4624-A601-59F87BE49149}"/>
              </a:ext>
            </a:extLst>
          </p:cNvPr>
          <p:cNvSpPr/>
          <p:nvPr/>
        </p:nvSpPr>
        <p:spPr>
          <a:xfrm>
            <a:off x="3694437" y="2382283"/>
            <a:ext cx="5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600" dirty="0">
                <a:solidFill>
                  <a:srgbClr val="000000"/>
                </a:solidFill>
                <a:sym typeface="Arial" charset="0"/>
              </a:rPr>
              <a:t>Организация контроля за качеством подготовки сотрудниками разрабатываемых инновационных проектов (проектируемых инноваций)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6467291-16CA-4772-AA5E-506FEBAF4B67}"/>
              </a:ext>
            </a:extLst>
          </p:cNvPr>
          <p:cNvCxnSpPr/>
          <p:nvPr/>
        </p:nvCxnSpPr>
        <p:spPr>
          <a:xfrm>
            <a:off x="3419536" y="1159363"/>
            <a:ext cx="4392824" cy="0"/>
          </a:xfrm>
          <a:prstGeom prst="line">
            <a:avLst/>
          </a:prstGeom>
          <a:ln cap="rnd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1">
            <a:extLst>
              <a:ext uri="{FF2B5EF4-FFF2-40B4-BE49-F238E27FC236}">
                <a16:creationId xmlns:a16="http://schemas.microsoft.com/office/drawing/2014/main" xmlns="" id="{2F60A2ED-A51E-4FB4-BC7D-E8DA5354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02" y="2179393"/>
            <a:ext cx="2942700" cy="11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ИННОВАЦИОННЫЙ ПРОЕКТ (ПРОЕКТНАЯ ДЕЯТЕЛЬНОСТЬ) </a:t>
            </a:r>
            <a:endParaRPr lang="ru-RU" sz="23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7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5591326-D46F-4A8A-B040-68D0F5714FB0}"/>
              </a:ext>
            </a:extLst>
          </p:cNvPr>
          <p:cNvSpPr/>
          <p:nvPr/>
        </p:nvSpPr>
        <p:spPr>
          <a:xfrm>
            <a:off x="226321" y="956770"/>
            <a:ext cx="4129655" cy="1969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ym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852" y="51470"/>
            <a:ext cx="8419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Заявляемые аспекты для улучшения </a:t>
            </a:r>
          </a:p>
        </p:txBody>
      </p:sp>
      <p:pic>
        <p:nvPicPr>
          <p:cNvPr id="11" name="Picture 8" descr="https://1.bp.blogspot.com/-uME2FBrFCTk/WI2Q7sOXhzI/AAAAAAAABTc/26g85Yhc7d8M4mc6tru_Rjnydvspl1wJwCLcB/s320/arrow-308642__340.png">
            <a:extLst>
              <a:ext uri="{FF2B5EF4-FFF2-40B4-BE49-F238E27FC236}">
                <a16:creationId xmlns:a16="http://schemas.microsoft.com/office/drawing/2014/main" xmlns="" id="{6535871E-DEAC-474B-83C1-75623F2C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4456" flipH="1">
            <a:off x="3577948" y="2633925"/>
            <a:ext cx="1203436" cy="92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4320B6-026A-49CE-9359-1006D4730890}"/>
              </a:ext>
            </a:extLst>
          </p:cNvPr>
          <p:cNvSpPr/>
          <p:nvPr/>
        </p:nvSpPr>
        <p:spPr>
          <a:xfrm>
            <a:off x="251520" y="98757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Impact" pitchFamily="34" charset="0"/>
                <a:ea typeface="+mj-ea"/>
                <a:cs typeface="+mj-cs"/>
                <a:sym typeface="Arial" charset="0"/>
              </a:rPr>
              <a:t>Разработка единых подходов к управлению результатами инновационной (интеллектуальной) деятельности работников и обучающихся университета</a:t>
            </a:r>
            <a:endParaRPr lang="ru-RU" sz="2000" dirty="0">
              <a:solidFill>
                <a:srgbClr val="002060"/>
              </a:solidFill>
              <a:latin typeface="Impact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351E84C-2473-47AC-B364-66507EEEE058}"/>
              </a:ext>
            </a:extLst>
          </p:cNvPr>
          <p:cNvSpPr/>
          <p:nvPr/>
        </p:nvSpPr>
        <p:spPr>
          <a:xfrm>
            <a:off x="4930958" y="924323"/>
            <a:ext cx="3961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1. Разработка стратегических документов, определяющих концептуальные </a:t>
            </a:r>
            <a:r>
              <a:rPr lang="ru-RU" sz="1600" b="1" dirty="0"/>
              <a:t>подходы к управлению результатами интеллектуальной деятельности в университете.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6A921AE-466A-45F3-B658-15F0AD5C41E3}"/>
              </a:ext>
            </a:extLst>
          </p:cNvPr>
          <p:cNvSpPr/>
          <p:nvPr/>
        </p:nvSpPr>
        <p:spPr>
          <a:xfrm>
            <a:off x="4946264" y="2348187"/>
            <a:ext cx="3961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2. Создание и ведение сводного реестра проектируемых инноваций  (</a:t>
            </a:r>
            <a:r>
              <a:rPr lang="ru-RU" sz="1600" b="1" dirty="0"/>
              <a:t>результатов интеллектуальной деятельности) университета.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1AF729F-3822-4339-B002-C26839F36793}"/>
              </a:ext>
            </a:extLst>
          </p:cNvPr>
          <p:cNvSpPr/>
          <p:nvPr/>
        </p:nvSpPr>
        <p:spPr>
          <a:xfrm>
            <a:off x="4930958" y="3474698"/>
            <a:ext cx="3961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3. Внесение в систему менеджмента качества критериев и порядка учёта вовлеченности работников и обучающихся в инновационную деятельность </a:t>
            </a:r>
            <a:r>
              <a:rPr lang="ru-RU" sz="1600" b="1" dirty="0"/>
              <a:t>университета.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DB040E3-81A4-4C9E-870A-9201482B0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87472"/>
            <a:ext cx="2339164" cy="18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7196" y="1293498"/>
            <a:ext cx="1224136" cy="2448272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11372" y="1654821"/>
            <a:ext cx="937510" cy="1898713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1903" y="1870278"/>
            <a:ext cx="792087" cy="1512168"/>
          </a:xfrm>
          <a:prstGeom prst="ellipse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31652" y="2080065"/>
            <a:ext cx="792088" cy="1080120"/>
          </a:xfrm>
          <a:prstGeom prst="ellipse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99804" y="2080065"/>
            <a:ext cx="792088" cy="1080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90597" y="2086302"/>
            <a:ext cx="792088" cy="1080120"/>
          </a:xfrm>
          <a:prstGeom prst="ellipse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4" idx="0"/>
            <a:endCxn id="8" idx="0"/>
          </p:cNvCxnSpPr>
          <p:nvPr/>
        </p:nvCxnSpPr>
        <p:spPr>
          <a:xfrm>
            <a:off x="1039264" y="1293498"/>
            <a:ext cx="3888432" cy="786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039264" y="3166422"/>
            <a:ext cx="3888432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0"/>
            <a:endCxn id="10" idx="0"/>
          </p:cNvCxnSpPr>
          <p:nvPr/>
        </p:nvCxnSpPr>
        <p:spPr>
          <a:xfrm>
            <a:off x="4927696" y="2080065"/>
            <a:ext cx="2658945" cy="6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4927695" y="3172659"/>
            <a:ext cx="2658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172563" y="3288270"/>
            <a:ext cx="10027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283179" y="3016169"/>
            <a:ext cx="10027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172564" y="2008057"/>
            <a:ext cx="10027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95661" y="2296089"/>
            <a:ext cx="10027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243" y="2364752"/>
            <a:ext cx="1568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002060"/>
                </a:solidFill>
                <a:latin typeface="Impact" pitchFamily="34" charset="0"/>
              </a:rPr>
              <a:t>Инновационные идеи</a:t>
            </a:r>
            <a:endParaRPr lang="ru-RU" sz="1400" dirty="0"/>
          </a:p>
        </p:txBody>
      </p:sp>
      <p:sp>
        <p:nvSpPr>
          <p:cNvPr id="33" name="Овал 32"/>
          <p:cNvSpPr/>
          <p:nvPr/>
        </p:nvSpPr>
        <p:spPr>
          <a:xfrm>
            <a:off x="1039264" y="1546809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295793" y="2024525"/>
            <a:ext cx="216024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41442" y="2671948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59303" y="3443519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795348" y="1745631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738075" y="2944161"/>
            <a:ext cx="216024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28420" y="1739787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2835" y="1827313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439809" y="259994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251436" y="3207990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73646" y="3063974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Овал 44"/>
          <p:cNvSpPr/>
          <p:nvPr/>
        </p:nvSpPr>
        <p:spPr>
          <a:xfrm>
            <a:off x="923299" y="2834424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12552" y="3413049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850753" y="2083183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1922761" y="3258345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33995" y="1595771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59344" y="2512113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651332" y="3399737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cxnSpLocks/>
          </p:cNvCxnSpPr>
          <p:nvPr/>
        </p:nvCxnSpPr>
        <p:spPr>
          <a:xfrm flipV="1">
            <a:off x="3738022" y="3382446"/>
            <a:ext cx="9925" cy="320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922761" y="3697890"/>
            <a:ext cx="1207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Отбор идей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04796" y="3710173"/>
            <a:ext cx="1533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Отбор проектов</a:t>
            </a:r>
            <a:endParaRPr lang="ru-RU" sz="1400" dirty="0"/>
          </a:p>
        </p:txBody>
      </p:sp>
      <p:cxnSp>
        <p:nvCxnSpPr>
          <p:cNvPr id="57" name="Прямая со стрелкой 56"/>
          <p:cNvCxnSpPr>
            <a:cxnSpLocks/>
          </p:cNvCxnSpPr>
          <p:nvPr/>
        </p:nvCxnSpPr>
        <p:spPr>
          <a:xfrm flipV="1">
            <a:off x="2488484" y="3562655"/>
            <a:ext cx="0" cy="23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cxnSpLocks/>
          </p:cNvCxnSpPr>
          <p:nvPr/>
        </p:nvCxnSpPr>
        <p:spPr>
          <a:xfrm flipH="1" flipV="1">
            <a:off x="4927695" y="3207990"/>
            <a:ext cx="1" cy="282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cxnSpLocks/>
          </p:cNvCxnSpPr>
          <p:nvPr/>
        </p:nvCxnSpPr>
        <p:spPr>
          <a:xfrm flipH="1" flipV="1">
            <a:off x="7586641" y="3212001"/>
            <a:ext cx="1" cy="282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cxnSpLocks/>
          </p:cNvCxnSpPr>
          <p:nvPr/>
        </p:nvCxnSpPr>
        <p:spPr>
          <a:xfrm flipH="1" flipV="1">
            <a:off x="6295847" y="3212001"/>
            <a:ext cx="1" cy="282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7482438" y="2364752"/>
            <a:ext cx="1106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</p:cNvCxnSpPr>
          <p:nvPr/>
        </p:nvCxnSpPr>
        <p:spPr>
          <a:xfrm>
            <a:off x="7626454" y="2574746"/>
            <a:ext cx="8093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cxnSpLocks/>
          </p:cNvCxnSpPr>
          <p:nvPr/>
        </p:nvCxnSpPr>
        <p:spPr>
          <a:xfrm>
            <a:off x="7554446" y="2779960"/>
            <a:ext cx="7656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7818734" y="2829624"/>
            <a:ext cx="1224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latin typeface="Impact" pitchFamily="34" charset="0"/>
              </a:rPr>
              <a:t>Новая наукоемкая продукция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222213" y="3496842"/>
            <a:ext cx="143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Решение о разработке</a:t>
            </a:r>
            <a:endParaRPr lang="ru-RU" sz="1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548955" y="3501601"/>
            <a:ext cx="143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Решение об испытании</a:t>
            </a:r>
            <a:endParaRPr lang="ru-RU" sz="1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886995" y="3479895"/>
            <a:ext cx="143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Решение о выпуске</a:t>
            </a:r>
            <a:endParaRPr lang="ru-RU" sz="1400" dirty="0"/>
          </a:p>
        </p:txBody>
      </p:sp>
      <p:sp>
        <p:nvSpPr>
          <p:cNvPr id="80" name="Овал 79"/>
          <p:cNvSpPr/>
          <p:nvPr/>
        </p:nvSpPr>
        <p:spPr>
          <a:xfrm>
            <a:off x="2233429" y="2318408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2428810" y="2905407"/>
            <a:ext cx="216024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430112" y="190096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335126" y="3207990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200661" y="2671948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680805" y="2207632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3107703" y="2060529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3028707" y="3013419"/>
            <a:ext cx="216024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504451" y="2451453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3076881" y="2584790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613444" y="2119187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572826" y="2502738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559543" y="2908359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819683" y="2368097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747947" y="2670750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801336" y="2745977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187836" y="242642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615539" y="2594433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828487" y="3024644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222213" y="2711217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222213" y="2132537"/>
            <a:ext cx="216024" cy="2160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150205" y="3049423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266414" y="2527526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536465" y="2476109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579066" y="2814766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271721" y="2784532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5125610" y="2584790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407626" y="2220736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4224752" y="2482346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 rot="708059">
            <a:off x="1425641" y="1463224"/>
            <a:ext cx="350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РАЗРАБОТКА И ИСПЫТАНИЕ ИДЕЙ</a:t>
            </a:r>
            <a:endParaRPr lang="ru-RU" sz="1200" b="1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4723039" y="1790310"/>
            <a:ext cx="2974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РАЗРАБОТКА ПРОДУКЦИИ</a:t>
            </a:r>
            <a:endParaRPr lang="ru-RU" sz="1200" dirty="0"/>
          </a:p>
        </p:txBody>
      </p:sp>
      <p:sp>
        <p:nvSpPr>
          <p:cNvPr id="127" name="Овал 126"/>
          <p:cNvSpPr/>
          <p:nvPr/>
        </p:nvSpPr>
        <p:spPr>
          <a:xfrm>
            <a:off x="6865987" y="2527526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900495" y="2318465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2716842" y="2735070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2904796" y="3284930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2928086" y="1870278"/>
            <a:ext cx="144016" cy="14401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E57A07E0-32AC-40AD-9038-ECFABCCE33CF}"/>
              </a:ext>
            </a:extLst>
          </p:cNvPr>
          <p:cNvSpPr/>
          <p:nvPr/>
        </p:nvSpPr>
        <p:spPr>
          <a:xfrm>
            <a:off x="112852" y="51470"/>
            <a:ext cx="8059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Проектирования инноваций</a:t>
            </a:r>
          </a:p>
        </p:txBody>
      </p:sp>
      <p:sp>
        <p:nvSpPr>
          <p:cNvPr id="61" name="Левая фигурная скобка 60">
            <a:extLst>
              <a:ext uri="{FF2B5EF4-FFF2-40B4-BE49-F238E27FC236}">
                <a16:creationId xmlns:a16="http://schemas.microsoft.com/office/drawing/2014/main" xmlns="" id="{6B88C19B-174D-406B-A33B-DC95BFE2FFCA}"/>
              </a:ext>
            </a:extLst>
          </p:cNvPr>
          <p:cNvSpPr/>
          <p:nvPr/>
        </p:nvSpPr>
        <p:spPr>
          <a:xfrm rot="16200000">
            <a:off x="4761220" y="153102"/>
            <a:ext cx="208313" cy="78841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000C9D7-5978-4689-A47E-E9A0A0C12B67}"/>
              </a:ext>
            </a:extLst>
          </p:cNvPr>
          <p:cNvSpPr/>
          <p:nvPr/>
        </p:nvSpPr>
        <p:spPr>
          <a:xfrm>
            <a:off x="125398" y="4238287"/>
            <a:ext cx="1386419" cy="492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Студия проектов и стартапов</a:t>
            </a:r>
            <a:endParaRPr lang="ru-RU" sz="1300" dirty="0"/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xmlns="" id="{C7FFFB32-62AE-41B9-9CB1-31F1524434E0}"/>
              </a:ext>
            </a:extLst>
          </p:cNvPr>
          <p:cNvCxnSpPr>
            <a:cxnSpLocks/>
          </p:cNvCxnSpPr>
          <p:nvPr/>
        </p:nvCxnSpPr>
        <p:spPr>
          <a:xfrm>
            <a:off x="1564894" y="4499897"/>
            <a:ext cx="346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575D0A6F-CF3E-4521-B02F-7547AAC02209}"/>
              </a:ext>
            </a:extLst>
          </p:cNvPr>
          <p:cNvSpPr/>
          <p:nvPr/>
        </p:nvSpPr>
        <p:spPr>
          <a:xfrm>
            <a:off x="1994769" y="4236960"/>
            <a:ext cx="1515169" cy="492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Конкурсы стартап-проектов</a:t>
            </a:r>
            <a:endParaRPr lang="ru-RU" sz="1300" dirty="0"/>
          </a:p>
        </p:txBody>
      </p: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xmlns="" id="{C3D4EE96-AD8A-4FAC-9FFD-FD9C7F414948}"/>
              </a:ext>
            </a:extLst>
          </p:cNvPr>
          <p:cNvCxnSpPr>
            <a:cxnSpLocks/>
          </p:cNvCxnSpPr>
          <p:nvPr/>
        </p:nvCxnSpPr>
        <p:spPr>
          <a:xfrm>
            <a:off x="3585533" y="4505410"/>
            <a:ext cx="346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F88BB2A3-1D7A-4D29-9034-04D5955ADB17}"/>
              </a:ext>
            </a:extLst>
          </p:cNvPr>
          <p:cNvSpPr/>
          <p:nvPr/>
        </p:nvSpPr>
        <p:spPr>
          <a:xfrm>
            <a:off x="4005557" y="4238287"/>
            <a:ext cx="2134235" cy="492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Гранты Фонда инновационного развития</a:t>
            </a:r>
            <a:endParaRPr lang="ru-RU" sz="1300" dirty="0"/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640FAC50-65E5-4BE9-AB74-A3850F114891}"/>
              </a:ext>
            </a:extLst>
          </p:cNvPr>
          <p:cNvCxnSpPr>
            <a:cxnSpLocks/>
          </p:cNvCxnSpPr>
          <p:nvPr/>
        </p:nvCxnSpPr>
        <p:spPr>
          <a:xfrm>
            <a:off x="6230679" y="4490590"/>
            <a:ext cx="346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6597242A-FD4B-4A62-9E33-7A5BFCD1ACEE}"/>
              </a:ext>
            </a:extLst>
          </p:cNvPr>
          <p:cNvSpPr/>
          <p:nvPr/>
        </p:nvSpPr>
        <p:spPr>
          <a:xfrm>
            <a:off x="6680034" y="4136932"/>
            <a:ext cx="2347493" cy="6924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Прототип, инновационная продукция (производство, предприятие)</a:t>
            </a:r>
            <a:endParaRPr lang="ru-RU" sz="1300" dirty="0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0AE2BAFD-EF7F-4B35-AE34-F147C0D308CC}"/>
              </a:ext>
            </a:extLst>
          </p:cNvPr>
          <p:cNvSpPr/>
          <p:nvPr/>
        </p:nvSpPr>
        <p:spPr>
          <a:xfrm>
            <a:off x="433477" y="741868"/>
            <a:ext cx="1631119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Фундаментальные исследования</a:t>
            </a:r>
            <a:endParaRPr lang="ru-RU" sz="1400" dirty="0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39DF616B-7424-4EF0-8194-61EA8FCD38B0}"/>
              </a:ext>
            </a:extLst>
          </p:cNvPr>
          <p:cNvSpPr/>
          <p:nvPr/>
        </p:nvSpPr>
        <p:spPr>
          <a:xfrm>
            <a:off x="2756357" y="744865"/>
            <a:ext cx="1589262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Прикладные исследования </a:t>
            </a:r>
            <a:endParaRPr lang="ru-RU" sz="1300" dirty="0"/>
          </a:p>
        </p:txBody>
      </p: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xmlns="" id="{9D98CB2E-A799-4F63-92B4-BC77F21C1637}"/>
              </a:ext>
            </a:extLst>
          </p:cNvPr>
          <p:cNvCxnSpPr>
            <a:cxnSpLocks/>
          </p:cNvCxnSpPr>
          <p:nvPr/>
        </p:nvCxnSpPr>
        <p:spPr>
          <a:xfrm>
            <a:off x="4536652" y="995051"/>
            <a:ext cx="346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C7799877-2BE5-490F-A6F1-64B4EE5BA230}"/>
              </a:ext>
            </a:extLst>
          </p:cNvPr>
          <p:cNvSpPr/>
          <p:nvPr/>
        </p:nvSpPr>
        <p:spPr>
          <a:xfrm>
            <a:off x="5035707" y="748830"/>
            <a:ext cx="1760977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Научно-технический проект, ОКР</a:t>
            </a:r>
            <a:endParaRPr lang="ru-RU" sz="1300" dirty="0"/>
          </a:p>
        </p:txBody>
      </p:sp>
      <p:cxnSp>
        <p:nvCxnSpPr>
          <p:cNvPr id="134" name="Прямая со стрелкой 133">
            <a:extLst>
              <a:ext uri="{FF2B5EF4-FFF2-40B4-BE49-F238E27FC236}">
                <a16:creationId xmlns:a16="http://schemas.microsoft.com/office/drawing/2014/main" xmlns="" id="{95CA348C-D44B-4AD8-8D57-579DEAA3B634}"/>
              </a:ext>
            </a:extLst>
          </p:cNvPr>
          <p:cNvCxnSpPr>
            <a:cxnSpLocks/>
          </p:cNvCxnSpPr>
          <p:nvPr/>
        </p:nvCxnSpPr>
        <p:spPr>
          <a:xfrm>
            <a:off x="6959652" y="1009684"/>
            <a:ext cx="346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C0EC68CD-6C21-4508-8685-5F2EE04505EB}"/>
              </a:ext>
            </a:extLst>
          </p:cNvPr>
          <p:cNvSpPr/>
          <p:nvPr/>
        </p:nvSpPr>
        <p:spPr>
          <a:xfrm>
            <a:off x="7450258" y="754173"/>
            <a:ext cx="143217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Инновационный проект</a:t>
            </a:r>
            <a:endParaRPr lang="ru-RU" sz="1300" dirty="0"/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xmlns="" id="{174DF8AB-4FF3-4365-AD2C-4E324E4D666F}"/>
              </a:ext>
            </a:extLst>
          </p:cNvPr>
          <p:cNvCxnSpPr>
            <a:cxnSpLocks/>
          </p:cNvCxnSpPr>
          <p:nvPr/>
        </p:nvCxnSpPr>
        <p:spPr>
          <a:xfrm>
            <a:off x="2255629" y="991086"/>
            <a:ext cx="346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0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2852" y="51470"/>
            <a:ext cx="8059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Управление инновациями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48647"/>
              </p:ext>
            </p:extLst>
          </p:nvPr>
        </p:nvGraphicFramePr>
        <p:xfrm>
          <a:off x="251519" y="771550"/>
          <a:ext cx="8640962" cy="408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8">
                  <a:extLst>
                    <a:ext uri="{9D8B030D-6E8A-4147-A177-3AD203B41FA5}">
                      <a16:colId xmlns:a16="http://schemas.microsoft.com/office/drawing/2014/main" xmlns="" val="47373139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6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ПРОЦЕСС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РЕЗУЛЬТАТ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3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592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возможности создания инновации;</a:t>
                      </a:r>
                    </a:p>
                    <a:p>
                      <a:pPr marL="37592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координация процесса создания;</a:t>
                      </a:r>
                    </a:p>
                    <a:p>
                      <a:pPr marL="37592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стимулирование создания инноваций работниками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ИННОВАЦИЯ (РЕЗУЛЬТАТ ИНТЕЛЛЕКТУАЛЬНОЙ ДЕЯТЕЛЬНОСТИ)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592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анализ и отбор перспективных (конкурентоспособных) инноваций (инвентаризация, структурирование по видам)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ПОРТФЕЛЬ (СТРУКТУРИРОВАННЫЙ РЕЕСТР) ИННОВАЦИЙ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60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Правовая охрана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592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прав собственности на инновацию;</a:t>
                      </a:r>
                    </a:p>
                    <a:p>
                      <a:pPr marL="37592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стратегии и способа охраны инновации (авторское право, патент, ноу-хау, др.)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ОФОРМЛЕННОЕ ПРАВО   СОБСТВЕННОСТИ НА ИННОВАЦИЮ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8027737"/>
                  </a:ext>
                </a:extLst>
              </a:tr>
              <a:tr h="428080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Введение в гражданский оборот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592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effectLst/>
                        </a:rPr>
                        <a:t>проведение оценки стоимости инноваций;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БУХГАЛТЕРСКИЙ УЧЕТ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5955">
                <a:tc vMerge="1">
                  <a:txBody>
                    <a:bodyPr/>
                    <a:lstStyle/>
                    <a:p>
                      <a:pPr marL="90170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5920" marR="0" lvl="0" indent="-285750" algn="just" defTabSz="9144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оценка доходов и расходов от использования инноваций (по потенциальному результату);</a:t>
                      </a:r>
                    </a:p>
                    <a:p>
                      <a:pPr marL="375920" marR="0" lvl="0" indent="-285750" algn="l" defTabSz="9144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определение механизмов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(способов) и инструментов использования инноваций;</a:t>
                      </a:r>
                    </a:p>
                    <a:p>
                      <a:pPr marL="375920" marR="0" lvl="0" indent="-285750" algn="just" defTabSz="9144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стимулирование содействия в использовании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РЕШЕНИЯ О РЕАЛИЗАЦИИ ИННОВАЦИИ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570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2852" y="51470"/>
            <a:ext cx="8059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Управление инновациями</a:t>
            </a:r>
          </a:p>
        </p:txBody>
      </p:sp>
      <p:sp>
        <p:nvSpPr>
          <p:cNvPr id="35" name="Title 17">
            <a:extLst>
              <a:ext uri="{FF2B5EF4-FFF2-40B4-BE49-F238E27FC236}">
                <a16:creationId xmlns:a16="http://schemas.microsoft.com/office/drawing/2014/main" xmlns="" id="{D0F3DB65-6206-4C7F-85C3-DDA9921F3C05}"/>
              </a:ext>
            </a:extLst>
          </p:cNvPr>
          <p:cNvSpPr txBox="1">
            <a:spLocks/>
          </p:cNvSpPr>
          <p:nvPr/>
        </p:nvSpPr>
        <p:spPr>
          <a:xfrm>
            <a:off x="4633509" y="1028604"/>
            <a:ext cx="3375228" cy="1080120"/>
          </a:xfrm>
          <a:prstGeom prst="rect">
            <a:avLst/>
          </a:prstGeom>
        </p:spPr>
        <p:txBody>
          <a:bodyPr lIns="91431" tIns="45715" rIns="91431" bIns="4571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Impact" pitchFamily="34" charset="0"/>
                <a:cs typeface="Times New Roman" panose="02020603050405020304" pitchFamily="18" charset="0"/>
              </a:rPr>
              <a:t>РАЗРАБОТКА ПОЛИТИКИ В ОБЛАСТИ ИНТЕЛЛЕКТУАЛЬНОЙ СОБСТВЕННОСТИ УНИВЕРСИТЕТА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F8312C-C237-4CA2-83CC-A51CF81783AB}"/>
              </a:ext>
            </a:extLst>
          </p:cNvPr>
          <p:cNvSpPr/>
          <p:nvPr/>
        </p:nvSpPr>
        <p:spPr>
          <a:xfrm>
            <a:off x="395535" y="915566"/>
            <a:ext cx="4135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Impact" pitchFamily="34" charset="0"/>
              </a:rPr>
              <a:t>Нормативно-правовое обеспечение </a:t>
            </a:r>
            <a:r>
              <a:rPr lang="ru-RU" sz="2000" dirty="0">
                <a:latin typeface="Impact" pitchFamily="34" charset="0"/>
                <a:sym typeface="Arial" charset="0"/>
              </a:rPr>
              <a:t>ИННОВАЦИЙ (результатов </a:t>
            </a:r>
            <a:r>
              <a:rPr lang="ru-RU" sz="2000" dirty="0">
                <a:latin typeface="Impact" pitchFamily="34" charset="0"/>
              </a:rPr>
              <a:t>интеллектуальной деятельности в целом) на этапах: </a:t>
            </a:r>
            <a:endParaRPr lang="ru-RU" sz="2000" dirty="0"/>
          </a:p>
        </p:txBody>
      </p:sp>
      <p:sp>
        <p:nvSpPr>
          <p:cNvPr id="38" name="Прямоугольник 11">
            <a:extLst>
              <a:ext uri="{FF2B5EF4-FFF2-40B4-BE49-F238E27FC236}">
                <a16:creationId xmlns:a16="http://schemas.microsoft.com/office/drawing/2014/main" xmlns="" id="{838DB2DB-D681-4E23-9DA0-09FB87A75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50" y="2291086"/>
            <a:ext cx="405208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prstClr val="black"/>
                </a:solidFill>
                <a:latin typeface="Calibri"/>
                <a:sym typeface="Arial" charset="0"/>
              </a:rPr>
              <a:t>создания (проектирования)</a:t>
            </a: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sz="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prstClr val="black"/>
                </a:solidFill>
                <a:latin typeface="Calibri"/>
              </a:rPr>
              <a:t>правовой охраны</a:t>
            </a:r>
          </a:p>
          <a:p>
            <a:pPr algn="just"/>
            <a:endParaRPr lang="ru-RU" sz="300" b="1" kern="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prstClr val="black"/>
                </a:solidFill>
                <a:latin typeface="Calibri"/>
              </a:rPr>
              <a:t>введения в гражданский оборот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prstClr val="black"/>
                </a:solidFill>
                <a:latin typeface="Calibri"/>
              </a:rPr>
              <a:t>защиты прав собственности</a:t>
            </a:r>
            <a:endParaRPr lang="ru-RU" i="1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F9485021-32ED-4B5B-BF6E-DAA12B68E603}"/>
              </a:ext>
            </a:extLst>
          </p:cNvPr>
          <p:cNvCxnSpPr>
            <a:cxnSpLocks/>
          </p:cNvCxnSpPr>
          <p:nvPr/>
        </p:nvCxnSpPr>
        <p:spPr>
          <a:xfrm flipH="1">
            <a:off x="4633510" y="2355726"/>
            <a:ext cx="1656184" cy="0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644EEEB-29D4-4AC6-9726-0BEEF4429C09}"/>
              </a:ext>
            </a:extLst>
          </p:cNvPr>
          <p:cNvCxnSpPr>
            <a:cxnSpLocks/>
          </p:cNvCxnSpPr>
          <p:nvPr/>
        </p:nvCxnSpPr>
        <p:spPr>
          <a:xfrm>
            <a:off x="4633510" y="1059582"/>
            <a:ext cx="0" cy="35715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2" descr="IMG_7755-2">
            <a:extLst>
              <a:ext uri="{FF2B5EF4-FFF2-40B4-BE49-F238E27FC236}">
                <a16:creationId xmlns:a16="http://schemas.microsoft.com/office/drawing/2014/main" xmlns="" id="{56FF44FC-FB9D-4DD5-98F1-894EDF6B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86" y="3915163"/>
            <a:ext cx="1103042" cy="7365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xmlns="" id="{18C50FD1-F697-452F-849B-47F46E58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69" y="3915163"/>
            <a:ext cx="884737" cy="7159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4" descr="IMG_1134">
            <a:extLst>
              <a:ext uri="{FF2B5EF4-FFF2-40B4-BE49-F238E27FC236}">
                <a16:creationId xmlns:a16="http://schemas.microsoft.com/office/drawing/2014/main" xmlns="" id="{E62170E2-FAD3-4438-947A-70EC2146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536" y="3915163"/>
            <a:ext cx="1051955" cy="7159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Picture 5" descr="https://ftf.grsu.by/files/SDB/2.JPG">
            <a:extLst>
              <a:ext uri="{FF2B5EF4-FFF2-40B4-BE49-F238E27FC236}">
                <a16:creationId xmlns:a16="http://schemas.microsoft.com/office/drawing/2014/main" xmlns="" id="{3381599C-23DC-4822-B8EF-CFCF27F2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08" y="3919391"/>
            <a:ext cx="1099027" cy="7322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2">
            <a:extLst>
              <a:ext uri="{FF2B5EF4-FFF2-40B4-BE49-F238E27FC236}">
                <a16:creationId xmlns:a16="http://schemas.microsoft.com/office/drawing/2014/main" xmlns="" id="{55E74570-4635-4A90-959F-AE258A1743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77" y="1156718"/>
            <a:ext cx="1452423" cy="17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D1AEFF-77E7-45F0-9C4E-E1CCAE19174D}"/>
              </a:ext>
            </a:extLst>
          </p:cNvPr>
          <p:cNvSpPr/>
          <p:nvPr/>
        </p:nvSpPr>
        <p:spPr>
          <a:xfrm>
            <a:off x="4757491" y="3020478"/>
            <a:ext cx="419157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1. Рекомендация Всемирной организации интеллектуальной собственности для научных организаций.</a:t>
            </a:r>
          </a:p>
          <a:p>
            <a:endParaRPr lang="ru-RU" sz="500" dirty="0"/>
          </a:p>
          <a:p>
            <a:r>
              <a:rPr lang="ru-RU" sz="1700" b="1" dirty="0"/>
              <a:t>2. Задача Стратегии Республики Беларусь в сфере интеллектуальной собственности до 2030 г. </a:t>
            </a:r>
          </a:p>
        </p:txBody>
      </p:sp>
      <p:sp>
        <p:nvSpPr>
          <p:cNvPr id="14" name="Стрелка вниз 22">
            <a:extLst>
              <a:ext uri="{FF2B5EF4-FFF2-40B4-BE49-F238E27FC236}">
                <a16:creationId xmlns:a16="http://schemas.microsoft.com/office/drawing/2014/main" xmlns="" id="{8408DD65-B8EA-46CA-9FF7-5EAE9971C97B}"/>
              </a:ext>
            </a:extLst>
          </p:cNvPr>
          <p:cNvSpPr/>
          <p:nvPr/>
        </p:nvSpPr>
        <p:spPr>
          <a:xfrm>
            <a:off x="4757491" y="2454268"/>
            <a:ext cx="1440160" cy="417806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77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2852" y="51470"/>
            <a:ext cx="8059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Управление инновациями</a:t>
            </a:r>
          </a:p>
        </p:txBody>
      </p:sp>
      <p:grpSp>
        <p:nvGrpSpPr>
          <p:cNvPr id="24" name="Группа 7">
            <a:extLst>
              <a:ext uri="{FF2B5EF4-FFF2-40B4-BE49-F238E27FC236}">
                <a16:creationId xmlns:a16="http://schemas.microsoft.com/office/drawing/2014/main" xmlns="" id="{6FE1DBF4-3DDF-4B16-A5DC-11AE0A7A7586}"/>
              </a:ext>
            </a:extLst>
          </p:cNvPr>
          <p:cNvGrpSpPr>
            <a:grpSpLocks/>
          </p:cNvGrpSpPr>
          <p:nvPr/>
        </p:nvGrpSpPr>
        <p:grpSpPr bwMode="auto">
          <a:xfrm rot="3756054">
            <a:off x="-484632" y="1286579"/>
            <a:ext cx="3558002" cy="2570340"/>
            <a:chOff x="6150368" y="5751299"/>
            <a:chExt cx="4409462" cy="3565460"/>
          </a:xfrm>
        </p:grpSpPr>
        <p:sp>
          <p:nvSpPr>
            <p:cNvPr id="26" name="Месяц 25">
              <a:extLst>
                <a:ext uri="{FF2B5EF4-FFF2-40B4-BE49-F238E27FC236}">
                  <a16:creationId xmlns:a16="http://schemas.microsoft.com/office/drawing/2014/main" xmlns="" id="{9D896ADB-E77D-4468-B74A-3FFD1292A092}"/>
                </a:ext>
              </a:extLst>
            </p:cNvPr>
            <p:cNvSpPr/>
            <p:nvPr/>
          </p:nvSpPr>
          <p:spPr>
            <a:xfrm rot="4029912">
              <a:off x="7045733" y="4855934"/>
              <a:ext cx="2312148" cy="4102877"/>
            </a:xfrm>
            <a:prstGeom prst="moon">
              <a:avLst>
                <a:gd name="adj" fmla="val 7848"/>
              </a:avLst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xmlns="" id="{BC6619C4-8461-41F7-B583-0761C2E951C7}"/>
                </a:ext>
              </a:extLst>
            </p:cNvPr>
            <p:cNvSpPr/>
            <p:nvPr/>
          </p:nvSpPr>
          <p:spPr>
            <a:xfrm rot="12257175">
              <a:off x="6498850" y="5899392"/>
              <a:ext cx="3816424" cy="3417367"/>
            </a:xfrm>
            <a:prstGeom prst="arc">
              <a:avLst>
                <a:gd name="adj1" fmla="val 15431140"/>
                <a:gd name="adj2" fmla="val 6123401"/>
              </a:avLst>
            </a:prstGeom>
            <a:ln w="31750" cmpd="thickThin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50800" dist="381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Месяц 27">
              <a:extLst>
                <a:ext uri="{FF2B5EF4-FFF2-40B4-BE49-F238E27FC236}">
                  <a16:creationId xmlns:a16="http://schemas.microsoft.com/office/drawing/2014/main" xmlns="" id="{C09CC2D4-8CBB-4016-AFCC-0DA472007672}"/>
                </a:ext>
              </a:extLst>
            </p:cNvPr>
            <p:cNvSpPr/>
            <p:nvPr/>
          </p:nvSpPr>
          <p:spPr>
            <a:xfrm rot="5631631">
              <a:off x="7115953" y="5141550"/>
              <a:ext cx="2640167" cy="4247586"/>
            </a:xfrm>
            <a:prstGeom prst="moon">
              <a:avLst>
                <a:gd name="adj" fmla="val 9275"/>
              </a:avLst>
            </a:prstGeom>
            <a:gradFill flip="none" rotWithShape="1">
              <a:gsLst>
                <a:gs pos="0">
                  <a:srgbClr val="002060"/>
                </a:gs>
                <a:gs pos="91250">
                  <a:schemeClr val="bg1">
                    <a:alpha val="62000"/>
                  </a:schemeClr>
                </a:gs>
                <a:gs pos="50000">
                  <a:srgbClr val="002060">
                    <a:alpha val="88000"/>
                  </a:srgb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C4F7B55-208B-42D0-933A-05783290D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84" y="1691568"/>
            <a:ext cx="3496499" cy="2566898"/>
          </a:xfrm>
          <a:prstGeom prst="rect">
            <a:avLst/>
          </a:prstGeom>
        </p:spPr>
      </p:pic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5EF527B-AF3C-4CCC-8C99-950369D8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288" y="1591582"/>
            <a:ext cx="5112569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Это</a:t>
            </a:r>
            <a:r>
              <a:rPr lang="ru-RU" b="1" dirty="0"/>
              <a:t> стратегический документ, </a:t>
            </a:r>
            <a:r>
              <a:rPr lang="ru-RU" dirty="0"/>
              <a:t>который</a:t>
            </a:r>
            <a:r>
              <a:rPr lang="ru-RU" b="1" dirty="0"/>
              <a:t>:</a:t>
            </a:r>
          </a:p>
          <a:p>
            <a:pPr algn="just"/>
            <a:endParaRPr lang="ru-RU" sz="5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определяет </a:t>
            </a:r>
            <a:r>
              <a:rPr lang="ru-RU" b="1" dirty="0"/>
              <a:t>основные цели </a:t>
            </a:r>
            <a:r>
              <a:rPr lang="ru-RU" dirty="0"/>
              <a:t>университета в области интеллектуальной собственности;</a:t>
            </a:r>
          </a:p>
          <a:p>
            <a:pPr algn="just"/>
            <a:endParaRPr lang="ru-RU" sz="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устанавливает </a:t>
            </a:r>
            <a:r>
              <a:rPr lang="ru-RU" b="1" dirty="0"/>
              <a:t>базовые принципы </a:t>
            </a:r>
            <a:r>
              <a:rPr lang="ru-RU" dirty="0"/>
              <a:t>распределения прав на создаваемые в университете объекты интеллектуальной собственности;</a:t>
            </a:r>
          </a:p>
          <a:p>
            <a:pPr algn="just"/>
            <a:endParaRPr lang="ru-RU" sz="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формирует </a:t>
            </a:r>
            <a:r>
              <a:rPr lang="ru-RU" b="1" dirty="0"/>
              <a:t>единый подход </a:t>
            </a:r>
            <a:r>
              <a:rPr lang="ru-RU" dirty="0"/>
              <a:t>к системе управления объектами интеллектуальной собственности на корпоративном уровне.</a:t>
            </a:r>
            <a:endParaRPr lang="ru-RU" i="1" dirty="0"/>
          </a:p>
        </p:txBody>
      </p:sp>
      <p:sp>
        <p:nvSpPr>
          <p:cNvPr id="32" name="Title 17">
            <a:extLst>
              <a:ext uri="{FF2B5EF4-FFF2-40B4-BE49-F238E27FC236}">
                <a16:creationId xmlns:a16="http://schemas.microsoft.com/office/drawing/2014/main" xmlns="" id="{F3944447-F283-4547-BAA0-D3F81BA3237A}"/>
              </a:ext>
            </a:extLst>
          </p:cNvPr>
          <p:cNvSpPr txBox="1">
            <a:spLocks/>
          </p:cNvSpPr>
          <p:nvPr/>
        </p:nvSpPr>
        <p:spPr>
          <a:xfrm>
            <a:off x="3304555" y="847748"/>
            <a:ext cx="4795837" cy="532331"/>
          </a:xfrm>
          <a:prstGeom prst="rect">
            <a:avLst/>
          </a:prstGeom>
        </p:spPr>
        <p:txBody>
          <a:bodyPr lIns="91431" tIns="45715" rIns="91431" bIns="4571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Impact" pitchFamily="34" charset="0"/>
                <a:cs typeface="Times New Roman" panose="02020603050405020304" pitchFamily="18" charset="0"/>
              </a:rPr>
              <a:t>ПОЛИТИКА В ОБЛАСТИ ИНТЕЛЛЕКТУАЛЬНОЙ СОБСТВЕННОСТИ УНИВЕРСИТЕТА</a:t>
            </a:r>
          </a:p>
        </p:txBody>
      </p:sp>
      <p:sp>
        <p:nvSpPr>
          <p:cNvPr id="34" name="Стрелка вниз 22">
            <a:extLst>
              <a:ext uri="{FF2B5EF4-FFF2-40B4-BE49-F238E27FC236}">
                <a16:creationId xmlns:a16="http://schemas.microsoft.com/office/drawing/2014/main" xmlns="" id="{59808F12-A77A-485E-9876-5FEEBF6DACA8}"/>
              </a:ext>
            </a:extLst>
          </p:cNvPr>
          <p:cNvSpPr/>
          <p:nvPr/>
        </p:nvSpPr>
        <p:spPr>
          <a:xfrm rot="16200000">
            <a:off x="2523235" y="2766114"/>
            <a:ext cx="1440160" cy="417806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2171751-919E-44BE-ABB5-DC64E32C98F2}"/>
              </a:ext>
            </a:extLst>
          </p:cNvPr>
          <p:cNvSpPr/>
          <p:nvPr/>
        </p:nvSpPr>
        <p:spPr>
          <a:xfrm rot="756440">
            <a:off x="424138" y="2675675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Impact" pitchFamily="34" charset="0"/>
                <a:cs typeface="Times New Roman" panose="02020603050405020304" pitchFamily="18" charset="0"/>
              </a:rPr>
              <a:t>Политика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5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65903"/>
            <a:ext cx="2417305" cy="3481314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54462" y="1059582"/>
            <a:ext cx="4867275" cy="72866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89745" y="1059798"/>
            <a:ext cx="672453" cy="6853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779912" y="1059582"/>
            <a:ext cx="511256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Calibri" pitchFamily="34" charset="0"/>
              </a:rPr>
              <a:t>ИННОВАЦИОННО-ВОСПРИИМЧИВЫЙ УНИВЕРСИТЕТ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37" y="1059582"/>
            <a:ext cx="728663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395796"/>
            <a:ext cx="5208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Создать высокотехнологичный интеллектуальный университетский комплекс посредством формирования в университете инфраструктурной и организационно-кадровой поддержки инновационного социального развития,</a:t>
            </a:r>
            <a:br>
              <a:rPr lang="ru-RU" b="1" dirty="0"/>
            </a:br>
            <a:r>
              <a:rPr lang="ru-RU" b="1" dirty="0"/>
              <a:t>исследовательской и предпринимательской деятельности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89337" y="1923678"/>
            <a:ext cx="5783188" cy="0"/>
          </a:xfrm>
          <a:prstGeom prst="line">
            <a:avLst/>
          </a:prstGeom>
          <a:ln w="19050">
            <a:solidFill>
              <a:srgbClr val="00206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32292" y="1919576"/>
            <a:ext cx="0" cy="2437072"/>
          </a:xfrm>
          <a:prstGeom prst="line">
            <a:avLst/>
          </a:prstGeom>
          <a:ln w="19050">
            <a:solidFill>
              <a:srgbClr val="002060"/>
            </a:solidFill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Планирование инновационной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99568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Impact" pitchFamily="34" charset="0"/>
              </a:rPr>
              <a:t>СТРАТЕГИЧЕСКАЯ ЦЕЛЬ:</a:t>
            </a:r>
            <a:r>
              <a:rPr lang="ru-RU" sz="2000" b="1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49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7574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effectLst>
                  <a:outerShdw blurRad="12700" dist="12700" dir="2700000" algn="tl">
                    <a:srgbClr val="000000">
                      <a:alpha val="66000"/>
                    </a:srgbClr>
                  </a:outerShdw>
                </a:effectLst>
                <a:latin typeface="Impact" pitchFamily="34" charset="0"/>
                <a:cs typeface="+mn-cs"/>
              </a:rPr>
              <a:t>О деятельности университета по реализации стратегического направления «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12700" dist="12700" dir="2700000" algn="tl">
                    <a:srgbClr val="000000">
                      <a:alpha val="66000"/>
                    </a:srgbClr>
                  </a:outerShdw>
                </a:effectLst>
                <a:latin typeface="Impact" pitchFamily="34" charset="0"/>
                <a:cs typeface="+mn-cs"/>
              </a:rPr>
              <a:t>Инновационно</a:t>
            </a:r>
            <a:r>
              <a:rPr lang="ru-RU" sz="2800" dirty="0">
                <a:solidFill>
                  <a:schemeClr val="bg1"/>
                </a:solidFill>
                <a:effectLst>
                  <a:outerShdw blurRad="12700" dist="12700" dir="2700000" algn="tl">
                    <a:srgbClr val="000000">
                      <a:alpha val="66000"/>
                    </a:srgbClr>
                  </a:outerShdw>
                </a:effectLst>
                <a:latin typeface="Impact" pitchFamily="34" charset="0"/>
                <a:cs typeface="+mn-cs"/>
              </a:rPr>
              <a:t> восприимчивый университет»</a:t>
            </a:r>
            <a:endParaRPr lang="ru-RU" sz="3200" dirty="0">
              <a:solidFill>
                <a:schemeClr val="bg1"/>
              </a:solidFill>
              <a:effectLst>
                <a:outerShdw blurRad="12700" dist="12700" dir="2700000" algn="tl">
                  <a:srgbClr val="000000">
                    <a:alpha val="66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468365"/>
            <a:ext cx="547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prstClr val="black"/>
                </a:solidFill>
                <a:latin typeface="Impact" pitchFamily="34" charset="0"/>
                <a:cs typeface="+mn-cs"/>
              </a:rPr>
              <a:t>Проневич</a:t>
            </a:r>
            <a:r>
              <a:rPr lang="ru-RU" sz="2000" dirty="0">
                <a:solidFill>
                  <a:prstClr val="black"/>
                </a:solidFill>
                <a:latin typeface="Impact" pitchFamily="34" charset="0"/>
                <a:cs typeface="+mn-cs"/>
              </a:rPr>
              <a:t> Андрей </a:t>
            </a:r>
            <a:r>
              <a:rPr lang="ru-RU" sz="2000" dirty="0" err="1">
                <a:solidFill>
                  <a:prstClr val="black"/>
                </a:solidFill>
                <a:latin typeface="Impact" pitchFamily="34" charset="0"/>
                <a:cs typeface="+mn-cs"/>
              </a:rPr>
              <a:t>Францевич</a:t>
            </a:r>
            <a:r>
              <a:rPr lang="ru-RU" dirty="0">
                <a:solidFill>
                  <a:prstClr val="black"/>
                </a:solidFill>
                <a:latin typeface="Impact" pitchFamily="34" charset="0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Impact" pitchFamily="34" charset="0"/>
                <a:cs typeface="+mn-cs"/>
              </a:rPr>
              <a:t>проректор по научной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1986091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67545" y="1131590"/>
            <a:ext cx="7992888" cy="338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indent="0"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ru-RU" altLang="ru-RU" sz="3000" b="1" dirty="0">
              <a:solidFill>
                <a:srgbClr val="0D0D0D"/>
              </a:solidFill>
              <a:cs typeface="Calibri" pitchFamily="34" charset="0"/>
              <a:sym typeface="Calibri" pitchFamily="34" charset="0"/>
            </a:endParaRPr>
          </a:p>
          <a:p>
            <a:pPr indent="0" algn="ctr">
              <a:spcBef>
                <a:spcPts val="638"/>
              </a:spcBef>
              <a:buClr>
                <a:srgbClr val="000000"/>
              </a:buClr>
              <a:buNone/>
            </a:pPr>
            <a:r>
              <a:rPr lang="ru-RU" altLang="ru-RU" sz="2500" b="1" dirty="0">
                <a:solidFill>
                  <a:srgbClr val="0D0D0D"/>
                </a:solidFill>
                <a:cs typeface="Calibri" pitchFamily="34" charset="0"/>
                <a:sym typeface="Calibri" pitchFamily="34" charset="0"/>
              </a:rPr>
              <a:t>Основные показатели реализации </a:t>
            </a:r>
            <a:r>
              <a:rPr lang="ru-RU" sz="2500" b="1" dirty="0">
                <a:solidFill>
                  <a:srgbClr val="0D0D0D"/>
                </a:solidFill>
                <a:cs typeface="Calibri" pitchFamily="34" charset="0"/>
              </a:rPr>
              <a:t>стратегического направления «</a:t>
            </a:r>
            <a:r>
              <a:rPr lang="ru-RU" sz="2500" b="1" dirty="0" err="1">
                <a:solidFill>
                  <a:srgbClr val="0D0D0D"/>
                </a:solidFill>
                <a:cs typeface="Calibri" pitchFamily="34" charset="0"/>
              </a:rPr>
              <a:t>Инновационно</a:t>
            </a:r>
            <a:r>
              <a:rPr lang="ru-RU" sz="2500" b="1" dirty="0">
                <a:solidFill>
                  <a:srgbClr val="0D0D0D"/>
                </a:solidFill>
                <a:cs typeface="Calibri" pitchFamily="34" charset="0"/>
              </a:rPr>
              <a:t> восприимчивый университет»                             </a:t>
            </a:r>
            <a:r>
              <a:rPr lang="ru-RU" altLang="ru-RU" sz="2500" b="1" dirty="0">
                <a:solidFill>
                  <a:srgbClr val="0D0D0D"/>
                </a:solidFill>
                <a:cs typeface="Calibri" pitchFamily="34" charset="0"/>
                <a:sym typeface="Calibri" pitchFamily="34" charset="0"/>
              </a:rPr>
              <a:t>в 2021-2022 гг. (по основным процессам) и плановые значения на 2023 и 2025 гг. </a:t>
            </a:r>
            <a:endParaRPr lang="ru-RU" altLang="ru-RU" sz="2500" b="1" dirty="0">
              <a:solidFill>
                <a:srgbClr val="002060"/>
              </a:solidFill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4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55100"/>
              </p:ext>
            </p:extLst>
          </p:nvPr>
        </p:nvGraphicFramePr>
        <p:xfrm>
          <a:off x="141722" y="915566"/>
          <a:ext cx="8822768" cy="3883615"/>
        </p:xfrm>
        <a:graphic>
          <a:graphicData uri="http://schemas.openxmlformats.org/drawingml/2006/table">
            <a:tbl>
              <a:tblPr/>
              <a:tblGrid>
                <a:gridCol w="4430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57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Стратегический показатель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в области учебного процесса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2021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2023 г.</a:t>
                      </a: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7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Вовлеченность в инновационную деятельность работников (из числа ППС, УВП, АУП) / студентов дневной формы обучения ), %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 / 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4,2 / 2,5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 / 4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инноваций (внутренняя сертификация), ед.:</a:t>
                      </a:r>
                      <a:endParaRPr lang="ru-RU" sz="1200" b="0" i="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вовлеченных в реализацию междисциплинарных проектов в рамках выполнения курсового, дипломного проектирования, магистерских диссертаций,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250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дипломных работ (проектов),</a:t>
                      </a:r>
                      <a:r>
                        <a:rPr lang="ru-RU" sz="1200" b="0" i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выполненных в формате стартапов с коммерциализацией результатов, ед.</a:t>
                      </a:r>
                      <a:endParaRPr lang="ru-RU" sz="1200" b="0" i="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дипломных работ (проектов) студентов дневной формы, выполненных по заявкам организаций-заказчиков кадров с последующим трудоустройством в данную организацию,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10,2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ведущих специалистов предприятий и организаций, привлеченных к проведению учебных занятий, преподаванию общепрофессиональных, специальных дисциплин, 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132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30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28073"/>
              </p:ext>
            </p:extLst>
          </p:nvPr>
        </p:nvGraphicFramePr>
        <p:xfrm>
          <a:off x="141722" y="915566"/>
          <a:ext cx="8894776" cy="3849568"/>
        </p:xfrm>
        <a:graphic>
          <a:graphicData uri="http://schemas.openxmlformats.org/drawingml/2006/table">
            <a:tbl>
              <a:tblPr/>
              <a:tblGrid>
                <a:gridCol w="4584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5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5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5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3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37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Стратегический показатель в области процесса</a:t>
                      </a:r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 «Научно-исследовательская и инновационная деятельность»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2021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2023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7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резидентов научно-технологического парка университета (спин-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офф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спин-аут компаний), созданных обучающимися и работниками университета, ед.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18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инноваций (внутренняя сертификация), ед.: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70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ym typeface="Arial"/>
                        </a:rPr>
                        <a:t>Доля междисциплинарных НИР (для всех отраслей наук) и проектов НИОК(Т)Р, результаты которых относятся к V и VI технологическим укладам (для естественных и технических наук), в общем объеме выполняемых в университете финансируемых НИОК(Т)Р, не менее %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66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работников университета, защитивших диссертации в отчетном году по приоритетным специальностям, необходимым для развития высокотехнологичных производств, относящихся к V и VI укладам экономики, не менее %.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62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действующих в университете отраслевых (аккредитованных) лабораторий, ед.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6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24105"/>
              </p:ext>
            </p:extLst>
          </p:nvPr>
        </p:nvGraphicFramePr>
        <p:xfrm>
          <a:off x="141722" y="915566"/>
          <a:ext cx="8822768" cy="3884984"/>
        </p:xfrm>
        <a:graphic>
          <a:graphicData uri="http://schemas.openxmlformats.org/drawingml/2006/table">
            <a:tbl>
              <a:tblPr/>
              <a:tblGrid>
                <a:gridCol w="4547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0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0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Стратегический показатель в области процесса</a:t>
                      </a:r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 «Научно-исследовательская и инновационная деятельность»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2021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2023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СНК, СНИЛ (СКБ), которые в своей деятельности используют инфраструктуру научно-технологического парка, ед.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2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Объем фонда инновационного развития университета, не менее тыс. руб. в год.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30,0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31,5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30,0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13,1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30,0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100,0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проводимых университетом мероприятий по развитию инновационного предпринимательства,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проектов, бизнес-идей, поданных студентами и работниками университета на конкурсы 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стартапов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или инновационных проектов, которые проводятся вне университета,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18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23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35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632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новых инновационных разработок, технологических предложений, внесенных в базу данных Центра трансфера технологий,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11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11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12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15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Количество технологических запросов, принятых к исполнению Центром трансфера технологий,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281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53849"/>
              </p:ext>
            </p:extLst>
          </p:nvPr>
        </p:nvGraphicFramePr>
        <p:xfrm>
          <a:off x="141722" y="915566"/>
          <a:ext cx="8822768" cy="3815645"/>
        </p:xfrm>
        <a:graphic>
          <a:graphicData uri="http://schemas.openxmlformats.org/drawingml/2006/table">
            <a:tbl>
              <a:tblPr/>
              <a:tblGrid>
                <a:gridCol w="4430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86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7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Стратегический показатель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в области идеологической</a:t>
                      </a:r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 и воспитательной деятельности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2021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2023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7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Вовлеченность в инновационную деятельность работников (из числа ППС, УВП, АУП) / студентов дневной формы обучения ), %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1,9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3,4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 / 0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инноваций (внутренняя сертификация), ед.: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200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студентов, вовлеченных в деятельность по развитию молодежного самоуправления (парламенты, студенческие молодежные советы, советы молодых ученых и другое),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13,6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17,4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26,2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25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 дневной формы получения образования, участвующих в коллегиальных органах общественных и молодежных объединений, чел.: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68579" marR="685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</a:p>
                  </a:txBody>
                  <a:tcPr marL="68579" marR="685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республиканских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68579" marR="685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68579" marR="685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общеуниверситетских молодежных проектов,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89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3" y="51470"/>
            <a:ext cx="77661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78668"/>
              </p:ext>
            </p:extLst>
          </p:nvPr>
        </p:nvGraphicFramePr>
        <p:xfrm>
          <a:off x="141722" y="915566"/>
          <a:ext cx="8822768" cy="3491308"/>
        </p:xfrm>
        <a:graphic>
          <a:graphicData uri="http://schemas.openxmlformats.org/drawingml/2006/table">
            <a:tbl>
              <a:tblPr/>
              <a:tblGrid>
                <a:gridCol w="4430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7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Стратегический показатель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в области интернационализации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2021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2023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на 2025 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7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Вовлеченность в инновационную деятельность работников (из числа ППС, УВП, АУП) / студентов дневной формы обучения ), %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5,2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 / 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15/0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инноваций (внутренняя сертификация), ед.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28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входящей мобильности (сотрудники/обучающиеся), 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180 /40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288/ 131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180 / 80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395 / 304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400 / 310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300 / 210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исходящей мобильности (сотрудники/обучающиеся), 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90 / 110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191 / 168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120 / 150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328 / 259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330 / 265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180 / 180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партнеров-заявителей, новые договоры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-*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-*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-*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международных проектов,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310" y="4371950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* - на последующие периоды в рамках Оперативного плана университета показатель не планировался.</a:t>
            </a:r>
          </a:p>
        </p:txBody>
      </p:sp>
    </p:spTree>
    <p:extLst>
      <p:ext uri="{BB962C8B-B14F-4D97-AF65-F5344CB8AC3E}">
        <p14:creationId xmlns:p14="http://schemas.microsoft.com/office/powerpoint/2010/main" val="388740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65525"/>
            <a:ext cx="2448273" cy="1494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2499742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Impact" pitchFamily="34" charset="0"/>
              </a:rPr>
              <a:t>ЦЕЛИ ПО ПРОЦЕССАМ:</a:t>
            </a:r>
            <a:r>
              <a:rPr lang="ru-RU" sz="2800" b="1" dirty="0"/>
              <a:t>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882359"/>
            <a:ext cx="3672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Impact" pitchFamily="34" charset="0"/>
              </a:rPr>
              <a:t>УЧЕБНЫЙ ПРОЦЕСС </a:t>
            </a:r>
          </a:p>
          <a:p>
            <a:pPr algn="just"/>
            <a:r>
              <a:rPr lang="ru-RU" sz="1500" b="1" dirty="0"/>
              <a:t>Создание междисциплинарного образовательного пространства, формирующего гармоничную личность и конкурентоспособного специалиста с предпринимательскими компетенциями 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882359"/>
            <a:ext cx="4126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Impact" pitchFamily="34" charset="0"/>
              </a:rPr>
              <a:t>НАУЧНО-ИССЛЕДОВАТЕЛЬСКАЯ ДЕЯТЕЛЬНОСТЬ </a:t>
            </a:r>
            <a:r>
              <a:rPr lang="ru-RU" sz="1500" b="1" dirty="0"/>
              <a:t>Формирование региональной системы управления знаниями и инновациями на основе взаимовыгодного партнерства университета, субъектов инновационной инфраструктуры, предприятий и бизнеса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716552" y="2427734"/>
            <a:ext cx="4269969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716551" y="3022962"/>
            <a:ext cx="4269969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19" y="2428057"/>
            <a:ext cx="3465306" cy="64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51519" y="3023123"/>
            <a:ext cx="3465306" cy="64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981793" y="881389"/>
            <a:ext cx="0" cy="1546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979420" y="3022962"/>
            <a:ext cx="0" cy="1546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1519" y="3023770"/>
            <a:ext cx="0" cy="1546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1519" y="882359"/>
            <a:ext cx="0" cy="1546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60032" y="3094656"/>
            <a:ext cx="4043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latin typeface="Impact" pitchFamily="34" charset="0"/>
              </a:rPr>
              <a:t>ИНТЕРНАЦИОНАЛИЗАЦИЯ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b="1" dirty="0"/>
              <a:t>Внедрение лучшего зарубежного опыта в сфере инновационного развития.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b="1" dirty="0"/>
              <a:t>Развитие партнерских отношений с инновационными университетами Европы и Азии</a:t>
            </a:r>
            <a:endParaRPr lang="ru-RU" sz="15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683" y="3096988"/>
            <a:ext cx="3646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Impact" pitchFamily="34" charset="0"/>
              </a:rPr>
              <a:t>ВОСПИТАТЕЛЬНАЯ ДЕЯТЕЛЬНОСТЬ</a:t>
            </a:r>
          </a:p>
          <a:p>
            <a:pPr algn="just"/>
            <a:r>
              <a:rPr lang="ru-RU" sz="1500" b="1" dirty="0"/>
              <a:t>Модернизация системы студенческого самоуправления на основе принципа </a:t>
            </a:r>
            <a:r>
              <a:rPr lang="ru-RU" sz="1500" b="1" dirty="0" err="1"/>
              <a:t>студентоцентризма</a:t>
            </a:r>
            <a:endParaRPr lang="ru-RU" sz="1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Планирование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3504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Нормативная терминология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1267F827-B14E-465C-A988-DA97DCD78F24}"/>
              </a:ext>
            </a:extLst>
          </p:cNvPr>
          <p:cNvGrpSpPr/>
          <p:nvPr/>
        </p:nvGrpSpPr>
        <p:grpSpPr>
          <a:xfrm rot="1232353">
            <a:off x="-582234" y="830787"/>
            <a:ext cx="5204283" cy="3989247"/>
            <a:chOff x="6190533" y="5174605"/>
            <a:chExt cx="5204283" cy="3989247"/>
          </a:xfrm>
        </p:grpSpPr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EB5A35CC-0C14-4A81-9F7B-4BE001756765}"/>
                </a:ext>
              </a:extLst>
            </p:cNvPr>
            <p:cNvSpPr/>
            <p:nvPr/>
          </p:nvSpPr>
          <p:spPr>
            <a:xfrm rot="12622001">
              <a:off x="6624229" y="5174605"/>
              <a:ext cx="3816424" cy="3816424"/>
            </a:xfrm>
            <a:prstGeom prst="arc">
              <a:avLst>
                <a:gd name="adj1" fmla="val 15243497"/>
                <a:gd name="adj2" fmla="val 6971430"/>
              </a:avLst>
            </a:prstGeom>
            <a:ln w="31750" cmpd="thickThin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50800" dist="381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xmlns="" id="{82F60290-08EC-4C15-A5EA-E853FA41C700}"/>
                </a:ext>
              </a:extLst>
            </p:cNvPr>
            <p:cNvSpPr/>
            <p:nvPr/>
          </p:nvSpPr>
          <p:spPr>
            <a:xfrm rot="12303467">
              <a:off x="6570280" y="5345793"/>
              <a:ext cx="4824536" cy="3456384"/>
            </a:xfrm>
            <a:prstGeom prst="arc">
              <a:avLst>
                <a:gd name="adj1" fmla="val 16043480"/>
                <a:gd name="adj2" fmla="val 6123401"/>
              </a:avLst>
            </a:prstGeom>
            <a:ln w="9525" cmpd="sng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50800" dist="381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xmlns="" id="{35C6FFB6-0DE7-47B4-AE73-DFDF9800FECC}"/>
                </a:ext>
              </a:extLst>
            </p:cNvPr>
            <p:cNvSpPr/>
            <p:nvPr/>
          </p:nvSpPr>
          <p:spPr>
            <a:xfrm rot="12303467">
              <a:off x="6190533" y="5614404"/>
              <a:ext cx="4824536" cy="3549448"/>
            </a:xfrm>
            <a:prstGeom prst="arc">
              <a:avLst>
                <a:gd name="adj1" fmla="val 16043480"/>
                <a:gd name="adj2" fmla="val 6123401"/>
              </a:avLst>
            </a:prstGeom>
            <a:ln w="9525" cmpd="sng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50800" dist="381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D6B795B-3C5F-48EE-9CCA-42A1FEB111DD}"/>
              </a:ext>
            </a:extLst>
          </p:cNvPr>
          <p:cNvSpPr txBox="1"/>
          <p:nvPr/>
        </p:nvSpPr>
        <p:spPr>
          <a:xfrm>
            <a:off x="522347" y="987574"/>
            <a:ext cx="4252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Impact" panose="020B0806030902050204" pitchFamily="34" charset="0"/>
              </a:rPr>
              <a:t>Инновация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gray">
          <a:xfrm>
            <a:off x="611560" y="1496435"/>
            <a:ext cx="820891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700" b="1" dirty="0"/>
              <a:t>введенная в гражданский оборот или используемая для собственных нужд новая или усовершенствованная продукция (технология, услуга), новое организационно-техническое решение производственного, административного, коммерческого или иного характера</a:t>
            </a:r>
            <a:endParaRPr lang="en-US" sz="1700" b="1" dirty="0">
              <a:sym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3095658"/>
            <a:ext cx="2325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Impact" pitchFamily="34" charset="0"/>
              </a:rPr>
              <a:t>Инновационная деятельность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973763"/>
            <a:ext cx="5785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процесс последовательного превращения идей в товары, проходящих этапы НИОК(Т)Р, маркетинга, производства и сбыта (</a:t>
            </a:r>
            <a:r>
              <a:rPr lang="ru-RU" dirty="0">
                <a:latin typeface="Impact" pitchFamily="34" charset="0"/>
              </a:rPr>
              <a:t>инновационный процесс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01191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/>
              <a:t>комплекс работ, направленных на преобразование новшества в инновацию (</a:t>
            </a:r>
            <a:r>
              <a:rPr lang="ru-RU" dirty="0">
                <a:latin typeface="Impact" pitchFamily="34" charset="0"/>
              </a:rPr>
              <a:t>инновационный проект</a:t>
            </a:r>
            <a:r>
              <a:rPr lang="ru-RU" b="1" dirty="0"/>
              <a:t>)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530792" y="3897093"/>
            <a:ext cx="1457032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987824" y="3111896"/>
            <a:ext cx="0" cy="1546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059832" y="3123920"/>
            <a:ext cx="0" cy="1546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02941" y="892052"/>
            <a:ext cx="3383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698178" y="892052"/>
            <a:ext cx="0" cy="124087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71600" y="458797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67944" y="3219822"/>
            <a:ext cx="0" cy="1368152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Виды инноваций в университете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483280" y="2517966"/>
            <a:ext cx="383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ИННОВАЦИИ В УНИВЕРСИТЕТЕ 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8087" y="909159"/>
            <a:ext cx="3383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08104" y="4587974"/>
            <a:ext cx="3383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8086" y="932622"/>
            <a:ext cx="388186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Impact" pitchFamily="34" charset="0"/>
              </a:rPr>
              <a:t>УЧЕБНЫЙ ПРОЦЕСС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авторские тексты </a:t>
            </a:r>
            <a:r>
              <a:rPr lang="ru-RU" sz="1200" dirty="0"/>
              <a:t>(монографии, учебники, методические рекомендации, программы практик)</a:t>
            </a:r>
            <a:r>
              <a:rPr lang="ru-RU" sz="1200" b="1" dirty="0"/>
              <a:t> по инновациям в образовании;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публикации в журнале «Университет образовательных инноваций»;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сертификат о государственной регистрации ЦУМК;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err="1"/>
              <a:t>видеоинструкция</a:t>
            </a:r>
            <a:r>
              <a:rPr lang="ru-RU" sz="1200" b="1" dirty="0"/>
              <a:t> по использованию инновационных образовательных ресурсов.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8891140" y="3291830"/>
            <a:ext cx="0" cy="1284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58087" y="909159"/>
            <a:ext cx="0" cy="1662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70186" y="932622"/>
            <a:ext cx="412648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Impact" pitchFamily="34" charset="0"/>
              </a:rPr>
              <a:t>НАУЧНО-ИССЛЕДОВАТЕЛЬСКАЯ ДЕЯТЕЛЬНОСТЬ </a:t>
            </a:r>
            <a:endParaRPr lang="ru-RU" sz="1500" dirty="0" smtClean="0">
              <a:latin typeface="Impact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/>
              <a:t>внедренная </a:t>
            </a:r>
            <a:r>
              <a:rPr lang="ru-RU" sz="1200" b="1" dirty="0"/>
              <a:t>наукоемкая и научно-техническая продукция (товары, процессы, услуги), которая является новой или обладает значительно улучшенными (усовершенствованными) свойствами, техническими и функциональными характеристиками, способами и сферой использования (в сравнении с аналогами)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7683" y="2969390"/>
            <a:ext cx="37182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Impact" pitchFamily="34" charset="0"/>
              </a:rPr>
              <a:t>ВОСПИТАТЕЛЬНАЯ ДЕЯТЕЛЬНОСТЬ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/>
              <a:t>внедрение нового мероприятия (проекта) общеуниверситетского уровня;</a:t>
            </a:r>
            <a:br>
              <a:rPr lang="ru-RU" sz="1200" b="1" dirty="0"/>
            </a:br>
            <a:r>
              <a:rPr lang="ru-RU" sz="1200" b="1" dirty="0"/>
              <a:t>разработка методических рекомендаций, монографий, выполнение инициативных НИР в области воспитательной </a:t>
            </a:r>
            <a:r>
              <a:rPr lang="ru-RU" sz="1200" b="1" dirty="0" err="1"/>
              <a:t>деятельгости</a:t>
            </a:r>
            <a:r>
              <a:rPr lang="ru-RU" sz="1200" b="1" dirty="0"/>
              <a:t>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/>
              <a:t>внедрение методических разработок воспитательных мероприятий и др.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02941" y="2380520"/>
            <a:ext cx="418819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latin typeface="Impact" pitchFamily="34" charset="0"/>
              </a:rPr>
              <a:t>ИНТЕРНАЦИОНАЛИЗАЦИЯ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мероприятия для иностранных партнеров (технология виртуальной мобильности);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внедрение результатов международных стажировок;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проектирование и реализация мероприятий с иностранными студентами, направленных на повышение уровня их адаптации в</a:t>
            </a:r>
            <a:br>
              <a:rPr lang="ru-RU" sz="1200" b="1" dirty="0"/>
            </a:br>
            <a:r>
              <a:rPr lang="ru-RU" sz="1200" b="1" dirty="0"/>
              <a:t>пространстве университета, языковой / профессиональной компетенции;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/>
              <a:t>учебные программы для новой англоязычной специальности, по </a:t>
            </a:r>
            <a:r>
              <a:rPr lang="ru-RU" sz="1200" b="1" dirty="0" err="1"/>
              <a:t>билингвальному</a:t>
            </a:r>
            <a:r>
              <a:rPr lang="ru-RU" sz="1200" b="1" dirty="0"/>
              <a:t> обучению  и др.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460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>
            <a:extLst>
              <a:ext uri="{FF2B5EF4-FFF2-40B4-BE49-F238E27FC236}">
                <a16:creationId xmlns:a16="http://schemas.microsoft.com/office/drawing/2014/main" xmlns="" id="{C768A4DE-3F59-4E50-A2FE-FCDFD6B7ED56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4525560" y="-1344923"/>
            <a:ext cx="2037096" cy="6552728"/>
          </a:xfrm>
          <a:prstGeom prst="upArrow">
            <a:avLst>
              <a:gd name="adj1" fmla="val 82937"/>
              <a:gd name="adj2" fmla="val 42344"/>
            </a:avLst>
          </a:prstGeom>
          <a:gradFill rotWithShape="1">
            <a:gsLst>
              <a:gs pos="52900">
                <a:schemeClr val="bg1">
                  <a:alpha val="9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xmlns="" id="{14788484-9F47-4226-B620-A0FC3928F21D}"/>
              </a:ext>
            </a:extLst>
          </p:cNvPr>
          <p:cNvSpPr/>
          <p:nvPr/>
        </p:nvSpPr>
        <p:spPr>
          <a:xfrm flipV="1">
            <a:off x="539552" y="1131590"/>
            <a:ext cx="3010809" cy="36198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7391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Цель проектирования  инноваций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B214634-971F-4FA9-B17B-2E3CDC758BBF}"/>
              </a:ext>
            </a:extLst>
          </p:cNvPr>
          <p:cNvSpPr/>
          <p:nvPr/>
        </p:nvSpPr>
        <p:spPr>
          <a:xfrm rot="18535570">
            <a:off x="-799392" y="2121603"/>
            <a:ext cx="44848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Calibri" pitchFamily="34" charset="0"/>
                <a:sym typeface="Calibri" pitchFamily="34" charset="0"/>
              </a:rPr>
              <a:t>ИННОВАЦИИ</a:t>
            </a:r>
            <a:endParaRPr lang="ru-RU" sz="4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328FFD47-88B7-4103-B429-FF7C13209A07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3360525" y="891833"/>
            <a:ext cx="2037096" cy="5838624"/>
          </a:xfrm>
          <a:prstGeom prst="upArrow">
            <a:avLst>
              <a:gd name="adj1" fmla="val 82937"/>
              <a:gd name="adj2" fmla="val 40863"/>
            </a:avLst>
          </a:prstGeom>
          <a:gradFill rotWithShape="1">
            <a:gsLst>
              <a:gs pos="52900">
                <a:schemeClr val="bg1">
                  <a:alpha val="9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6CC98D4-CBDC-46E9-A9A6-4D616957FC5E}"/>
              </a:ext>
            </a:extLst>
          </p:cNvPr>
          <p:cNvSpPr/>
          <p:nvPr/>
        </p:nvSpPr>
        <p:spPr>
          <a:xfrm>
            <a:off x="2267744" y="3072481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повышение эффективности деятельности университета по основным процессам, в т.ч. путем внедрения успешных форм и моделей управления, с целью  обеспечения его устойчивого развития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1434E87-F2F8-4A11-B9A3-D6208AD900E7}"/>
              </a:ext>
            </a:extLst>
          </p:cNvPr>
          <p:cNvSpPr/>
          <p:nvPr/>
        </p:nvSpPr>
        <p:spPr>
          <a:xfrm>
            <a:off x="3470420" y="1166086"/>
            <a:ext cx="4557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повышение качества и расширение спектра новых видов продукции (товаров, услуг) с целью генерации доходов от их реализации и повышения конкурентоспособности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56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Управление инновационной деятельностью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397">
            <a:off x="6511589" y="1546638"/>
            <a:ext cx="1952871" cy="27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079">
            <a:off x="5762079" y="1269316"/>
            <a:ext cx="2089768" cy="2923425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085089"/>
            <a:ext cx="2052961" cy="2926821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51036" y="4299942"/>
            <a:ext cx="49570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Impact" pitchFamily="34" charset="0"/>
              </a:rPr>
              <a:t>Индивидуальные планы работ ППС</a:t>
            </a:r>
            <a:endParaRPr lang="ru-RU" sz="2200" dirty="0">
              <a:latin typeface="Impac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175" y="2241433"/>
            <a:ext cx="43176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Impact" pitchFamily="34" charset="0"/>
              </a:rPr>
              <a:t>Оперативный план работы </a:t>
            </a:r>
            <a:r>
              <a:rPr lang="ru-RU" sz="2200" dirty="0">
                <a:latin typeface="Impact" pitchFamily="34" charset="0"/>
              </a:rPr>
              <a:t>университета, факультета, подразделения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4900" y="794883"/>
            <a:ext cx="43871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Impact" pitchFamily="34" charset="0"/>
              </a:rPr>
              <a:t>Стратегии по основным процессам </a:t>
            </a:r>
            <a:r>
              <a:rPr lang="ru-RU" sz="2200" dirty="0">
                <a:latin typeface="Impact" pitchFamily="34" charset="0"/>
              </a:rPr>
              <a:t>университета  на 2021-2025 годы и на перспективу до 2030 года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8009" y="3441912"/>
            <a:ext cx="4302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Impact" pitchFamily="34" charset="0"/>
              </a:rPr>
              <a:t>Планы работ структурных подразделений</a:t>
            </a:r>
            <a:endParaRPr lang="ru-RU" sz="2200" dirty="0">
              <a:latin typeface="Impact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8580" y="915566"/>
            <a:ext cx="4948" cy="38152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узел 30"/>
          <p:cNvSpPr/>
          <p:nvPr/>
        </p:nvSpPr>
        <p:spPr>
          <a:xfrm>
            <a:off x="218190" y="1085089"/>
            <a:ext cx="205727" cy="216024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13243" y="2383884"/>
            <a:ext cx="210675" cy="216024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8190" y="3579862"/>
            <a:ext cx="210675" cy="216024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213242" y="4407373"/>
            <a:ext cx="210675" cy="216024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6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269" y="948234"/>
            <a:ext cx="7645637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468" y="2248094"/>
            <a:ext cx="7834435" cy="1115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86766" y="948233"/>
            <a:ext cx="6447124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700" dirty="0">
                <a:solidFill>
                  <a:srgbClr val="002060"/>
                </a:solidFill>
                <a:latin typeface="Impact" pitchFamily="34" charset="0"/>
              </a:rPr>
              <a:t>ПРОФЕССОРСКО-ПРЕПОДАВАТЕЛЬСКИХ СОСТАВ</a:t>
            </a:r>
            <a:endParaRPr lang="ru-RU" sz="1700" b="1" dirty="0">
              <a:solidFill>
                <a:srgbClr val="000000"/>
              </a:solidFill>
              <a:sym typeface="Arial" charset="0"/>
            </a:endParaRP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компетенции инновационного предпринимательства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вовлеченность в инновационную деятельность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самореализация, воплощение творческих идей и их «капитализация»</a:t>
            </a:r>
          </a:p>
        </p:txBody>
      </p:sp>
      <p:pic>
        <p:nvPicPr>
          <p:cNvPr id="6" name="Picture 2" descr="Машинное знание о человеке — Новости — Институт статистических исследований  и экономики знаний — Национальный исследовательский университет «Высшая  школа экономик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3" y="2130201"/>
            <a:ext cx="1623210" cy="10896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Национальную систему подготовки кадров выведут на новый уровень | NORMA.U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5" y="836884"/>
            <a:ext cx="1590708" cy="9728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2853" y="51470"/>
            <a:ext cx="776616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Управление инновационной деятельностью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3469" y="3658456"/>
            <a:ext cx="7834435" cy="1073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186763" y="2280805"/>
            <a:ext cx="6447124" cy="115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700" dirty="0">
                <a:solidFill>
                  <a:srgbClr val="002060"/>
                </a:solidFill>
                <a:latin typeface="Impact" pitchFamily="34" charset="0"/>
              </a:rPr>
              <a:t>ИНФРАСТРУКТУРА</a:t>
            </a:r>
            <a:endParaRPr lang="ru-RU" sz="1700" b="1" dirty="0">
              <a:solidFill>
                <a:srgbClr val="000000"/>
              </a:solidFill>
              <a:sym typeface="Arial" charset="0"/>
            </a:endParaRP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Студия проектов и </a:t>
            </a:r>
            <a:r>
              <a:rPr lang="ru-RU" sz="1200" b="1" dirty="0" err="1">
                <a:solidFill>
                  <a:srgbClr val="000000"/>
                </a:solidFill>
                <a:sym typeface="Arial" charset="0"/>
              </a:rPr>
              <a:t>стартапов</a:t>
            </a:r>
            <a:endParaRPr lang="ru-RU" sz="1200" b="1" dirty="0">
              <a:solidFill>
                <a:srgbClr val="000000"/>
              </a:solidFill>
              <a:sym typeface="Arial" charset="0"/>
            </a:endParaRP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конкурсы </a:t>
            </a:r>
            <a:r>
              <a:rPr lang="ru-RU" sz="1200" b="1" dirty="0" err="1">
                <a:solidFill>
                  <a:srgbClr val="000000"/>
                </a:solidFill>
                <a:sym typeface="Arial" charset="0"/>
              </a:rPr>
              <a:t>стартап</a:t>
            </a: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-проектов «</a:t>
            </a:r>
            <a:r>
              <a:rPr lang="ru-RU" sz="1200" b="1" dirty="0" err="1">
                <a:solidFill>
                  <a:srgbClr val="000000"/>
                </a:solidFill>
                <a:sym typeface="Arial" charset="0"/>
              </a:rPr>
              <a:t>ИнНаСтарт</a:t>
            </a: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», проект «Диплом как </a:t>
            </a:r>
            <a:r>
              <a:rPr lang="ru-RU" sz="1200" b="1" dirty="0" err="1">
                <a:solidFill>
                  <a:srgbClr val="000000"/>
                </a:solidFill>
                <a:sym typeface="Arial" charset="0"/>
              </a:rPr>
              <a:t>стартап</a:t>
            </a: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» 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журнал «Университет образовательных инноваций»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Центр трансфера технологий и научно-технологический парк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186765" y="3691165"/>
            <a:ext cx="6591137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09" tIns="38954" rIns="77909" bIns="389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700" dirty="0">
                <a:solidFill>
                  <a:srgbClr val="002060"/>
                </a:solidFill>
                <a:latin typeface="Impact" pitchFamily="34" charset="0"/>
              </a:rPr>
              <a:t>ИННОВАЦИОННЫЕ ПРОЕКТЫ</a:t>
            </a:r>
            <a:endParaRPr lang="ru-RU" sz="1700" b="1" dirty="0">
              <a:solidFill>
                <a:srgbClr val="000000"/>
              </a:solidFill>
              <a:sym typeface="Arial" charset="0"/>
            </a:endParaRP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гранты Фонда инновационного развития университета, 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проекты Государственной программы инновационного развития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экспериментальные и инновационные проекты  Министерства образования</a:t>
            </a:r>
          </a:p>
          <a:p>
            <a:pPr marL="285750" indent="-285750" algn="just" eaLnBrk="1" hangingPunct="1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sym typeface="Arial" charset="0"/>
              </a:rPr>
              <a:t>организация инновационных производств, предприятий</a:t>
            </a:r>
          </a:p>
        </p:txBody>
      </p:sp>
      <p:pic>
        <p:nvPicPr>
          <p:cNvPr id="10" name="Picture 2" descr="В Узбекистане принят Закон «Об инновационной деятельности»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224" y="3498349"/>
            <a:ext cx="1631400" cy="10962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0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10684</TotalTime>
  <Words>3249</Words>
  <Application>Microsoft Office PowerPoint</Application>
  <PresentationFormat>Экран (16:9)</PresentationFormat>
  <Paragraphs>890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ГЛАЗЕВ АНТОН АНАТОЛЬЕВИЧ</cp:lastModifiedBy>
  <cp:revision>1659</cp:revision>
  <cp:lastPrinted>2023-05-26T13:38:39Z</cp:lastPrinted>
  <dcterms:created xsi:type="dcterms:W3CDTF">2020-06-03T10:58:51Z</dcterms:created>
  <dcterms:modified xsi:type="dcterms:W3CDTF">2023-07-10T14:03:01Z</dcterms:modified>
</cp:coreProperties>
</file>