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96" r:id="rId3"/>
    <p:sldId id="292" r:id="rId4"/>
    <p:sldId id="324" r:id="rId5"/>
    <p:sldId id="258" r:id="rId6"/>
    <p:sldId id="318" r:id="rId7"/>
    <p:sldId id="319" r:id="rId8"/>
    <p:sldId id="322" r:id="rId9"/>
    <p:sldId id="323" r:id="rId10"/>
    <p:sldId id="325" r:id="rId11"/>
    <p:sldId id="326" r:id="rId12"/>
    <p:sldId id="316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2E8"/>
    <a:srgbClr val="680000"/>
    <a:srgbClr val="F37982"/>
    <a:srgbClr val="EF4F5A"/>
    <a:srgbClr val="FF3F3F"/>
    <a:srgbClr val="FFE285"/>
    <a:srgbClr val="F37D85"/>
    <a:srgbClr val="FF9F9F"/>
    <a:srgbClr val="9780B2"/>
    <a:srgbClr val="F747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02" autoAdjust="0"/>
  </p:normalViewPr>
  <p:slideViewPr>
    <p:cSldViewPr>
      <p:cViewPr>
        <p:scale>
          <a:sx n="100" d="100"/>
          <a:sy n="100" d="100"/>
        </p:scale>
        <p:origin x="-1258" y="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5F76FD-3547-4CBC-B3E1-09E8574A34C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4BC270-300E-44E7-A1B8-3B68F3FC392F}">
      <dgm:prSet phldrT="[Текст]" custT="1"/>
      <dgm:spPr/>
      <dgm:t>
        <a:bodyPr/>
        <a:lstStyle/>
        <a:p>
          <a:r>
            <a:rPr lang="ru-RU" sz="1800" b="0" dirty="0" smtClean="0"/>
            <a:t>Приказом ректора             от 21.06.2019 № 947 утверждены</a:t>
          </a:r>
          <a:endParaRPr lang="ru-RU" sz="1800" b="0" dirty="0"/>
        </a:p>
      </dgm:t>
    </dgm:pt>
    <dgm:pt modelId="{7B992C03-3F1F-4349-AB35-5160B26D4CDE}" type="parTrans" cxnId="{298EA185-C94E-45E8-AFA8-96689621DBFA}">
      <dgm:prSet/>
      <dgm:spPr/>
      <dgm:t>
        <a:bodyPr/>
        <a:lstStyle/>
        <a:p>
          <a:endParaRPr lang="ru-RU"/>
        </a:p>
      </dgm:t>
    </dgm:pt>
    <dgm:pt modelId="{395FF359-BC0E-413F-8696-5BD6CA84D3F9}" type="sibTrans" cxnId="{298EA185-C94E-45E8-AFA8-96689621DBFA}">
      <dgm:prSet/>
      <dgm:spPr/>
      <dgm:t>
        <a:bodyPr/>
        <a:lstStyle/>
        <a:p>
          <a:endParaRPr lang="ru-RU"/>
        </a:p>
      </dgm:t>
    </dgm:pt>
    <dgm:pt modelId="{2957D456-5E10-4CBD-ADA8-CE061DA66D33}">
      <dgm:prSet phldrT="[Текст]" custT="1"/>
      <dgm:spPr/>
      <dgm:t>
        <a:bodyPr/>
        <a:lstStyle/>
        <a:p>
          <a:r>
            <a:rPr lang="ru-RU" sz="1800" dirty="0" smtClean="0"/>
            <a:t>Положением о комиссии по противодействию коррупции </a:t>
          </a:r>
          <a:endParaRPr lang="ru-RU" sz="1800" dirty="0"/>
        </a:p>
      </dgm:t>
    </dgm:pt>
    <dgm:pt modelId="{B9AE33A3-8B71-45FC-B350-689AA28EC15D}" type="parTrans" cxnId="{FCD6BE66-7306-45C0-8F50-4D2E3B564B21}">
      <dgm:prSet/>
      <dgm:spPr/>
      <dgm:t>
        <a:bodyPr/>
        <a:lstStyle/>
        <a:p>
          <a:endParaRPr lang="ru-RU"/>
        </a:p>
      </dgm:t>
    </dgm:pt>
    <dgm:pt modelId="{6CBA1F58-8E40-4500-9775-A731E55FBFB0}" type="sibTrans" cxnId="{FCD6BE66-7306-45C0-8F50-4D2E3B564B21}">
      <dgm:prSet/>
      <dgm:spPr/>
      <dgm:t>
        <a:bodyPr/>
        <a:lstStyle/>
        <a:p>
          <a:endParaRPr lang="ru-RU"/>
        </a:p>
      </dgm:t>
    </dgm:pt>
    <dgm:pt modelId="{AF734E78-B27A-4996-9A50-351BE8F555DA}">
      <dgm:prSet phldrT="[Текст]" custT="1"/>
      <dgm:spPr/>
      <dgm:t>
        <a:bodyPr/>
        <a:lstStyle/>
        <a:p>
          <a:r>
            <a:rPr lang="ru-RU" sz="1800" dirty="0" smtClean="0"/>
            <a:t>Состав комиссии по противодействию коррупции </a:t>
          </a:r>
          <a:endParaRPr lang="ru-RU" sz="1800" dirty="0"/>
        </a:p>
      </dgm:t>
    </dgm:pt>
    <dgm:pt modelId="{ABFAD297-9872-4BF8-9AF3-C39362FA8EE1}" type="parTrans" cxnId="{E7C68052-36C7-4AA7-A851-44133D528CF3}">
      <dgm:prSet/>
      <dgm:spPr/>
      <dgm:t>
        <a:bodyPr/>
        <a:lstStyle/>
        <a:p>
          <a:endParaRPr lang="ru-RU"/>
        </a:p>
      </dgm:t>
    </dgm:pt>
    <dgm:pt modelId="{899D9D63-3FBA-4778-965E-20ED93A8E7C8}" type="sibTrans" cxnId="{E7C68052-36C7-4AA7-A851-44133D528CF3}">
      <dgm:prSet/>
      <dgm:spPr/>
      <dgm:t>
        <a:bodyPr/>
        <a:lstStyle/>
        <a:p>
          <a:endParaRPr lang="ru-RU"/>
        </a:p>
      </dgm:t>
    </dgm:pt>
    <dgm:pt modelId="{C6523A16-E26A-41C1-B3BF-9339C965D0DC}" type="pres">
      <dgm:prSet presAssocID="{DE5F76FD-3547-4CBC-B3E1-09E8574A34C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1B113E-DEDC-4A5C-917C-BE0BA56B5D35}" type="pres">
      <dgm:prSet presAssocID="{284BC270-300E-44E7-A1B8-3B68F3FC392F}" presName="root1" presStyleCnt="0"/>
      <dgm:spPr/>
    </dgm:pt>
    <dgm:pt modelId="{DB9EFE96-C749-4D0E-8254-E8490563C233}" type="pres">
      <dgm:prSet presAssocID="{284BC270-300E-44E7-A1B8-3B68F3FC392F}" presName="LevelOneTextNode" presStyleLbl="node0" presStyleIdx="0" presStyleCnt="1" custScaleX="119570" custScaleY="66417" custLinFactNeighborX="-20347" custLinFactNeighborY="-127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332AC5-A069-4485-961A-293BADB4BD1A}" type="pres">
      <dgm:prSet presAssocID="{284BC270-300E-44E7-A1B8-3B68F3FC392F}" presName="level2hierChild" presStyleCnt="0"/>
      <dgm:spPr/>
    </dgm:pt>
    <dgm:pt modelId="{EB2A0BCD-3080-4492-9CA9-500908276D0E}" type="pres">
      <dgm:prSet presAssocID="{B9AE33A3-8B71-45FC-B350-689AA28EC15D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2848D79F-FE52-4426-9BE0-4DDB2E4803ED}" type="pres">
      <dgm:prSet presAssocID="{B9AE33A3-8B71-45FC-B350-689AA28EC15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71930C5-A9E6-4CA4-B916-B3E74C92DE9F}" type="pres">
      <dgm:prSet presAssocID="{2957D456-5E10-4CBD-ADA8-CE061DA66D33}" presName="root2" presStyleCnt="0"/>
      <dgm:spPr/>
    </dgm:pt>
    <dgm:pt modelId="{6F582F45-2751-435E-AFA5-6C9174750412}" type="pres">
      <dgm:prSet presAssocID="{2957D456-5E10-4CBD-ADA8-CE061DA66D33}" presName="LevelTwoTextNode" presStyleLbl="node2" presStyleIdx="0" presStyleCnt="2" custScaleX="168070" custScaleY="478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FFA6F1-449D-4F6B-BAB6-6C32824308D9}" type="pres">
      <dgm:prSet presAssocID="{2957D456-5E10-4CBD-ADA8-CE061DA66D33}" presName="level3hierChild" presStyleCnt="0"/>
      <dgm:spPr/>
    </dgm:pt>
    <dgm:pt modelId="{5A05AA23-7C16-49BB-8283-397AA728EA7F}" type="pres">
      <dgm:prSet presAssocID="{ABFAD297-9872-4BF8-9AF3-C39362FA8EE1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873E3814-9EAA-4B5A-924D-572CD8E91E41}" type="pres">
      <dgm:prSet presAssocID="{ABFAD297-9872-4BF8-9AF3-C39362FA8EE1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2112612-AEDD-4E0A-BF02-2261EB75D35C}" type="pres">
      <dgm:prSet presAssocID="{AF734E78-B27A-4996-9A50-351BE8F555DA}" presName="root2" presStyleCnt="0"/>
      <dgm:spPr/>
    </dgm:pt>
    <dgm:pt modelId="{715844EF-DCF4-4793-B642-639A0CD78262}" type="pres">
      <dgm:prSet presAssocID="{AF734E78-B27A-4996-9A50-351BE8F555DA}" presName="LevelTwoTextNode" presStyleLbl="node2" presStyleIdx="1" presStyleCnt="2" custScaleX="168070" custScaleY="486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C04A1C-971C-415B-A9F8-6A81EFF6C25C}" type="pres">
      <dgm:prSet presAssocID="{AF734E78-B27A-4996-9A50-351BE8F555DA}" presName="level3hierChild" presStyleCnt="0"/>
      <dgm:spPr/>
    </dgm:pt>
  </dgm:ptLst>
  <dgm:cxnLst>
    <dgm:cxn modelId="{995413F3-63C7-4FCD-A421-52B64B1FBA1A}" type="presOf" srcId="{AF734E78-B27A-4996-9A50-351BE8F555DA}" destId="{715844EF-DCF4-4793-B642-639A0CD78262}" srcOrd="0" destOrd="0" presId="urn:microsoft.com/office/officeart/2005/8/layout/hierarchy2"/>
    <dgm:cxn modelId="{1D640DCF-43BB-4C3A-A904-2228996DE78E}" type="presOf" srcId="{B9AE33A3-8B71-45FC-B350-689AA28EC15D}" destId="{EB2A0BCD-3080-4492-9CA9-500908276D0E}" srcOrd="0" destOrd="0" presId="urn:microsoft.com/office/officeart/2005/8/layout/hierarchy2"/>
    <dgm:cxn modelId="{24A02779-CA05-4255-B57E-B5C87CBBDDB1}" type="presOf" srcId="{284BC270-300E-44E7-A1B8-3B68F3FC392F}" destId="{DB9EFE96-C749-4D0E-8254-E8490563C233}" srcOrd="0" destOrd="0" presId="urn:microsoft.com/office/officeart/2005/8/layout/hierarchy2"/>
    <dgm:cxn modelId="{298EA185-C94E-45E8-AFA8-96689621DBFA}" srcId="{DE5F76FD-3547-4CBC-B3E1-09E8574A34CE}" destId="{284BC270-300E-44E7-A1B8-3B68F3FC392F}" srcOrd="0" destOrd="0" parTransId="{7B992C03-3F1F-4349-AB35-5160B26D4CDE}" sibTransId="{395FF359-BC0E-413F-8696-5BD6CA84D3F9}"/>
    <dgm:cxn modelId="{449B1414-3162-4964-8CE4-D18754598A4E}" type="presOf" srcId="{DE5F76FD-3547-4CBC-B3E1-09E8574A34CE}" destId="{C6523A16-E26A-41C1-B3BF-9339C965D0DC}" srcOrd="0" destOrd="0" presId="urn:microsoft.com/office/officeart/2005/8/layout/hierarchy2"/>
    <dgm:cxn modelId="{3835A4BF-9441-47F2-8D18-B63829679C68}" type="presOf" srcId="{ABFAD297-9872-4BF8-9AF3-C39362FA8EE1}" destId="{5A05AA23-7C16-49BB-8283-397AA728EA7F}" srcOrd="0" destOrd="0" presId="urn:microsoft.com/office/officeart/2005/8/layout/hierarchy2"/>
    <dgm:cxn modelId="{3BA67FA4-1733-445C-B117-00DA5E6D1466}" type="presOf" srcId="{2957D456-5E10-4CBD-ADA8-CE061DA66D33}" destId="{6F582F45-2751-435E-AFA5-6C9174750412}" srcOrd="0" destOrd="0" presId="urn:microsoft.com/office/officeart/2005/8/layout/hierarchy2"/>
    <dgm:cxn modelId="{E7C68052-36C7-4AA7-A851-44133D528CF3}" srcId="{284BC270-300E-44E7-A1B8-3B68F3FC392F}" destId="{AF734E78-B27A-4996-9A50-351BE8F555DA}" srcOrd="1" destOrd="0" parTransId="{ABFAD297-9872-4BF8-9AF3-C39362FA8EE1}" sibTransId="{899D9D63-3FBA-4778-965E-20ED93A8E7C8}"/>
    <dgm:cxn modelId="{FCD6BE66-7306-45C0-8F50-4D2E3B564B21}" srcId="{284BC270-300E-44E7-A1B8-3B68F3FC392F}" destId="{2957D456-5E10-4CBD-ADA8-CE061DA66D33}" srcOrd="0" destOrd="0" parTransId="{B9AE33A3-8B71-45FC-B350-689AA28EC15D}" sibTransId="{6CBA1F58-8E40-4500-9775-A731E55FBFB0}"/>
    <dgm:cxn modelId="{6E50B251-BD16-4D1A-AA4B-758A36DC17E9}" type="presOf" srcId="{B9AE33A3-8B71-45FC-B350-689AA28EC15D}" destId="{2848D79F-FE52-4426-9BE0-4DDB2E4803ED}" srcOrd="1" destOrd="0" presId="urn:microsoft.com/office/officeart/2005/8/layout/hierarchy2"/>
    <dgm:cxn modelId="{E66B7C15-0E52-43CF-AFC8-F6743A87F05E}" type="presOf" srcId="{ABFAD297-9872-4BF8-9AF3-C39362FA8EE1}" destId="{873E3814-9EAA-4B5A-924D-572CD8E91E41}" srcOrd="1" destOrd="0" presId="urn:microsoft.com/office/officeart/2005/8/layout/hierarchy2"/>
    <dgm:cxn modelId="{0FF399E5-850B-4441-89A7-F87AF6C73B2F}" type="presParOf" srcId="{C6523A16-E26A-41C1-B3BF-9339C965D0DC}" destId="{B01B113E-DEDC-4A5C-917C-BE0BA56B5D35}" srcOrd="0" destOrd="0" presId="urn:microsoft.com/office/officeart/2005/8/layout/hierarchy2"/>
    <dgm:cxn modelId="{4EF15248-185D-4297-8258-47F7807BE849}" type="presParOf" srcId="{B01B113E-DEDC-4A5C-917C-BE0BA56B5D35}" destId="{DB9EFE96-C749-4D0E-8254-E8490563C233}" srcOrd="0" destOrd="0" presId="urn:microsoft.com/office/officeart/2005/8/layout/hierarchy2"/>
    <dgm:cxn modelId="{8F0B1E4C-2895-4F10-B10B-6627A4AC3B40}" type="presParOf" srcId="{B01B113E-DEDC-4A5C-917C-BE0BA56B5D35}" destId="{F9332AC5-A069-4485-961A-293BADB4BD1A}" srcOrd="1" destOrd="0" presId="urn:microsoft.com/office/officeart/2005/8/layout/hierarchy2"/>
    <dgm:cxn modelId="{55D2FC39-4371-42EF-A81F-E3647BACF380}" type="presParOf" srcId="{F9332AC5-A069-4485-961A-293BADB4BD1A}" destId="{EB2A0BCD-3080-4492-9CA9-500908276D0E}" srcOrd="0" destOrd="0" presId="urn:microsoft.com/office/officeart/2005/8/layout/hierarchy2"/>
    <dgm:cxn modelId="{99F7D3FE-2FAD-48D3-8960-3E9A8D8DCA29}" type="presParOf" srcId="{EB2A0BCD-3080-4492-9CA9-500908276D0E}" destId="{2848D79F-FE52-4426-9BE0-4DDB2E4803ED}" srcOrd="0" destOrd="0" presId="urn:microsoft.com/office/officeart/2005/8/layout/hierarchy2"/>
    <dgm:cxn modelId="{6151048E-A3AB-4A3E-9CD7-606697F761FD}" type="presParOf" srcId="{F9332AC5-A069-4485-961A-293BADB4BD1A}" destId="{871930C5-A9E6-4CA4-B916-B3E74C92DE9F}" srcOrd="1" destOrd="0" presId="urn:microsoft.com/office/officeart/2005/8/layout/hierarchy2"/>
    <dgm:cxn modelId="{9F4F2AC1-C8E8-49A8-9E9F-90380983C4DA}" type="presParOf" srcId="{871930C5-A9E6-4CA4-B916-B3E74C92DE9F}" destId="{6F582F45-2751-435E-AFA5-6C9174750412}" srcOrd="0" destOrd="0" presId="urn:microsoft.com/office/officeart/2005/8/layout/hierarchy2"/>
    <dgm:cxn modelId="{FF514361-C1F1-4413-897B-29B1EAD9A8BD}" type="presParOf" srcId="{871930C5-A9E6-4CA4-B916-B3E74C92DE9F}" destId="{6AFFA6F1-449D-4F6B-BAB6-6C32824308D9}" srcOrd="1" destOrd="0" presId="urn:microsoft.com/office/officeart/2005/8/layout/hierarchy2"/>
    <dgm:cxn modelId="{F30D288B-623E-4744-BE7B-CEB0C1116797}" type="presParOf" srcId="{F9332AC5-A069-4485-961A-293BADB4BD1A}" destId="{5A05AA23-7C16-49BB-8283-397AA728EA7F}" srcOrd="2" destOrd="0" presId="urn:microsoft.com/office/officeart/2005/8/layout/hierarchy2"/>
    <dgm:cxn modelId="{E704708B-A9DB-4FFE-95CB-0E1DAF298286}" type="presParOf" srcId="{5A05AA23-7C16-49BB-8283-397AA728EA7F}" destId="{873E3814-9EAA-4B5A-924D-572CD8E91E41}" srcOrd="0" destOrd="0" presId="urn:microsoft.com/office/officeart/2005/8/layout/hierarchy2"/>
    <dgm:cxn modelId="{5F7DBF7D-0C23-409E-B35F-91393CA1CAE3}" type="presParOf" srcId="{F9332AC5-A069-4485-961A-293BADB4BD1A}" destId="{72112612-AEDD-4E0A-BF02-2261EB75D35C}" srcOrd="3" destOrd="0" presId="urn:microsoft.com/office/officeart/2005/8/layout/hierarchy2"/>
    <dgm:cxn modelId="{3CAB426C-4448-4036-A110-574544E7A64A}" type="presParOf" srcId="{72112612-AEDD-4E0A-BF02-2261EB75D35C}" destId="{715844EF-DCF4-4793-B642-639A0CD78262}" srcOrd="0" destOrd="0" presId="urn:microsoft.com/office/officeart/2005/8/layout/hierarchy2"/>
    <dgm:cxn modelId="{6DCC257E-D855-4344-B38F-D1CCFE6B0235}" type="presParOf" srcId="{72112612-AEDD-4E0A-BF02-2261EB75D35C}" destId="{37C04A1C-971C-415B-A9F8-6A81EFF6C25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EFE96-C749-4D0E-8254-E8490563C233}">
      <dsp:nvSpPr>
        <dsp:cNvPr id="0" name=""/>
        <dsp:cNvSpPr/>
      </dsp:nvSpPr>
      <dsp:spPr>
        <a:xfrm>
          <a:off x="0" y="548194"/>
          <a:ext cx="3034605" cy="842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Приказом ректора             от 21.06.2019 № 947 утверждены</a:t>
          </a:r>
          <a:endParaRPr lang="ru-RU" sz="1800" b="0" kern="1200" dirty="0"/>
        </a:p>
      </dsp:txBody>
      <dsp:txXfrm>
        <a:off x="24685" y="572879"/>
        <a:ext cx="2985235" cy="793439"/>
      </dsp:txXfrm>
    </dsp:sp>
    <dsp:sp modelId="{EB2A0BCD-3080-4492-9CA9-500908276D0E}">
      <dsp:nvSpPr>
        <dsp:cNvPr id="0" name=""/>
        <dsp:cNvSpPr/>
      </dsp:nvSpPr>
      <dsp:spPr>
        <a:xfrm rot="20796823">
          <a:off x="3020417" y="798252"/>
          <a:ext cx="1044403" cy="100898"/>
        </a:xfrm>
        <a:custGeom>
          <a:avLst/>
          <a:gdLst/>
          <a:ahLst/>
          <a:cxnLst/>
          <a:rect l="0" t="0" r="0" b="0"/>
          <a:pathLst>
            <a:path>
              <a:moveTo>
                <a:pt x="0" y="50449"/>
              </a:moveTo>
              <a:lnTo>
                <a:pt x="1044403" y="50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16509" y="822591"/>
        <a:ext cx="52220" cy="52220"/>
      </dsp:txXfrm>
    </dsp:sp>
    <dsp:sp modelId="{6F582F45-2751-435E-AFA5-6C9174750412}">
      <dsp:nvSpPr>
        <dsp:cNvPr id="0" name=""/>
        <dsp:cNvSpPr/>
      </dsp:nvSpPr>
      <dsp:spPr>
        <a:xfrm>
          <a:off x="4050633" y="424349"/>
          <a:ext cx="4265502" cy="606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Положением о комиссии по противодействию коррупции </a:t>
          </a:r>
          <a:endParaRPr lang="ru-RU" sz="1800" kern="1200" dirty="0"/>
        </a:p>
      </dsp:txBody>
      <dsp:txXfrm>
        <a:off x="4068409" y="442125"/>
        <a:ext cx="4229950" cy="571356"/>
      </dsp:txXfrm>
    </dsp:sp>
    <dsp:sp modelId="{5A05AA23-7C16-49BB-8283-397AA728EA7F}">
      <dsp:nvSpPr>
        <dsp:cNvPr id="0" name=""/>
        <dsp:cNvSpPr/>
      </dsp:nvSpPr>
      <dsp:spPr>
        <a:xfrm rot="1734128">
          <a:off x="2962327" y="1199613"/>
          <a:ext cx="1160583" cy="100898"/>
        </a:xfrm>
        <a:custGeom>
          <a:avLst/>
          <a:gdLst/>
          <a:ahLst/>
          <a:cxnLst/>
          <a:rect l="0" t="0" r="0" b="0"/>
          <a:pathLst>
            <a:path>
              <a:moveTo>
                <a:pt x="0" y="50449"/>
              </a:moveTo>
              <a:lnTo>
                <a:pt x="1160583" y="50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13605" y="1221048"/>
        <a:ext cx="58029" cy="58029"/>
      </dsp:txXfrm>
    </dsp:sp>
    <dsp:sp modelId="{715844EF-DCF4-4793-B642-639A0CD78262}">
      <dsp:nvSpPr>
        <dsp:cNvPr id="0" name=""/>
        <dsp:cNvSpPr/>
      </dsp:nvSpPr>
      <dsp:spPr>
        <a:xfrm>
          <a:off x="4050633" y="1221603"/>
          <a:ext cx="4265502" cy="6178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Состав комиссии по противодействию коррупции </a:t>
          </a:r>
          <a:endParaRPr lang="ru-RU" sz="1800" kern="1200" dirty="0"/>
        </a:p>
      </dsp:txBody>
      <dsp:txXfrm>
        <a:off x="4068729" y="1239699"/>
        <a:ext cx="4229310" cy="581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EBFC7-1DEC-4901-94A1-3D4F2E58E1F3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DB7D1-B401-4032-B734-946ECD08BA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4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hape 391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2467" name="Shape 392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DB7D1-B401-4032-B734-946ECD08BA5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760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5539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4515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5539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4515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4515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4515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5539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5539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5539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61923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38656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462180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C2F2A-EB0A-4908-BE39-0FBBF1118A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6460921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83DC5-13EA-4DE0-A15A-751C054A54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5215977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502E4-5CD7-41A7-B257-82F2EE4744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1834687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309017" y="-251616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CB185-0D51-4AB8-9FAC-200A0E66D0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022305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36" y="2171702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36" y="190502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2C85E-0B3A-42FE-B2C7-4E299AF6E6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435195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5038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66099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23032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80513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6292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21787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32477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11244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784CD-B135-4ADD-BAE9-EEF2842BF5F7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33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10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>
              <a:sym typeface="Arial" charset="0"/>
            </a:endParaRPr>
          </a:p>
        </p:txBody>
      </p:sp>
      <p:sp>
        <p:nvSpPr>
          <p:cNvPr id="1027" name="Shape 11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>
              <a:sym typeface="Arial" charset="0"/>
            </a:endParaRPr>
          </a:p>
        </p:txBody>
      </p:sp>
      <p:sp>
        <p:nvSpPr>
          <p:cNvPr id="1028" name="Shape 12"/>
          <p:cNvSpPr txBox="1">
            <a:spLocks noGrp="1"/>
          </p:cNvSpPr>
          <p:nvPr>
            <p:ph type="dt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888888"/>
              </a:buClr>
              <a:buFont typeface="Calibri" pitchFamily="34" charset="0"/>
              <a:buNone/>
              <a:defRPr sz="1200">
                <a:solidFill>
                  <a:srgbClr val="888888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29" name="Shape 13"/>
          <p:cNvSpPr txBox="1">
            <a:spLocks noGrp="1"/>
          </p:cNvSpPr>
          <p:nvPr>
            <p:ph type="ft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888888"/>
              </a:buClr>
              <a:buFont typeface="Calibri" pitchFamily="34" charset="0"/>
              <a:buNone/>
              <a:defRPr sz="1200">
                <a:solidFill>
                  <a:srgbClr val="888888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30" name="Shape 14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888888"/>
              </a:buClr>
              <a:buSzPct val="25000"/>
              <a:buFont typeface="Calibri" pitchFamily="34" charset="0"/>
              <a:buNone/>
              <a:defRPr sz="1200" smtClean="0">
                <a:solidFill>
                  <a:srgbClr val="888888"/>
                </a:solidFill>
                <a:latin typeface="Calibri" pitchFamily="34" charset="0"/>
                <a:cs typeface="Arial" charset="0"/>
                <a:sym typeface="Calibri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7B0EA9-B9E9-4F95-BE6B-A6E5E27F7750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1031" name="Shape 15"/>
          <p:cNvPicPr preferRelativeResize="0"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39238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0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6" r:id="rId3"/>
    <p:sldLayoutId id="2147483667" r:id="rId4"/>
    <p:sldLayoutId id="2147483668" r:id="rId5"/>
  </p:sldLayoutIdLst>
  <p:transition spd="slow">
    <p:wip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intra.grsu.by/n.vojtko@grsu.by" TargetMode="External"/><Relationship Id="rId3" Type="http://schemas.openxmlformats.org/officeDocument/2006/relationships/hyperlink" Target="mailto:ikiturko@grsu.by" TargetMode="External"/><Relationship Id="rId7" Type="http://schemas.openxmlformats.org/officeDocument/2006/relationships/hyperlink" Target="https://intra.grsu.by/Bezzubik_AV@grsu.b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senko@grsu.by" TargetMode="External"/><Relationship Id="rId5" Type="http://schemas.openxmlformats.org/officeDocument/2006/relationships/hyperlink" Target="mailto:pranevich@grsu.by" TargetMode="External"/><Relationship Id="rId4" Type="http://schemas.openxmlformats.org/officeDocument/2006/relationships/hyperlink" Target="mailto:akarevs@grsu.b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hape 394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3175"/>
            <a:ext cx="9163051" cy="693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5" name="Shape 395"/>
          <p:cNvSpPr txBox="1">
            <a:spLocks noGrp="1"/>
          </p:cNvSpPr>
          <p:nvPr>
            <p:ph type="ctrTitle"/>
          </p:nvPr>
        </p:nvSpPr>
        <p:spPr>
          <a:xfrm>
            <a:off x="1259632" y="1694651"/>
            <a:ext cx="7560840" cy="3054350"/>
          </a:xfrm>
        </p:spPr>
        <p:txBody>
          <a:bodyPr tIns="45700" bIns="45700">
            <a:noAutofit/>
          </a:bodyPr>
          <a:lstStyle/>
          <a:p>
            <a:pPr>
              <a:spcAft>
                <a:spcPct val="0"/>
              </a:spcAft>
              <a:buClr>
                <a:srgbClr val="000000"/>
              </a:buClr>
              <a:buSzPct val="25000"/>
            </a:pP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alibri" pitchFamily="34" charset="0"/>
                <a:sym typeface="Calibri" pitchFamily="34" charset="0"/>
              </a:rPr>
              <a:t>О </a:t>
            </a: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alibri" pitchFamily="34" charset="0"/>
                <a:sym typeface="Calibri" pitchFamily="34" charset="0"/>
              </a:rPr>
              <a:t>состоянии и мероприятиях по противодействию коррупции и профилактике коррупционных правонарушений </a:t>
            </a:r>
            <a:b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alibri" pitchFamily="34" charset="0"/>
                <a:sym typeface="Calibri" pitchFamily="34" charset="0"/>
              </a:rPr>
            </a:b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alibri" pitchFamily="34" charset="0"/>
                <a:sym typeface="Calibri" pitchFamily="34" charset="0"/>
              </a:rPr>
              <a:t>в </a:t>
            </a:r>
            <a:r>
              <a:rPr lang="ru-RU" altLang="ru-RU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alibri" pitchFamily="34" charset="0"/>
                <a:sym typeface="Calibri" pitchFamily="34" charset="0"/>
              </a:rPr>
              <a:t>ГрГУ</a:t>
            </a: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alibri" pitchFamily="34" charset="0"/>
                <a:sym typeface="Calibri" pitchFamily="34" charset="0"/>
              </a:rPr>
              <a:t> им. Янки Купалы</a:t>
            </a:r>
            <a:endParaRPr lang="ru-RU" alt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396" name="Shape 396"/>
          <p:cNvSpPr/>
          <p:nvPr/>
        </p:nvSpPr>
        <p:spPr>
          <a:xfrm>
            <a:off x="2711450" y="4746625"/>
            <a:ext cx="6299200" cy="1439863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txBody>
          <a:bodyPr lIns="91425" tIns="45700" rIns="91425" bIns="45700"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ct val="25000"/>
              <a:buFont typeface="Arial Narrow"/>
              <a:buNone/>
              <a:defRPr/>
            </a:pPr>
            <a:endParaRPr lang="ru-RU" sz="1800" kern="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 Narrow"/>
              <a:cs typeface="Arial Narrow"/>
              <a:sym typeface="Arial Narrow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0073" y="5301208"/>
            <a:ext cx="3790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«Материалы ЕДИ, март 2023 г.»</a:t>
            </a:r>
          </a:p>
          <a:p>
            <a:pPr algn="r"/>
            <a:r>
              <a:rPr lang="ru-RU" dirty="0" smtClean="0"/>
              <a:t>Подготовлено центром кадровой и правовой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318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idx="13"/>
          </p:nvPr>
        </p:nvSpPr>
        <p:spPr>
          <a:xfrm>
            <a:off x="6553199" y="6356350"/>
            <a:ext cx="2181723" cy="365125"/>
          </a:xfrm>
        </p:spPr>
        <p:txBody>
          <a:bodyPr/>
          <a:lstStyle/>
          <a:p>
            <a:pPr>
              <a:defRPr/>
            </a:pPr>
            <a:fld id="{646C2F2A-EB0A-4908-BE39-0FBBF1118A3D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1733" y="1556792"/>
            <a:ext cx="8280919" cy="1061829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100" dirty="0" smtClean="0"/>
              <a:t>В университете организован </a:t>
            </a:r>
            <a:r>
              <a:rPr lang="ru-RU" sz="2100" dirty="0"/>
              <a:t>и проводится </a:t>
            </a:r>
            <a:r>
              <a:rPr lang="ru-RU" sz="2100" b="1" dirty="0"/>
              <a:t>личный прием </a:t>
            </a:r>
            <a:r>
              <a:rPr lang="ru-RU" sz="2100" dirty="0"/>
              <a:t>ректором университета, проректорами, директорами обособленных подразделений, деканами </a:t>
            </a:r>
            <a:r>
              <a:rPr lang="ru-RU" sz="2100" dirty="0" smtClean="0"/>
              <a:t>факультетов.</a:t>
            </a:r>
            <a:endParaRPr lang="ru-RU" sz="2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1733" y="2852936"/>
            <a:ext cx="8280919" cy="738664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100" dirty="0"/>
              <a:t>Организовано </a:t>
            </a:r>
            <a:r>
              <a:rPr lang="ru-RU" sz="2100" b="1" dirty="0"/>
              <a:t>дежурство</a:t>
            </a:r>
            <a:r>
              <a:rPr lang="ru-RU" sz="2100" dirty="0"/>
              <a:t> должностными лицами университета </a:t>
            </a:r>
            <a:r>
              <a:rPr lang="ru-RU" sz="2100" b="1" dirty="0"/>
              <a:t>по субботам</a:t>
            </a:r>
            <a:r>
              <a:rPr lang="ru-RU" sz="2100" dirty="0"/>
              <a:t> в соответствии с графиками приема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3933056"/>
            <a:ext cx="5913492" cy="2031325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100" dirty="0"/>
              <a:t>Постоянно проводится </a:t>
            </a:r>
            <a:r>
              <a:rPr lang="ru-RU" sz="2100" b="1" dirty="0"/>
              <a:t>мониторинг соблюдения трудовой и исполнительской дисциплины </a:t>
            </a:r>
            <a:r>
              <a:rPr lang="ru-RU" sz="2100" dirty="0"/>
              <a:t>со стороны руководителей подразделений, контрольно-ревизионного отдела, комиссии по контролю за соблюдением трудовой дисциплины.</a:t>
            </a:r>
          </a:p>
        </p:txBody>
      </p:sp>
      <p:sp>
        <p:nvSpPr>
          <p:cNvPr id="10" name="Shape 402"/>
          <p:cNvSpPr txBox="1">
            <a:spLocks noGrp="1"/>
          </p:cNvSpPr>
          <p:nvPr>
            <p:ph type="title"/>
          </p:nvPr>
        </p:nvSpPr>
        <p:spPr>
          <a:xfrm>
            <a:off x="683567" y="300262"/>
            <a:ext cx="8069571" cy="752475"/>
          </a:xfrm>
        </p:spPr>
        <p:txBody>
          <a:bodyPr tIns="45700" bIns="45700"/>
          <a:lstStyle/>
          <a:p>
            <a:pPr algn="r" eaLnBrk="1" hangingPunct="1"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ct val="25000"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Иные меры профилактики коррупционных нарушений и выявления лиц, нарушающих антикоррупционное законодательство</a:t>
            </a:r>
            <a:endParaRPr lang="ru-RU" altLang="ru-RU" sz="2400" b="1" dirty="0" smtClean="0">
              <a:solidFill>
                <a:srgbClr val="002060"/>
              </a:solidFill>
              <a:latin typeface="+mj-lt"/>
              <a:cs typeface="Calibri" pitchFamily="34" charset="0"/>
              <a:sym typeface="Calibri" pitchFamily="34" charset="0"/>
            </a:endParaRPr>
          </a:p>
        </p:txBody>
      </p:sp>
      <p:pic>
        <p:nvPicPr>
          <p:cNvPr id="12" name="Picture 2" descr="https://forexdengi.com/attachment.php?attachmentid=2259282&amp;d=154108877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25" y="3933056"/>
            <a:ext cx="2202119" cy="188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2073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8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7010400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444373E2-80E6-46F2-B025-58ADAFEB2815}" type="slidenum">
              <a:rPr lang="ru-RU" altLang="ru-RU" smtClean="0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11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6" name="Shape 394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3175"/>
            <a:ext cx="9163051" cy="693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35696" y="2159186"/>
            <a:ext cx="715443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</a:t>
            </a:r>
          </a:p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 внимание!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613012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5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6948488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2D2A9E1E-AABF-43B2-8D0F-0C7172BC3F7B}" type="slidenum">
              <a:rPr lang="ru-RU" altLang="ru-RU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2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67544" y="836712"/>
            <a:ext cx="859976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813120" y="227153"/>
            <a:ext cx="8254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</a:rPr>
              <a:t>Н</a:t>
            </a:r>
            <a:r>
              <a:rPr lang="ru-RU" sz="2400" b="1" dirty="0" smtClean="0">
                <a:solidFill>
                  <a:srgbClr val="002060"/>
                </a:solidFill>
              </a:rPr>
              <a:t>ормативные правовые акты Республики Беларусь</a:t>
            </a:r>
            <a:endParaRPr lang="ru-RU" sz="24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632467" y="1124744"/>
            <a:ext cx="274637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632466" y="1674386"/>
            <a:ext cx="274637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617028" y="2243566"/>
            <a:ext cx="276225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01085" y="836712"/>
            <a:ext cx="13848" cy="446449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87530" y="970855"/>
            <a:ext cx="308821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sz="1400" dirty="0" smtClean="0"/>
              <a:t>Конституция Республики Беларусь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982145" y="2089678"/>
            <a:ext cx="790515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Закон Республики Беларусь от </a:t>
            </a:r>
            <a:r>
              <a:rPr lang="ru-RU" sz="1400" dirty="0" smtClean="0"/>
              <a:t>15.07.2015 № 305-З «О </a:t>
            </a:r>
            <a:r>
              <a:rPr lang="ru-RU" sz="1400" dirty="0"/>
              <a:t>борьбе с </a:t>
            </a:r>
            <a:r>
              <a:rPr lang="ru-RU" sz="1400" dirty="0" smtClean="0"/>
              <a:t>коррупцией»</a:t>
            </a:r>
            <a:endParaRPr lang="ru-RU" sz="140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630878" y="2822760"/>
            <a:ext cx="276225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77526" y="2536733"/>
            <a:ext cx="7909776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Закон Республики </a:t>
            </a:r>
            <a:r>
              <a:rPr lang="ru-RU" sz="1400" dirty="0"/>
              <a:t>Беларусь </a:t>
            </a:r>
            <a:r>
              <a:rPr lang="ru-RU" sz="1400" dirty="0" smtClean="0"/>
              <a:t>04.01.2014 №</a:t>
            </a:r>
            <a:r>
              <a:rPr lang="en-US" sz="1400" dirty="0" smtClean="0"/>
              <a:t> </a:t>
            </a:r>
            <a:r>
              <a:rPr lang="en-US" sz="1400" dirty="0"/>
              <a:t>122-</a:t>
            </a:r>
            <a:r>
              <a:rPr lang="ru-RU" sz="1400" dirty="0" smtClean="0"/>
              <a:t>З «Об основах деятельности по </a:t>
            </a:r>
            <a:r>
              <a:rPr lang="ru-RU" sz="1400" dirty="0"/>
              <a:t>профилактике </a:t>
            </a:r>
            <a:r>
              <a:rPr lang="ru-RU" sz="1400" dirty="0" smtClean="0"/>
              <a:t>правонарушений»</a:t>
            </a:r>
            <a:endParaRPr lang="ru-RU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987737" y="3201177"/>
            <a:ext cx="790495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Декрет Президента </a:t>
            </a:r>
            <a:r>
              <a:rPr lang="ru-RU" sz="1400" dirty="0"/>
              <a:t>Республики Беларусь от 15.12.2014 № 5 «Об усилении требований к руководящим кадрам и работникам </a:t>
            </a:r>
            <a:r>
              <a:rPr lang="ru-RU" sz="1400" dirty="0" smtClean="0"/>
              <a:t>организации»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987737" y="3861048"/>
            <a:ext cx="7909776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Постановление Совета Министров Республики Беларусь от 12.09.2019 </a:t>
            </a:r>
            <a:r>
              <a:rPr lang="ru-RU" sz="1400" dirty="0" smtClean="0"/>
              <a:t>№ </a:t>
            </a:r>
            <a:r>
              <a:rPr lang="ru-RU" sz="1400" dirty="0"/>
              <a:t>619 </a:t>
            </a:r>
            <a:r>
              <a:rPr lang="ru-RU" sz="1400" dirty="0" smtClean="0"/>
              <a:t>«О </a:t>
            </a:r>
            <a:r>
              <a:rPr lang="ru-RU" sz="1400" dirty="0"/>
              <a:t>выплате вознаграждения и других выплат физическому лицу</a:t>
            </a:r>
            <a:r>
              <a:rPr lang="ru-RU" sz="1400" dirty="0" smtClean="0"/>
              <a:t>, способствующему выявлению коррупции»</a:t>
            </a:r>
            <a:endParaRPr lang="ru-RU" sz="14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617029" y="3462787"/>
            <a:ext cx="276225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632467" y="4200905"/>
            <a:ext cx="276225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617030" y="5301208"/>
            <a:ext cx="276225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987737" y="1412776"/>
            <a:ext cx="790495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Трудовой кодекс Республики Беларусь, Уголовный кодекс Республики </a:t>
            </a:r>
            <a:r>
              <a:rPr lang="ru-RU" sz="1400" dirty="0" smtClean="0"/>
              <a:t>Беларусь, Кодекс </a:t>
            </a:r>
            <a:r>
              <a:rPr lang="ru-RU" sz="1400" dirty="0"/>
              <a:t>Республики Беларусь об административных </a:t>
            </a:r>
            <a:r>
              <a:rPr lang="ru-RU" sz="1400" dirty="0" smtClean="0"/>
              <a:t>правонарушениях 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977526" y="4840948"/>
            <a:ext cx="7904949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Постановление Совета Министров Республики Беларусь от 22.01.2016 № 45 «Об утверждении Положения о порядке сдачи, учета, хранения, оценки и реализации имущества, в том числе подарков, полученного государственным должностным или приравненным к нему лицом с нарушением порядка, установленного законодательными актами, в связи с исполнением им своих служебных (трудовых) обязанностей» и др.</a:t>
            </a:r>
          </a:p>
        </p:txBody>
      </p:sp>
    </p:spTree>
    <p:extLst>
      <p:ext uri="{BB962C8B-B14F-4D97-AF65-F5344CB8AC3E}">
        <p14:creationId xmlns:p14="http://schemas.microsoft.com/office/powerpoint/2010/main" val="41964063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8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7010400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444373E2-80E6-46F2-B025-58ADAFEB2815}" type="slidenum">
              <a:rPr lang="ru-RU" altLang="ru-RU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3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93297" y="722840"/>
            <a:ext cx="8186286" cy="5544616"/>
          </a:xfrm>
          <a:prstGeom prst="horizontalScroll">
            <a:avLst>
              <a:gd name="adj" fmla="val 11633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3200" b="1" dirty="0">
              <a:solidFill>
                <a:srgbClr val="C00000"/>
              </a:solidFill>
            </a:endParaRPr>
          </a:p>
          <a:p>
            <a:pPr lvl="0" algn="ctr"/>
            <a:endParaRPr lang="ru-RU" sz="3200" b="1" dirty="0" smtClean="0">
              <a:solidFill>
                <a:srgbClr val="C00000"/>
              </a:solidFill>
            </a:endParaRPr>
          </a:p>
          <a:p>
            <a:pPr lvl="0" algn="ctr"/>
            <a:endParaRPr lang="ru-RU" sz="2800" dirty="0" smtClean="0">
              <a:solidFill>
                <a:srgbClr val="000000"/>
              </a:solidFill>
            </a:endParaRPr>
          </a:p>
          <a:p>
            <a:pPr lvl="0" algn="ctr"/>
            <a:endParaRPr lang="ru-RU" sz="2800" dirty="0" smtClean="0">
              <a:solidFill>
                <a:srgbClr val="000000"/>
              </a:solidFill>
            </a:endParaRPr>
          </a:p>
          <a:p>
            <a:pPr lvl="0" algn="ctr"/>
            <a:r>
              <a:rPr lang="ru-RU" sz="2400" dirty="0" smtClean="0">
                <a:solidFill>
                  <a:srgbClr val="000000"/>
                </a:solidFill>
              </a:rPr>
              <a:t>подразумевает </a:t>
            </a:r>
            <a:r>
              <a:rPr lang="ru-RU" sz="2400" dirty="0">
                <a:solidFill>
                  <a:srgbClr val="000000"/>
                </a:solidFill>
              </a:rPr>
              <a:t>предупреждение, выявление и пресечение правонарушений, создающих условия для коррупции, коррупционных правонарушений, устранение их последствий.</a:t>
            </a:r>
          </a:p>
        </p:txBody>
      </p:sp>
      <p:pic>
        <p:nvPicPr>
          <p:cNvPr id="5" name="Picture 2" descr="https://pbs.twimg.com/media/DpOEzyzXcAA7eLk.jpg:lar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668963" cy="215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034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5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6948488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2D2A9E1E-AABF-43B2-8D0F-0C7172BC3F7B}" type="slidenum">
              <a:rPr lang="ru-RU" altLang="ru-RU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4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440905" y="1181141"/>
            <a:ext cx="8316991" cy="1739981"/>
          </a:xfrm>
          <a:prstGeom prst="downArrowCallout">
            <a:avLst/>
          </a:prstGeom>
          <a:gradFill>
            <a:gsLst>
              <a:gs pos="22000">
                <a:srgbClr val="FEF2E8"/>
              </a:gs>
              <a:gs pos="100000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Работа по противодействию коррупции в университете проводится </a:t>
            </a:r>
            <a:r>
              <a:rPr lang="ru-RU" sz="2400" u="sng" dirty="0"/>
              <a:t>на постоянной основе </a:t>
            </a:r>
            <a:r>
              <a:rPr lang="ru-RU" sz="2400" dirty="0"/>
              <a:t>в соответствии с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58840" y="2924944"/>
            <a:ext cx="8299056" cy="2736304"/>
          </a:xfrm>
          <a:prstGeom prst="rect">
            <a:avLst/>
          </a:prstGeom>
          <a:gradFill>
            <a:gsLst>
              <a:gs pos="100000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Программой мероприятий по профилактике коррупционных правонарушений в учреждении образования «Гродненский государственный университет имени Янки Купалы» на </a:t>
            </a:r>
            <a:r>
              <a:rPr lang="ru-RU" sz="2400" b="1" dirty="0" smtClean="0"/>
              <a:t>2021-2025 годы 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400" dirty="0" smtClean="0"/>
              <a:t>(</a:t>
            </a:r>
            <a:r>
              <a:rPr lang="ru-RU" sz="2400" dirty="0"/>
              <a:t>утверждена приказом ректора университета </a:t>
            </a:r>
            <a:r>
              <a:rPr lang="ru-RU" sz="2400" dirty="0" smtClean="0"/>
              <a:t>                от 02.07.2021 </a:t>
            </a:r>
            <a:r>
              <a:rPr lang="ru-RU" sz="2400" dirty="0"/>
              <a:t>№ </a:t>
            </a:r>
            <a:r>
              <a:rPr lang="ru-RU" sz="2400" dirty="0" smtClean="0"/>
              <a:t>785)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749809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Хорда 31"/>
          <p:cNvSpPr/>
          <p:nvPr/>
        </p:nvSpPr>
        <p:spPr>
          <a:xfrm>
            <a:off x="640771" y="4776941"/>
            <a:ext cx="531813" cy="468313"/>
          </a:xfrm>
          <a:prstGeom prst="chord">
            <a:avLst>
              <a:gd name="adj1" fmla="val 16303339"/>
              <a:gd name="adj2" fmla="val 5215369"/>
            </a:avLst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>
              <a:solidFill>
                <a:srgbClr val="FFFFFF"/>
              </a:solidFill>
              <a:sym typeface="Arial" charset="0"/>
            </a:endParaRPr>
          </a:p>
        </p:txBody>
      </p:sp>
      <p:sp>
        <p:nvSpPr>
          <p:cNvPr id="7195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6948488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2D2A9E1E-AABF-43B2-8D0F-0C7172BC3F7B}" type="slidenum">
              <a:rPr lang="ru-RU" altLang="ru-RU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5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67545" y="2780928"/>
            <a:ext cx="846752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52132" y="1268760"/>
            <a:ext cx="81011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 целью профилактики совершения коррупционных правонарушений ежегодно разрабатываются и реализуются</a:t>
            </a:r>
            <a:endParaRPr lang="ru-RU" sz="2800" b="1" dirty="0"/>
          </a:p>
        </p:txBody>
      </p:sp>
      <p:sp>
        <p:nvSpPr>
          <p:cNvPr id="20" name="Хорда 19"/>
          <p:cNvSpPr/>
          <p:nvPr/>
        </p:nvSpPr>
        <p:spPr>
          <a:xfrm>
            <a:off x="659492" y="3501008"/>
            <a:ext cx="531813" cy="468313"/>
          </a:xfrm>
          <a:prstGeom prst="chord">
            <a:avLst>
              <a:gd name="adj1" fmla="val 16303339"/>
              <a:gd name="adj2" fmla="val 5215369"/>
            </a:avLst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>
              <a:solidFill>
                <a:srgbClr val="FFFFFF"/>
              </a:solidFill>
              <a:sym typeface="Arial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52132" y="3730841"/>
            <a:ext cx="274637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650544" y="5011098"/>
            <a:ext cx="276225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40771" y="2780928"/>
            <a:ext cx="9773" cy="223017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172584" y="3381221"/>
            <a:ext cx="7595781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200" dirty="0"/>
              <a:t>План мероприятий по профилактике коррупционных правонарушений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91306" y="4776941"/>
            <a:ext cx="7577060" cy="43088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200" dirty="0"/>
              <a:t>План работы комиссии по противодействию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41381074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5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6948488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2D2A9E1E-AABF-43B2-8D0F-0C7172BC3F7B}" type="slidenum">
              <a:rPr lang="ru-RU" altLang="ru-RU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6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525132" y="908721"/>
            <a:ext cx="8316991" cy="1080120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FF0000"/>
                </a:solidFill>
              </a:rPr>
              <a:t>Комиссия по противодействию коррупции</a:t>
            </a: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525131" y="1991416"/>
            <a:ext cx="8316991" cy="1653608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200" dirty="0">
                <a:solidFill>
                  <a:srgbClr val="000000"/>
                </a:solidFill>
              </a:rPr>
              <a:t>координирует весь комплекс мероприятий, направленных на предупреждение, выявление, пресечение коррупции и устранение ее последствий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5131" y="3640796"/>
            <a:ext cx="8316993" cy="940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200" dirty="0">
                <a:solidFill>
                  <a:srgbClr val="000000"/>
                </a:solidFill>
              </a:rPr>
              <a:t>действует в соответствии с </a:t>
            </a:r>
            <a:r>
              <a:rPr lang="ru-RU" sz="2200" b="1" dirty="0">
                <a:solidFill>
                  <a:srgbClr val="000000"/>
                </a:solidFill>
              </a:rPr>
              <a:t>Положением о комиссии по противодействию коррупции</a:t>
            </a:r>
            <a:r>
              <a:rPr lang="ru-RU" sz="220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94478232"/>
              </p:ext>
            </p:extLst>
          </p:nvPr>
        </p:nvGraphicFramePr>
        <p:xfrm>
          <a:off x="513822" y="4558280"/>
          <a:ext cx="8316992" cy="226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54976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storage.myseldon.com/news_pict_D7/D7A68A6BB2AF7A95A631C9621BE4FF9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4" y="5634238"/>
            <a:ext cx="1211351" cy="110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Shape 402"/>
          <p:cNvSpPr txBox="1">
            <a:spLocks noGrp="1"/>
          </p:cNvSpPr>
          <p:nvPr>
            <p:ph type="title"/>
          </p:nvPr>
        </p:nvSpPr>
        <p:spPr>
          <a:xfrm>
            <a:off x="1052492" y="0"/>
            <a:ext cx="7977022" cy="936104"/>
          </a:xfrm>
        </p:spPr>
        <p:txBody>
          <a:bodyPr tIns="45700" bIns="45700"/>
          <a:lstStyle/>
          <a:p>
            <a:pPr algn="r" eaLnBrk="1" hangingPunct="1"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ct val="25000"/>
            </a:pPr>
            <a:r>
              <a:rPr lang="ru-RU" altLang="ru-RU" sz="2600" b="1" dirty="0" smtClean="0">
                <a:solidFill>
                  <a:srgbClr val="002060"/>
                </a:solidFill>
                <a:latin typeface="Arial" charset="0"/>
                <a:cs typeface="Calibri" pitchFamily="34" charset="0"/>
                <a:sym typeface="Calibri" pitchFamily="34" charset="0"/>
              </a:rPr>
              <a:t>Предупреждение коррупционных проявлений в структурных подразделениях университета </a:t>
            </a:r>
          </a:p>
        </p:txBody>
      </p:sp>
      <p:sp>
        <p:nvSpPr>
          <p:cNvPr id="8218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6991803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444373E2-80E6-46F2-B025-58ADAFEB2815}" type="slidenum">
              <a:rPr lang="ru-RU" altLang="ru-RU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7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gray">
          <a:xfrm>
            <a:off x="395537" y="993552"/>
            <a:ext cx="4545169" cy="506608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>
                  <a:gamma/>
                  <a:tint val="51373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blurRad="114300" dist="88900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gray">
          <a:xfrm>
            <a:off x="567976" y="1046801"/>
            <a:ext cx="4464495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На факультетах:</a:t>
            </a:r>
            <a:endParaRPr lang="en-US" sz="2000" b="1" kern="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539552" y="1446909"/>
            <a:ext cx="3816424" cy="2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19871" y="1446909"/>
            <a:ext cx="0" cy="3946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719871" y="2309781"/>
            <a:ext cx="477180" cy="0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97582" y="1867432"/>
            <a:ext cx="747883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проводятся </a:t>
            </a:r>
            <a:r>
              <a:rPr lang="ru-RU" dirty="0"/>
              <a:t>консультации и беседы с педагогическими работниками по вопросам организации учебного процесса, проведения экзаменов, </a:t>
            </a:r>
            <a:r>
              <a:rPr lang="ru-RU" dirty="0" smtClean="0"/>
              <a:t>зачетов;</a:t>
            </a:r>
            <a:endParaRPr lang="ru-RU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741387" y="3386969"/>
            <a:ext cx="455664" cy="0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13571" y="2925304"/>
            <a:ext cx="7462841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проводится информационные и кураторские часы для обучающихся, направленные на ознакомление с законодательством Республики Беларусь о борьбе с </a:t>
            </a:r>
            <a:r>
              <a:rPr lang="ru-RU" dirty="0" smtClean="0"/>
              <a:t>коррупцией;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86275" y="4005064"/>
            <a:ext cx="7490137" cy="64633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 </a:t>
            </a:r>
            <a:r>
              <a:rPr lang="ru-RU" dirty="0"/>
              <a:t>особом контроле находится проведение экзаменационных </a:t>
            </a:r>
            <a:r>
              <a:rPr lang="ru-RU" dirty="0" smtClean="0"/>
              <a:t>сессий;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65875" y="4931924"/>
            <a:ext cx="7510537" cy="92333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проводятся </a:t>
            </a:r>
            <a:r>
              <a:rPr lang="ru-RU" dirty="0"/>
              <a:t>мероприятия по вопросам профилактики и пресечения коррупционных правонарушений при участии представителей правоохранительных органов.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719871" y="4351304"/>
            <a:ext cx="455664" cy="0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741387" y="5393589"/>
            <a:ext cx="455664" cy="0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4374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402"/>
          <p:cNvSpPr txBox="1">
            <a:spLocks noGrp="1"/>
          </p:cNvSpPr>
          <p:nvPr>
            <p:ph type="title"/>
          </p:nvPr>
        </p:nvSpPr>
        <p:spPr>
          <a:xfrm>
            <a:off x="884780" y="297865"/>
            <a:ext cx="5127380" cy="752475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ct val="25000"/>
            </a:pPr>
            <a:r>
              <a:rPr lang="ru-RU" altLang="ru-RU" sz="2600" b="1" dirty="0" smtClean="0">
                <a:solidFill>
                  <a:srgbClr val="002060"/>
                </a:solidFill>
                <a:latin typeface="Arial" charset="0"/>
                <a:cs typeface="Calibri" pitchFamily="34" charset="0"/>
                <a:sym typeface="Calibri" pitchFamily="34" charset="0"/>
              </a:rPr>
              <a:t>Рубрика в </a:t>
            </a:r>
            <a:r>
              <a:rPr lang="ru-RU" altLang="ru-RU" sz="2600" b="1" dirty="0" err="1" smtClean="0">
                <a:solidFill>
                  <a:srgbClr val="002060"/>
                </a:solidFill>
                <a:latin typeface="Arial" charset="0"/>
                <a:cs typeface="Calibri" pitchFamily="34" charset="0"/>
                <a:sym typeface="Calibri" pitchFamily="34" charset="0"/>
              </a:rPr>
              <a:t>Интранет</a:t>
            </a:r>
            <a:r>
              <a:rPr lang="ru-RU" altLang="ru-RU" sz="2600" b="1" dirty="0" smtClean="0">
                <a:solidFill>
                  <a:srgbClr val="002060"/>
                </a:solidFill>
                <a:latin typeface="Arial" charset="0"/>
                <a:cs typeface="Calibri" pitchFamily="34" charset="0"/>
                <a:sym typeface="Calibri" pitchFamily="34" charset="0"/>
              </a:rPr>
              <a:t> (</a:t>
            </a:r>
            <a:r>
              <a:rPr lang="en-US" altLang="ru-RU" sz="2600" b="1" dirty="0">
                <a:solidFill>
                  <a:srgbClr val="002060"/>
                </a:solidFill>
                <a:latin typeface="Arial" charset="0"/>
                <a:cs typeface="Calibri" pitchFamily="34" charset="0"/>
                <a:sym typeface="Calibri" pitchFamily="34" charset="0"/>
              </a:rPr>
              <a:t>https://intra.grsu.by/akorr</a:t>
            </a:r>
            <a:r>
              <a:rPr lang="ru-RU" altLang="ru-RU" sz="2600" b="1" dirty="0" smtClean="0">
                <a:solidFill>
                  <a:srgbClr val="002060"/>
                </a:solidFill>
                <a:latin typeface="Arial" charset="0"/>
                <a:cs typeface="Calibri" pitchFamily="34" charset="0"/>
                <a:sym typeface="Calibri" pitchFamily="34" charset="0"/>
              </a:rPr>
              <a:t>)</a:t>
            </a:r>
            <a:endParaRPr lang="ru-RU" altLang="ru-RU" sz="2600" b="1" dirty="0" smtClean="0">
              <a:solidFill>
                <a:srgbClr val="C00000"/>
              </a:solidFill>
              <a:latin typeface="Arial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8218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6991803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444373E2-80E6-46F2-B025-58ADAFEB2815}" type="slidenum">
              <a:rPr lang="ru-RU" altLang="ru-RU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8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032602"/>
            <a:ext cx="7158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локальными актами университета. 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509" y="134390"/>
            <a:ext cx="2618122" cy="107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utoShape 3"/>
          <p:cNvSpPr>
            <a:spLocks noChangeArrowheads="1"/>
          </p:cNvSpPr>
          <p:nvPr/>
        </p:nvSpPr>
        <p:spPr bwMode="gray">
          <a:xfrm>
            <a:off x="457666" y="1338637"/>
            <a:ext cx="8028600" cy="506608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>
                  <a:gamma/>
                  <a:tint val="51373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blurRad="114300" dist="88900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dirty="0"/>
              <a:t>Работникам и обучающимся предоставлена возможность </a:t>
            </a:r>
            <a:r>
              <a:rPr lang="ru-RU" dirty="0" smtClean="0"/>
              <a:t>знакомиться с: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57666" y="1801753"/>
            <a:ext cx="8028600" cy="0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91228" y="1805607"/>
            <a:ext cx="0" cy="1411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130226" y="1951965"/>
            <a:ext cx="71434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с нормативными правовыми актами, регламентирующими антикоррупционную </a:t>
            </a:r>
            <a:r>
              <a:rPr lang="ru-RU" dirty="0" smtClean="0"/>
              <a:t>деятельность;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791228" y="2275130"/>
            <a:ext cx="238590" cy="0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144839" y="266327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нормами международного </a:t>
            </a:r>
            <a:r>
              <a:rPr lang="ru-RU" dirty="0" smtClean="0"/>
              <a:t>законодательства; 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791228" y="2847936"/>
            <a:ext cx="238590" cy="0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791228" y="3217268"/>
            <a:ext cx="238590" cy="0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5930" y="3573016"/>
            <a:ext cx="8280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рубрике размещается информация о </a:t>
            </a:r>
            <a:r>
              <a:rPr lang="ru-RU" b="1" dirty="0" smtClean="0"/>
              <a:t>комиссии по противодействию коррупции, </a:t>
            </a:r>
            <a:r>
              <a:rPr lang="ru-RU" dirty="0" smtClean="0"/>
              <a:t>в том числе состав комиссии и его изменения, </a:t>
            </a:r>
            <a:r>
              <a:rPr lang="ru-RU" dirty="0"/>
              <a:t>а также </a:t>
            </a:r>
            <a:r>
              <a:rPr lang="ru-RU" dirty="0" smtClean="0"/>
              <a:t>информация </a:t>
            </a:r>
            <a:r>
              <a:rPr lang="ru-RU" dirty="0"/>
              <a:t>о </a:t>
            </a:r>
            <a:r>
              <a:rPr lang="ru-RU" dirty="0" smtClean="0"/>
              <a:t>дате, времени и месте проведении </a:t>
            </a:r>
            <a:r>
              <a:rPr lang="ru-RU" dirty="0"/>
              <a:t>заседаний </a:t>
            </a:r>
            <a:r>
              <a:rPr lang="ru-RU" dirty="0" smtClean="0"/>
              <a:t>комиссии.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211959" y="4679243"/>
            <a:ext cx="46085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рубрике </a:t>
            </a:r>
            <a:r>
              <a:rPr lang="ru-RU" b="1" dirty="0">
                <a:solidFill>
                  <a:srgbClr val="C00000"/>
                </a:solidFill>
              </a:rPr>
              <a:t>«Борьба с коррупцией. Оставить сообщение</a:t>
            </a:r>
            <a:r>
              <a:rPr lang="ru-RU" b="1" dirty="0" smtClean="0">
                <a:solidFill>
                  <a:srgbClr val="C00000"/>
                </a:solidFill>
              </a:rPr>
              <a:t>» </a:t>
            </a:r>
            <a:r>
              <a:rPr lang="ru-RU" dirty="0" smtClean="0"/>
              <a:t>работники и </a:t>
            </a:r>
            <a:r>
              <a:rPr lang="ru-RU" dirty="0"/>
              <a:t>обучающиеся </a:t>
            </a:r>
            <a:r>
              <a:rPr lang="ru-RU" b="1" dirty="0" smtClean="0"/>
              <a:t>могут оставить </a:t>
            </a:r>
            <a:r>
              <a:rPr lang="ru-RU" b="1" dirty="0"/>
              <a:t>анонимную запись</a:t>
            </a:r>
            <a:r>
              <a:rPr lang="ru-RU" dirty="0"/>
              <a:t> обо всех известных </a:t>
            </a:r>
            <a:r>
              <a:rPr lang="ru-RU" dirty="0" smtClean="0"/>
              <a:t>им </a:t>
            </a:r>
            <a:r>
              <a:rPr lang="ru-RU" dirty="0"/>
              <a:t>фактах, указывающих на коррупционные </a:t>
            </a:r>
            <a:r>
              <a:rPr lang="ru-RU" dirty="0" smtClean="0"/>
              <a:t>проявления.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30" y="4774201"/>
            <a:ext cx="3526961" cy="1564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59455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402"/>
          <p:cNvSpPr txBox="1">
            <a:spLocks noGrp="1"/>
          </p:cNvSpPr>
          <p:nvPr>
            <p:ph type="title"/>
          </p:nvPr>
        </p:nvSpPr>
        <p:spPr>
          <a:xfrm>
            <a:off x="1052492" y="0"/>
            <a:ext cx="7977022" cy="936104"/>
          </a:xfrm>
        </p:spPr>
        <p:txBody>
          <a:bodyPr tIns="45700" bIns="45700"/>
          <a:lstStyle/>
          <a:p>
            <a:pPr algn="r" eaLnBrk="1" hangingPunct="1"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ct val="25000"/>
            </a:pPr>
            <a:r>
              <a:rPr lang="ru-RU" altLang="ru-RU" sz="2600" b="1" dirty="0">
                <a:solidFill>
                  <a:srgbClr val="002060"/>
                </a:solidFill>
                <a:latin typeface="Arial" charset="0"/>
                <a:cs typeface="Calibri" pitchFamily="34" charset="0"/>
                <a:sym typeface="Calibri" pitchFamily="34" charset="0"/>
              </a:rPr>
              <a:t>«Горячая линия» постоянно действующих «телефонов доверия» </a:t>
            </a:r>
            <a:endParaRPr lang="ru-RU" altLang="ru-RU" sz="2600" b="1" dirty="0" smtClean="0">
              <a:solidFill>
                <a:srgbClr val="002060"/>
              </a:solidFill>
              <a:latin typeface="Arial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8218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6991803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444373E2-80E6-46F2-B025-58ADAFEB2815}" type="slidenum">
              <a:rPr lang="ru-RU" altLang="ru-RU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9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910649"/>
              </p:ext>
            </p:extLst>
          </p:nvPr>
        </p:nvGraphicFramePr>
        <p:xfrm>
          <a:off x="251520" y="1484784"/>
          <a:ext cx="8712969" cy="478804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4176"/>
                <a:gridCol w="1872208"/>
                <a:gridCol w="1944216"/>
                <a:gridCol w="1944216"/>
                <a:gridCol w="1368153"/>
              </a:tblGrid>
              <a:tr h="559305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Должность</a:t>
                      </a:r>
                    </a:p>
                  </a:txBody>
                  <a:tcPr marL="57150" marR="57150" marT="57150" marB="5715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Фамилия, имя, отчество</a:t>
                      </a:r>
                    </a:p>
                  </a:txBody>
                  <a:tcPr marL="57150" marR="57150" marT="57150" marB="5715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Адрес</a:t>
                      </a:r>
                    </a:p>
                  </a:txBody>
                  <a:tcPr marL="57150" marR="57150" marT="57150" marB="5715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Адрес электронной </a:t>
                      </a:r>
                      <a:r>
                        <a:rPr lang="ru-RU" dirty="0" smtClean="0">
                          <a:effectLst/>
                        </a:rPr>
                        <a:t>почты</a:t>
                      </a:r>
                      <a:endParaRPr lang="ru-RU" dirty="0">
                        <a:effectLst/>
                      </a:endParaRPr>
                    </a:p>
                  </a:txBody>
                  <a:tcPr marL="57150" marR="57150" marT="57150" marB="5715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Номер </a:t>
                      </a:r>
                      <a:r>
                        <a:rPr lang="ru-RU" dirty="0" err="1" smtClean="0">
                          <a:effectLst/>
                        </a:rPr>
                        <a:t>служ</a:t>
                      </a:r>
                      <a:r>
                        <a:rPr lang="ru-RU" dirty="0" smtClean="0">
                          <a:effectLst/>
                        </a:rPr>
                        <a:t>. </a:t>
                      </a:r>
                      <a:r>
                        <a:rPr lang="ru-RU" dirty="0">
                          <a:effectLst/>
                        </a:rPr>
                        <a:t>телефона</a:t>
                      </a:r>
                    </a:p>
                  </a:txBody>
                  <a:tcPr marL="57150" marR="57150" marT="57150" marB="57150" anchor="ctr" anchorCtr="1"/>
                </a:tc>
              </a:tr>
              <a:tr h="535673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Ректор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err="1">
                          <a:solidFill>
                            <a:schemeClr val="tx1"/>
                          </a:solidFill>
                          <a:effectLst/>
                        </a:rPr>
                        <a:t>Китурко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</a:rPr>
                        <a:t> Ирина Фёдоровна</a:t>
                      </a:r>
                      <a:endParaRPr lang="ru-RU" b="1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ул. Ожешко, 22 - 208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r>
                        <a:rPr lang="en-US" b="1" u="sng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iKiturko@grsu.by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73-19-01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75624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Первый проректор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Каревский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Александр Евгеньевич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ул. Ожешко, 22 - 208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>
                          <a:solidFill>
                            <a:srgbClr val="30318D"/>
                          </a:solidFill>
                          <a:effectLst/>
                          <a:latin typeface="arial"/>
                          <a:hlinkClick r:id="rId4"/>
                        </a:rPr>
                        <a:t>akarevs@grsu.by</a:t>
                      </a:r>
                      <a:endParaRPr lang="en-US">
                        <a:solidFill>
                          <a:srgbClr val="383838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83838"/>
                          </a:solidFill>
                          <a:effectLst/>
                          <a:latin typeface="arial"/>
                        </a:rPr>
                        <a:t>73-19-02</a:t>
                      </a:r>
                      <a:endParaRPr lang="ru-RU" dirty="0">
                        <a:solidFill>
                          <a:srgbClr val="383838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669058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Проректор по научной работе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Проневич Андрей Францевич</a:t>
                      </a:r>
                      <a:endParaRPr lang="ru-RU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ул. Ожешко, 22 - 405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>
                          <a:solidFill>
                            <a:srgbClr val="30318D"/>
                          </a:solidFill>
                          <a:effectLst/>
                          <a:latin typeface="arial"/>
                          <a:hlinkClick r:id="rId5"/>
                        </a:rPr>
                        <a:t>pranevich@grsu.by</a:t>
                      </a:r>
                      <a:endParaRPr lang="en-US" dirty="0">
                        <a:solidFill>
                          <a:srgbClr val="383838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83838"/>
                          </a:solidFill>
                          <a:effectLst/>
                          <a:latin typeface="arial"/>
                        </a:rPr>
                        <a:t>73-19-22</a:t>
                      </a:r>
                      <a:endParaRPr lang="ru-RU" dirty="0">
                        <a:solidFill>
                          <a:srgbClr val="383838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Проректор по воспитательной работе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Сенько Василий Васильевич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ул. Ожешко, 22 - 230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>
                          <a:solidFill>
                            <a:schemeClr val="tx1"/>
                          </a:solidFill>
                          <a:effectLst/>
                          <a:latin typeface="arial"/>
                          <a:hlinkClick r:id="rId6"/>
                        </a:rPr>
                        <a:t>senko@grsu.by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73-19-05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708640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Проректор (по безопасности и кадрам)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Беззубик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Алексей Валентинович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ул. Ожешко, 22 - 231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>
                          <a:solidFill>
                            <a:schemeClr val="tx1"/>
                          </a:solidFill>
                          <a:effectLst/>
                          <a:latin typeface="arial"/>
                          <a:hlinkClick r:id="rId7"/>
                        </a:rPr>
                        <a:t>Bezzubik_AV@grsu.by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73-19-06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804724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Проректор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Войтко Николай Иванович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ул. Ожешко, 22 - 230а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>
                          <a:solidFill>
                            <a:schemeClr val="tx1"/>
                          </a:solidFill>
                          <a:effectLst/>
                          <a:latin typeface="arial"/>
                          <a:hlinkClick r:id="rId8"/>
                        </a:rPr>
                        <a:t>n.vojtko@grsu.by</a:t>
                      </a:r>
                      <a:endParaRPr lang="en-US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73-19-04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4314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675</Words>
  <Application>Microsoft Office PowerPoint</Application>
  <PresentationFormat>Экран (4:3)</PresentationFormat>
  <Paragraphs>95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1_Тема Office</vt:lpstr>
      <vt:lpstr>О состоянии и мероприятиях по противодействию коррупции и профилактике коррупционных правонарушений  в ГрГУ им. Янки Купалы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Предупреждение коррупционных проявлений в структурных подразделениях университета </vt:lpstr>
      <vt:lpstr>Рубрика в Интранет (https://intra.grsu.by/akorr)</vt:lpstr>
      <vt:lpstr>«Горячая линия» постоянно действующих «телефонов доверия» </vt:lpstr>
      <vt:lpstr>Иные меры профилактики коррупционных нарушений и выявления лиц, нарушающих антикоррупционное законодательство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работы по формулировке стратегического видения университета на период 2021-2025 гг. и до 2030 г.</dc:title>
  <dc:creator>ГЛАЗЕВ АНТОН АНАТОЛЬЕВИЧ</dc:creator>
  <cp:lastModifiedBy>СКЕРСЬ МАРИЯ АНТОНОВНА</cp:lastModifiedBy>
  <cp:revision>185</cp:revision>
  <cp:lastPrinted>2020-05-14T12:20:04Z</cp:lastPrinted>
  <dcterms:created xsi:type="dcterms:W3CDTF">2020-04-24T13:10:29Z</dcterms:created>
  <dcterms:modified xsi:type="dcterms:W3CDTF">2023-03-14T13:01:43Z</dcterms:modified>
</cp:coreProperties>
</file>