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6" r:id="rId2"/>
    <p:sldMasterId id="2147483824" r:id="rId3"/>
  </p:sldMasterIdLst>
  <p:notesMasterIdLst>
    <p:notesMasterId r:id="rId13"/>
  </p:notesMasterIdLst>
  <p:handoutMasterIdLst>
    <p:handoutMasterId r:id="rId14"/>
  </p:handoutMasterIdLst>
  <p:sldIdLst>
    <p:sldId id="267" r:id="rId4"/>
    <p:sldId id="376" r:id="rId5"/>
    <p:sldId id="374" r:id="rId6"/>
    <p:sldId id="341" r:id="rId7"/>
    <p:sldId id="362" r:id="rId8"/>
    <p:sldId id="365" r:id="rId9"/>
    <p:sldId id="363" r:id="rId10"/>
    <p:sldId id="377" r:id="rId11"/>
    <p:sldId id="321" r:id="rId12"/>
  </p:sldIdLst>
  <p:sldSz cx="9144000" cy="6858000" type="screen4x3"/>
  <p:notesSz cx="6888163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СТРОВСКАЯ ИННА ВЯЧЕСЛАВОВНА" initials="ОИ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6433" autoAdjust="0"/>
  </p:normalViewPr>
  <p:slideViewPr>
    <p:cSldViewPr snapToGrid="0">
      <p:cViewPr>
        <p:scale>
          <a:sx n="91" d="100"/>
          <a:sy n="91" d="100"/>
        </p:scale>
        <p:origin x="-1443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51"/>
        <p:guide orient="horz" pos="3156"/>
        <p:guide pos="2181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A5E2D-8294-4C85-92BC-F5E5B03C230E}" type="doc">
      <dgm:prSet loTypeId="urn:microsoft.com/office/officeart/2008/layout/PictureStrips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30FAC1D-6821-406F-A5E6-1F35DCDDBE8E}">
      <dgm:prSet/>
      <dgm:spPr/>
      <dgm:t>
        <a:bodyPr/>
        <a:lstStyle/>
        <a:p>
          <a:pPr algn="ctr" rtl="0">
            <a:lnSpc>
              <a:spcPct val="90000"/>
            </a:lnSpc>
            <a:spcAft>
              <a:spcPct val="35000"/>
            </a:spcAft>
          </a:pPr>
          <a:r>
            <a:rPr lang="ru-RU" b="1" dirty="0" smtClean="0">
              <a:solidFill>
                <a:schemeClr val="tx2"/>
              </a:solidFill>
            </a:rPr>
            <a:t>СТРОИТЕЛЬНЫЕ ОТРЯДЫ</a:t>
          </a:r>
        </a:p>
        <a:p>
          <a:pPr algn="ctr" rtl="0">
            <a:lnSpc>
              <a:spcPct val="90000"/>
            </a:lnSpc>
            <a:spcAft>
              <a:spcPct val="35000"/>
            </a:spcAft>
          </a:pPr>
          <a:r>
            <a:rPr lang="ru-RU" dirty="0" smtClean="0">
              <a:solidFill>
                <a:srgbClr val="000000"/>
              </a:solidFill>
              <a:latin typeface="Arial" charset="0"/>
            </a:rPr>
            <a:t>строительные работы в организациях и на предприятиях, работы по ремонту общежитий </a:t>
          </a:r>
        </a:p>
        <a:p>
          <a:pPr algn="ctr" rtl="0">
            <a:lnSpc>
              <a:spcPct val="90000"/>
            </a:lnSpc>
            <a:spcAft>
              <a:spcPct val="35000"/>
            </a:spcAft>
          </a:pPr>
          <a:r>
            <a:rPr lang="ru-RU" dirty="0" smtClean="0">
              <a:solidFill>
                <a:srgbClr val="000000"/>
              </a:solidFill>
              <a:latin typeface="Arial" charset="0"/>
            </a:rPr>
            <a:t>и учебных корпусов</a:t>
          </a:r>
          <a:endParaRPr lang="ru-RU" dirty="0"/>
        </a:p>
      </dgm:t>
    </dgm:pt>
    <dgm:pt modelId="{C6E95427-5237-48AA-B9EF-B47626C4499D}" type="parTrans" cxnId="{BF4E3315-DF62-4620-A76A-D5B32DD86FD1}">
      <dgm:prSet/>
      <dgm:spPr/>
      <dgm:t>
        <a:bodyPr/>
        <a:lstStyle/>
        <a:p>
          <a:endParaRPr lang="ru-RU"/>
        </a:p>
      </dgm:t>
    </dgm:pt>
    <dgm:pt modelId="{A8615933-8AD9-4207-A6A9-1E9A83477A14}" type="sibTrans" cxnId="{BF4E3315-DF62-4620-A76A-D5B32DD86FD1}">
      <dgm:prSet/>
      <dgm:spPr/>
      <dgm:t>
        <a:bodyPr/>
        <a:lstStyle/>
        <a:p>
          <a:endParaRPr lang="ru-RU"/>
        </a:p>
      </dgm:t>
    </dgm:pt>
    <dgm:pt modelId="{A0DE3318-720C-4638-8F4A-625B4B42156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tx2"/>
              </a:solidFill>
            </a:rPr>
            <a:t>СЕРВИСНЫЕ ОТРЯДЫ</a:t>
          </a:r>
        </a:p>
        <a:p>
          <a:pPr algn="ctr" rtl="0"/>
          <a:r>
            <a:rPr lang="ru-RU" dirty="0" smtClean="0">
              <a:solidFill>
                <a:srgbClr val="000000"/>
              </a:solidFill>
              <a:latin typeface="Arial" charset="0"/>
            </a:rPr>
            <a:t>работа официантами, лаборантами, грузчиками, упаковщиками и др.</a:t>
          </a:r>
          <a:endParaRPr lang="ru-RU" b="1" dirty="0"/>
        </a:p>
      </dgm:t>
    </dgm:pt>
    <dgm:pt modelId="{DF59E2FD-1C74-4943-BCC6-9BA1DE689BFD}" type="parTrans" cxnId="{609A8628-F35D-4A3B-BBBF-E5831257E796}">
      <dgm:prSet/>
      <dgm:spPr/>
      <dgm:t>
        <a:bodyPr/>
        <a:lstStyle/>
        <a:p>
          <a:endParaRPr lang="ru-RU"/>
        </a:p>
      </dgm:t>
    </dgm:pt>
    <dgm:pt modelId="{BB68DACF-208F-4AE7-9BFA-9EDE2CD5DAC1}" type="sibTrans" cxnId="{609A8628-F35D-4A3B-BBBF-E5831257E796}">
      <dgm:prSet/>
      <dgm:spPr/>
      <dgm:t>
        <a:bodyPr/>
        <a:lstStyle/>
        <a:p>
          <a:endParaRPr lang="ru-RU"/>
        </a:p>
      </dgm:t>
    </dgm:pt>
    <dgm:pt modelId="{F8CE24D7-1661-4346-A32A-C40579EBAA8C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tx2"/>
              </a:solidFill>
            </a:rPr>
            <a:t>ПЕДАГОГИЧЕСКИЕ ОТРЯДЫ</a:t>
          </a:r>
        </a:p>
        <a:p>
          <a:pPr algn="ctr" rtl="0"/>
          <a:r>
            <a:rPr lang="ru-RU" dirty="0" smtClean="0">
              <a:solidFill>
                <a:srgbClr val="000000"/>
              </a:solidFill>
              <a:latin typeface="Arial" charset="0"/>
            </a:rPr>
            <a:t>работа в детских оздоровительных лагерях Беларуси и России</a:t>
          </a:r>
          <a:endParaRPr lang="ru-RU" b="1" dirty="0" smtClean="0"/>
        </a:p>
      </dgm:t>
    </dgm:pt>
    <dgm:pt modelId="{1F7F4A62-FF52-4C26-8A5F-FEDD972D9D7D}" type="parTrans" cxnId="{54952655-C675-4302-80D9-02D9BDDF2EE7}">
      <dgm:prSet/>
      <dgm:spPr/>
      <dgm:t>
        <a:bodyPr/>
        <a:lstStyle/>
        <a:p>
          <a:endParaRPr lang="ru-RU"/>
        </a:p>
      </dgm:t>
    </dgm:pt>
    <dgm:pt modelId="{9E2775DC-DE66-4EEA-9102-D09DC215D800}" type="sibTrans" cxnId="{54952655-C675-4302-80D9-02D9BDDF2EE7}">
      <dgm:prSet/>
      <dgm:spPr/>
      <dgm:t>
        <a:bodyPr/>
        <a:lstStyle/>
        <a:p>
          <a:endParaRPr lang="ru-RU"/>
        </a:p>
      </dgm:t>
    </dgm:pt>
    <dgm:pt modelId="{8D9B0B5A-2BCE-4C99-A811-74F75ED1FC57}">
      <dgm:prSet/>
      <dgm:spPr/>
      <dgm:t>
        <a:bodyPr/>
        <a:lstStyle/>
        <a:p>
          <a:pPr algn="ctr"/>
          <a:r>
            <a:rPr lang="ru-RU" b="1" dirty="0" smtClean="0">
              <a:solidFill>
                <a:schemeClr val="tx2"/>
              </a:solidFill>
            </a:rPr>
            <a:t>ПРОИЗВОДСТВЕННЫЕ ОТРЯДЫ</a:t>
          </a:r>
        </a:p>
        <a:p>
          <a:pPr algn="ctr"/>
          <a:r>
            <a:rPr lang="ru-RU" dirty="0" smtClean="0">
              <a:solidFill>
                <a:srgbClr val="000000"/>
              </a:solidFill>
              <a:latin typeface="Arial" charset="0"/>
            </a:rPr>
            <a:t>работа в производственной сфере</a:t>
          </a:r>
          <a:endParaRPr lang="ru-RU" dirty="0"/>
        </a:p>
      </dgm:t>
    </dgm:pt>
    <dgm:pt modelId="{A27DBCDC-1278-4BC3-8111-73FE5C77B45B}" type="parTrans" cxnId="{0831CCFB-C72D-489B-9A52-77249D8680A3}">
      <dgm:prSet/>
      <dgm:spPr/>
      <dgm:t>
        <a:bodyPr/>
        <a:lstStyle/>
        <a:p>
          <a:endParaRPr lang="ru-RU"/>
        </a:p>
      </dgm:t>
    </dgm:pt>
    <dgm:pt modelId="{E44B1137-84D1-4E13-9EE2-6A8BB61150F4}" type="sibTrans" cxnId="{0831CCFB-C72D-489B-9A52-77249D8680A3}">
      <dgm:prSet/>
      <dgm:spPr/>
      <dgm:t>
        <a:bodyPr/>
        <a:lstStyle/>
        <a:p>
          <a:endParaRPr lang="ru-RU"/>
        </a:p>
      </dgm:t>
    </dgm:pt>
    <dgm:pt modelId="{59423380-FDE8-499B-8D72-EEA4808ECEEF}">
      <dgm:prSet/>
      <dgm:spPr/>
      <dgm:t>
        <a:bodyPr/>
        <a:lstStyle/>
        <a:p>
          <a:pPr algn="l" rtl="0"/>
          <a:r>
            <a:rPr lang="ru-RU" b="1" dirty="0" smtClean="0">
              <a:solidFill>
                <a:schemeClr val="tx2"/>
              </a:solidFill>
            </a:rPr>
            <a:t>СЕЛЬСКОХОЗЯЙСТВЕННЫЕ ОТРЯДЫ</a:t>
          </a:r>
        </a:p>
        <a:p>
          <a:pPr algn="ctr" rtl="0"/>
          <a:r>
            <a:rPr lang="ru-RU" b="0" dirty="0" smtClean="0">
              <a:solidFill>
                <a:schemeClr val="tx1"/>
              </a:solidFill>
              <a:latin typeface="+mj-lt"/>
            </a:rPr>
            <a:t>посадка, уход и уборка сельскохозяйственных культур</a:t>
          </a:r>
        </a:p>
      </dgm:t>
    </dgm:pt>
    <dgm:pt modelId="{D0B3A43E-C9DC-4909-B643-41E3377E05E9}" type="parTrans" cxnId="{FAAEA5A8-5F84-4D46-AE96-D7DBA1B87EC4}">
      <dgm:prSet/>
      <dgm:spPr/>
      <dgm:t>
        <a:bodyPr/>
        <a:lstStyle/>
        <a:p>
          <a:endParaRPr lang="ru-RU"/>
        </a:p>
      </dgm:t>
    </dgm:pt>
    <dgm:pt modelId="{A369077F-C599-4443-85E8-3AD4DD0E6F65}" type="sibTrans" cxnId="{FAAEA5A8-5F84-4D46-AE96-D7DBA1B87EC4}">
      <dgm:prSet/>
      <dgm:spPr/>
      <dgm:t>
        <a:bodyPr/>
        <a:lstStyle/>
        <a:p>
          <a:endParaRPr lang="ru-RU"/>
        </a:p>
      </dgm:t>
    </dgm:pt>
    <dgm:pt modelId="{F34D2F78-ED8A-4EDE-9CBE-692467BD4C19}" type="pres">
      <dgm:prSet presAssocID="{499A5E2D-8294-4C85-92BC-F5E5B03C230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645D6D-AE7A-4030-B657-15C001349A8D}" type="pres">
      <dgm:prSet presAssocID="{330FAC1D-6821-406F-A5E6-1F35DCDDBE8E}" presName="composite" presStyleCnt="0"/>
      <dgm:spPr/>
    </dgm:pt>
    <dgm:pt modelId="{2689B561-9FC0-4F97-8973-7E17BBDF06B2}" type="pres">
      <dgm:prSet presAssocID="{330FAC1D-6821-406F-A5E6-1F35DCDDBE8E}" presName="rect1" presStyleLbl="trAlignAcc1" presStyleIdx="0" presStyleCnt="5" custLinFactNeighborX="-248" custLinFactNeighborY="-3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A4E94-E27E-4055-8EFF-122C34188518}" type="pres">
      <dgm:prSet presAssocID="{330FAC1D-6821-406F-A5E6-1F35DCDDBE8E}" presName="rect2" presStyleLbl="fgImgPlace1" presStyleIdx="0" presStyleCnt="5" custLinFactNeighborX="2356" custLinFactNeighborY="20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7FB5BCE8-9879-4287-B01D-E4A0F47BFB56}" type="pres">
      <dgm:prSet presAssocID="{A8615933-8AD9-4207-A6A9-1E9A83477A14}" presName="sibTrans" presStyleCnt="0"/>
      <dgm:spPr/>
    </dgm:pt>
    <dgm:pt modelId="{FCB5D90F-1F15-45E2-9FEB-445121E9A9F4}" type="pres">
      <dgm:prSet presAssocID="{F8CE24D7-1661-4346-A32A-C40579EBAA8C}" presName="composite" presStyleCnt="0"/>
      <dgm:spPr/>
    </dgm:pt>
    <dgm:pt modelId="{8C7425EA-7315-44AB-812F-433502C1EED0}" type="pres">
      <dgm:prSet presAssocID="{F8CE24D7-1661-4346-A32A-C40579EBAA8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23441-CD00-4CFD-80A5-3F8EE10F1D66}" type="pres">
      <dgm:prSet presAssocID="{F8CE24D7-1661-4346-A32A-C40579EBAA8C}" presName="rect2" presStyleLbl="fgImgPlace1" presStyleIdx="1" presStyleCnt="5" custLinFactNeighborX="-1113" custLinFactNeighborY="593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69E96D96-A6CB-445F-894B-5C3C0B339993}" type="pres">
      <dgm:prSet presAssocID="{9E2775DC-DE66-4EEA-9102-D09DC215D800}" presName="sibTrans" presStyleCnt="0"/>
      <dgm:spPr/>
    </dgm:pt>
    <dgm:pt modelId="{54622453-9C3A-4F04-8D42-C4A1650E16F7}" type="pres">
      <dgm:prSet presAssocID="{A0DE3318-720C-4638-8F4A-625B4B42156D}" presName="composite" presStyleCnt="0"/>
      <dgm:spPr/>
    </dgm:pt>
    <dgm:pt modelId="{904B729D-2880-4539-9E5F-49265F6AFDE9}" type="pres">
      <dgm:prSet presAssocID="{A0DE3318-720C-4638-8F4A-625B4B42156D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83FFE0-1E63-41F1-84E5-D4A35D49FE3C}" type="pres">
      <dgm:prSet presAssocID="{A0DE3318-720C-4638-8F4A-625B4B42156D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1F51D0A0-0F8C-40BD-BE11-07FB0896F098}" type="pres">
      <dgm:prSet presAssocID="{BB68DACF-208F-4AE7-9BFA-9EDE2CD5DAC1}" presName="sibTrans" presStyleCnt="0"/>
      <dgm:spPr/>
    </dgm:pt>
    <dgm:pt modelId="{D096B00C-4E26-4736-819D-7091D48BED6A}" type="pres">
      <dgm:prSet presAssocID="{8D9B0B5A-2BCE-4C99-A811-74F75ED1FC57}" presName="composite" presStyleCnt="0"/>
      <dgm:spPr/>
    </dgm:pt>
    <dgm:pt modelId="{86E98019-3EA8-4FE7-93EA-6C69A1E6B283}" type="pres">
      <dgm:prSet presAssocID="{8D9B0B5A-2BCE-4C99-A811-74F75ED1FC57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3C9BA-34B7-4D53-AC3A-CF1FA2DC061D}" type="pres">
      <dgm:prSet presAssocID="{8D9B0B5A-2BCE-4C99-A811-74F75ED1FC57}" presName="rect2" presStyleLbl="fgImgPlace1" presStyleIdx="3" presStyleCnt="5" custLinFactNeighborX="2226" custLinFactNeighborY="445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908E91E0-6224-445E-A4C4-BC45D037F7AA}" type="pres">
      <dgm:prSet presAssocID="{E44B1137-84D1-4E13-9EE2-6A8BB61150F4}" presName="sibTrans" presStyleCnt="0"/>
      <dgm:spPr/>
    </dgm:pt>
    <dgm:pt modelId="{9B95C6AA-C7D7-4322-B077-2DFF7E5D7BC5}" type="pres">
      <dgm:prSet presAssocID="{59423380-FDE8-499B-8D72-EEA4808ECEEF}" presName="composite" presStyleCnt="0"/>
      <dgm:spPr/>
    </dgm:pt>
    <dgm:pt modelId="{63A1EE0C-27ED-4D62-8BBF-7F6E2D5C1799}" type="pres">
      <dgm:prSet presAssocID="{59423380-FDE8-499B-8D72-EEA4808ECEEF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72F56-57CC-45DC-8A32-39C203E8B9B1}" type="pres">
      <dgm:prSet presAssocID="{59423380-FDE8-499B-8D72-EEA4808ECEEF}" presName="rect2" presStyleLbl="fgImgPlace1" presStyleIdx="4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</dgm:ptLst>
  <dgm:cxnLst>
    <dgm:cxn modelId="{E7400BC9-A1E4-404C-A00E-8DBDC0D6BEFD}" type="presOf" srcId="{F8CE24D7-1661-4346-A32A-C40579EBAA8C}" destId="{8C7425EA-7315-44AB-812F-433502C1EED0}" srcOrd="0" destOrd="0" presId="urn:microsoft.com/office/officeart/2008/layout/PictureStrips"/>
    <dgm:cxn modelId="{609A8628-F35D-4A3B-BBBF-E5831257E796}" srcId="{499A5E2D-8294-4C85-92BC-F5E5B03C230E}" destId="{A0DE3318-720C-4638-8F4A-625B4B42156D}" srcOrd="2" destOrd="0" parTransId="{DF59E2FD-1C74-4943-BCC6-9BA1DE689BFD}" sibTransId="{BB68DACF-208F-4AE7-9BFA-9EDE2CD5DAC1}"/>
    <dgm:cxn modelId="{BA6316F6-FBE2-4D3F-94BF-FDB696A806A3}" type="presOf" srcId="{8D9B0B5A-2BCE-4C99-A811-74F75ED1FC57}" destId="{86E98019-3EA8-4FE7-93EA-6C69A1E6B283}" srcOrd="0" destOrd="0" presId="urn:microsoft.com/office/officeart/2008/layout/PictureStrips"/>
    <dgm:cxn modelId="{0831CCFB-C72D-489B-9A52-77249D8680A3}" srcId="{499A5E2D-8294-4C85-92BC-F5E5B03C230E}" destId="{8D9B0B5A-2BCE-4C99-A811-74F75ED1FC57}" srcOrd="3" destOrd="0" parTransId="{A27DBCDC-1278-4BC3-8111-73FE5C77B45B}" sibTransId="{E44B1137-84D1-4E13-9EE2-6A8BB61150F4}"/>
    <dgm:cxn modelId="{54952655-C675-4302-80D9-02D9BDDF2EE7}" srcId="{499A5E2D-8294-4C85-92BC-F5E5B03C230E}" destId="{F8CE24D7-1661-4346-A32A-C40579EBAA8C}" srcOrd="1" destOrd="0" parTransId="{1F7F4A62-FF52-4C26-8A5F-FEDD972D9D7D}" sibTransId="{9E2775DC-DE66-4EEA-9102-D09DC215D800}"/>
    <dgm:cxn modelId="{A6A379FB-40FC-4230-B31C-D52A6F73956C}" type="presOf" srcId="{59423380-FDE8-499B-8D72-EEA4808ECEEF}" destId="{63A1EE0C-27ED-4D62-8BBF-7F6E2D5C1799}" srcOrd="0" destOrd="0" presId="urn:microsoft.com/office/officeart/2008/layout/PictureStrips"/>
    <dgm:cxn modelId="{D7A4FEAF-09C4-465F-9427-2A3538121BCA}" type="presOf" srcId="{330FAC1D-6821-406F-A5E6-1F35DCDDBE8E}" destId="{2689B561-9FC0-4F97-8973-7E17BBDF06B2}" srcOrd="0" destOrd="0" presId="urn:microsoft.com/office/officeart/2008/layout/PictureStrips"/>
    <dgm:cxn modelId="{DF73BCB7-80A1-462E-9FCE-EFE403E6A2E5}" type="presOf" srcId="{499A5E2D-8294-4C85-92BC-F5E5B03C230E}" destId="{F34D2F78-ED8A-4EDE-9CBE-692467BD4C19}" srcOrd="0" destOrd="0" presId="urn:microsoft.com/office/officeart/2008/layout/PictureStrips"/>
    <dgm:cxn modelId="{A003C1B4-975C-467F-B2D9-A5D423D87A90}" type="presOf" srcId="{A0DE3318-720C-4638-8F4A-625B4B42156D}" destId="{904B729D-2880-4539-9E5F-49265F6AFDE9}" srcOrd="0" destOrd="0" presId="urn:microsoft.com/office/officeart/2008/layout/PictureStrips"/>
    <dgm:cxn modelId="{BF4E3315-DF62-4620-A76A-D5B32DD86FD1}" srcId="{499A5E2D-8294-4C85-92BC-F5E5B03C230E}" destId="{330FAC1D-6821-406F-A5E6-1F35DCDDBE8E}" srcOrd="0" destOrd="0" parTransId="{C6E95427-5237-48AA-B9EF-B47626C4499D}" sibTransId="{A8615933-8AD9-4207-A6A9-1E9A83477A14}"/>
    <dgm:cxn modelId="{FAAEA5A8-5F84-4D46-AE96-D7DBA1B87EC4}" srcId="{499A5E2D-8294-4C85-92BC-F5E5B03C230E}" destId="{59423380-FDE8-499B-8D72-EEA4808ECEEF}" srcOrd="4" destOrd="0" parTransId="{D0B3A43E-C9DC-4909-B643-41E3377E05E9}" sibTransId="{A369077F-C599-4443-85E8-3AD4DD0E6F65}"/>
    <dgm:cxn modelId="{6E1B1F9F-171A-4FB3-8476-D07A7D120333}" type="presParOf" srcId="{F34D2F78-ED8A-4EDE-9CBE-692467BD4C19}" destId="{F7645D6D-AE7A-4030-B657-15C001349A8D}" srcOrd="0" destOrd="0" presId="urn:microsoft.com/office/officeart/2008/layout/PictureStrips"/>
    <dgm:cxn modelId="{A13ECB0E-AB44-4BA2-B616-19139CFF68E4}" type="presParOf" srcId="{F7645D6D-AE7A-4030-B657-15C001349A8D}" destId="{2689B561-9FC0-4F97-8973-7E17BBDF06B2}" srcOrd="0" destOrd="0" presId="urn:microsoft.com/office/officeart/2008/layout/PictureStrips"/>
    <dgm:cxn modelId="{02E21527-2100-43B5-9FAB-6E46D6BF53B2}" type="presParOf" srcId="{F7645D6D-AE7A-4030-B657-15C001349A8D}" destId="{3A1A4E94-E27E-4055-8EFF-122C34188518}" srcOrd="1" destOrd="0" presId="urn:microsoft.com/office/officeart/2008/layout/PictureStrips"/>
    <dgm:cxn modelId="{B0614F9C-0EC5-4CE8-A0B8-FDC714A50036}" type="presParOf" srcId="{F34D2F78-ED8A-4EDE-9CBE-692467BD4C19}" destId="{7FB5BCE8-9879-4287-B01D-E4A0F47BFB56}" srcOrd="1" destOrd="0" presId="urn:microsoft.com/office/officeart/2008/layout/PictureStrips"/>
    <dgm:cxn modelId="{CBF97DB8-567A-4195-9BF3-9F15F6732635}" type="presParOf" srcId="{F34D2F78-ED8A-4EDE-9CBE-692467BD4C19}" destId="{FCB5D90F-1F15-45E2-9FEB-445121E9A9F4}" srcOrd="2" destOrd="0" presId="urn:microsoft.com/office/officeart/2008/layout/PictureStrips"/>
    <dgm:cxn modelId="{873D0B8E-6F77-4DF9-988F-439B54C8AE0D}" type="presParOf" srcId="{FCB5D90F-1F15-45E2-9FEB-445121E9A9F4}" destId="{8C7425EA-7315-44AB-812F-433502C1EED0}" srcOrd="0" destOrd="0" presId="urn:microsoft.com/office/officeart/2008/layout/PictureStrips"/>
    <dgm:cxn modelId="{FE8ACA24-1460-479C-A7E9-AEBC8019C7A0}" type="presParOf" srcId="{FCB5D90F-1F15-45E2-9FEB-445121E9A9F4}" destId="{45A23441-CD00-4CFD-80A5-3F8EE10F1D66}" srcOrd="1" destOrd="0" presId="urn:microsoft.com/office/officeart/2008/layout/PictureStrips"/>
    <dgm:cxn modelId="{23358ADA-6B3A-40FC-8F00-E22E09081BCE}" type="presParOf" srcId="{F34D2F78-ED8A-4EDE-9CBE-692467BD4C19}" destId="{69E96D96-A6CB-445F-894B-5C3C0B339993}" srcOrd="3" destOrd="0" presId="urn:microsoft.com/office/officeart/2008/layout/PictureStrips"/>
    <dgm:cxn modelId="{D67B95A1-06F1-49CB-B7CC-AE799B590083}" type="presParOf" srcId="{F34D2F78-ED8A-4EDE-9CBE-692467BD4C19}" destId="{54622453-9C3A-4F04-8D42-C4A1650E16F7}" srcOrd="4" destOrd="0" presId="urn:microsoft.com/office/officeart/2008/layout/PictureStrips"/>
    <dgm:cxn modelId="{9639CA91-6333-4657-8402-039E1647AE5E}" type="presParOf" srcId="{54622453-9C3A-4F04-8D42-C4A1650E16F7}" destId="{904B729D-2880-4539-9E5F-49265F6AFDE9}" srcOrd="0" destOrd="0" presId="urn:microsoft.com/office/officeart/2008/layout/PictureStrips"/>
    <dgm:cxn modelId="{FAC531D8-2458-4AC2-AE07-1F6D070ADF3F}" type="presParOf" srcId="{54622453-9C3A-4F04-8D42-C4A1650E16F7}" destId="{5F83FFE0-1E63-41F1-84E5-D4A35D49FE3C}" srcOrd="1" destOrd="0" presId="urn:microsoft.com/office/officeart/2008/layout/PictureStrips"/>
    <dgm:cxn modelId="{263C3878-5956-4C1A-AC27-A49CAA268C4D}" type="presParOf" srcId="{F34D2F78-ED8A-4EDE-9CBE-692467BD4C19}" destId="{1F51D0A0-0F8C-40BD-BE11-07FB0896F098}" srcOrd="5" destOrd="0" presId="urn:microsoft.com/office/officeart/2008/layout/PictureStrips"/>
    <dgm:cxn modelId="{84467468-8293-4CF3-A6FB-51D26AF2BF4D}" type="presParOf" srcId="{F34D2F78-ED8A-4EDE-9CBE-692467BD4C19}" destId="{D096B00C-4E26-4736-819D-7091D48BED6A}" srcOrd="6" destOrd="0" presId="urn:microsoft.com/office/officeart/2008/layout/PictureStrips"/>
    <dgm:cxn modelId="{F83A3CEB-D9BF-4FD4-96D6-E7218F6FDF4E}" type="presParOf" srcId="{D096B00C-4E26-4736-819D-7091D48BED6A}" destId="{86E98019-3EA8-4FE7-93EA-6C69A1E6B283}" srcOrd="0" destOrd="0" presId="urn:microsoft.com/office/officeart/2008/layout/PictureStrips"/>
    <dgm:cxn modelId="{7DC8A728-46AB-4B6B-BA2C-608EED547EFE}" type="presParOf" srcId="{D096B00C-4E26-4736-819D-7091D48BED6A}" destId="{CC43C9BA-34B7-4D53-AC3A-CF1FA2DC061D}" srcOrd="1" destOrd="0" presId="urn:microsoft.com/office/officeart/2008/layout/PictureStrips"/>
    <dgm:cxn modelId="{0314B250-360D-4B12-822A-821A355CBF95}" type="presParOf" srcId="{F34D2F78-ED8A-4EDE-9CBE-692467BD4C19}" destId="{908E91E0-6224-445E-A4C4-BC45D037F7AA}" srcOrd="7" destOrd="0" presId="urn:microsoft.com/office/officeart/2008/layout/PictureStrips"/>
    <dgm:cxn modelId="{23C9A35C-35BA-4812-AAA3-7FF38EEAB94D}" type="presParOf" srcId="{F34D2F78-ED8A-4EDE-9CBE-692467BD4C19}" destId="{9B95C6AA-C7D7-4322-B077-2DFF7E5D7BC5}" srcOrd="8" destOrd="0" presId="urn:microsoft.com/office/officeart/2008/layout/PictureStrips"/>
    <dgm:cxn modelId="{FC0ABFC4-CCA0-4267-81E6-BB21E867BE25}" type="presParOf" srcId="{9B95C6AA-C7D7-4322-B077-2DFF7E5D7BC5}" destId="{63A1EE0C-27ED-4D62-8BBF-7F6E2D5C1799}" srcOrd="0" destOrd="0" presId="urn:microsoft.com/office/officeart/2008/layout/PictureStrips"/>
    <dgm:cxn modelId="{53A100EF-F603-4E8F-B96A-53BB51A3E22D}" type="presParOf" srcId="{9B95C6AA-C7D7-4322-B077-2DFF7E5D7BC5}" destId="{A3072F56-57CC-45DC-8A32-39C203E8B9B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9B561-9FC0-4F97-8973-7E17BBDF06B2}">
      <dsp:nvSpPr>
        <dsp:cNvPr id="0" name=""/>
        <dsp:cNvSpPr/>
      </dsp:nvSpPr>
      <dsp:spPr>
        <a:xfrm>
          <a:off x="527824" y="177038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СТРОИТЕЛЬНЫЕ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строительные работы в организациях и на предприятиях, работы по ремонту общежитий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и учебных корпусов</a:t>
          </a:r>
          <a:endParaRPr lang="ru-RU" sz="1200" kern="1200" dirty="0"/>
        </a:p>
      </dsp:txBody>
      <dsp:txXfrm>
        <a:off x="527824" y="177038"/>
        <a:ext cx="3547384" cy="1108557"/>
      </dsp:txXfrm>
    </dsp:sp>
    <dsp:sp modelId="{3A1A4E94-E27E-4055-8EFF-122C34188518}">
      <dsp:nvSpPr>
        <dsp:cNvPr id="0" name=""/>
        <dsp:cNvSpPr/>
      </dsp:nvSpPr>
      <dsp:spPr>
        <a:xfrm>
          <a:off x="407096" y="83522"/>
          <a:ext cx="775990" cy="11639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7425EA-7315-44AB-812F-433502C1EED0}">
      <dsp:nvSpPr>
        <dsp:cNvPr id="0" name=""/>
        <dsp:cNvSpPr/>
      </dsp:nvSpPr>
      <dsp:spPr>
        <a:xfrm>
          <a:off x="4416729" y="220227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ПЕДАГОГИЧЕСКИЕ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работа в детских оздоровительных лагерях Беларуси и России</a:t>
          </a:r>
          <a:endParaRPr lang="ru-RU" sz="1200" b="1" kern="1200" dirty="0" smtClean="0"/>
        </a:p>
      </dsp:txBody>
      <dsp:txXfrm>
        <a:off x="4416729" y="220227"/>
        <a:ext cx="3547384" cy="1108557"/>
      </dsp:txXfrm>
    </dsp:sp>
    <dsp:sp modelId="{45A23441-CD00-4CFD-80A5-3F8EE10F1D66}">
      <dsp:nvSpPr>
        <dsp:cNvPr id="0" name=""/>
        <dsp:cNvSpPr/>
      </dsp:nvSpPr>
      <dsp:spPr>
        <a:xfrm>
          <a:off x="4260285" y="129208"/>
          <a:ext cx="775990" cy="116398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4B729D-2880-4539-9E5F-49265F6AFDE9}">
      <dsp:nvSpPr>
        <dsp:cNvPr id="0" name=""/>
        <dsp:cNvSpPr/>
      </dsp:nvSpPr>
      <dsp:spPr>
        <a:xfrm>
          <a:off x="536622" y="1615778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СЕРВИСНЫЕ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работа официантами, лаборантами, грузчиками, упаковщиками и др.</a:t>
          </a:r>
          <a:endParaRPr lang="ru-RU" sz="1200" b="1" kern="1200" dirty="0"/>
        </a:p>
      </dsp:txBody>
      <dsp:txXfrm>
        <a:off x="536622" y="1615778"/>
        <a:ext cx="3547384" cy="1108557"/>
      </dsp:txXfrm>
    </dsp:sp>
    <dsp:sp modelId="{5F83FFE0-1E63-41F1-84E5-D4A35D49FE3C}">
      <dsp:nvSpPr>
        <dsp:cNvPr id="0" name=""/>
        <dsp:cNvSpPr/>
      </dsp:nvSpPr>
      <dsp:spPr>
        <a:xfrm>
          <a:off x="388814" y="1455653"/>
          <a:ext cx="775990" cy="1163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E98019-3EA8-4FE7-93EA-6C69A1E6B283}">
      <dsp:nvSpPr>
        <dsp:cNvPr id="0" name=""/>
        <dsp:cNvSpPr/>
      </dsp:nvSpPr>
      <dsp:spPr>
        <a:xfrm>
          <a:off x="4416729" y="1615778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ПРОИЗВОДСТВЕННЫЕ ОТРЯДЫ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работа в производственной сфере</a:t>
          </a:r>
          <a:endParaRPr lang="ru-RU" sz="1200" kern="1200" dirty="0"/>
        </a:p>
      </dsp:txBody>
      <dsp:txXfrm>
        <a:off x="4416729" y="1615778"/>
        <a:ext cx="3547384" cy="1108557"/>
      </dsp:txXfrm>
    </dsp:sp>
    <dsp:sp modelId="{CC43C9BA-34B7-4D53-AC3A-CF1FA2DC061D}">
      <dsp:nvSpPr>
        <dsp:cNvPr id="0" name=""/>
        <dsp:cNvSpPr/>
      </dsp:nvSpPr>
      <dsp:spPr>
        <a:xfrm>
          <a:off x="4286195" y="1507486"/>
          <a:ext cx="775990" cy="116398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A1EE0C-27ED-4D62-8BBF-7F6E2D5C1799}">
      <dsp:nvSpPr>
        <dsp:cNvPr id="0" name=""/>
        <dsp:cNvSpPr/>
      </dsp:nvSpPr>
      <dsp:spPr>
        <a:xfrm>
          <a:off x="2476675" y="3011329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СЕЛЬСКОХОЗЯЙСТВЕННЫЕ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  <a:latin typeface="+mj-lt"/>
            </a:rPr>
            <a:t>посадка, уход и уборка сельскохозяйственных культур</a:t>
          </a:r>
        </a:p>
      </dsp:txBody>
      <dsp:txXfrm>
        <a:off x="2476675" y="3011329"/>
        <a:ext cx="3547384" cy="1108557"/>
      </dsp:txXfrm>
    </dsp:sp>
    <dsp:sp modelId="{A3072F56-57CC-45DC-8A32-39C203E8B9B1}">
      <dsp:nvSpPr>
        <dsp:cNvPr id="0" name=""/>
        <dsp:cNvSpPr/>
      </dsp:nvSpPr>
      <dsp:spPr>
        <a:xfrm>
          <a:off x="2328868" y="2851204"/>
          <a:ext cx="775990" cy="1163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0934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D01B0D9A-42D3-468A-8B6B-9BCB0786DEBF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0934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DD81A589-07B4-4E2E-9D75-33E81BAD2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288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A40C59E6-39EE-4F6C-A803-B629934CAF4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74" tIns="46287" rIns="92574" bIns="462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823456"/>
            <a:ext cx="5511174" cy="3945296"/>
          </a:xfrm>
          <a:prstGeom prst="rect">
            <a:avLst/>
          </a:prstGeom>
        </p:spPr>
        <p:txBody>
          <a:bodyPr vert="horz" lIns="92574" tIns="46287" rIns="92574" bIns="4628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F5BFF656-EA55-4BE5-BE5C-271E2E057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7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8213" y="752475"/>
            <a:ext cx="501173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6BEB-971B-444F-A0E7-BB0D98838D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46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5C79C-8D9A-4250-8FCA-96A1A52D00C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59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5C79C-8D9A-4250-8FCA-96A1A52D00C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5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5C79C-8D9A-4250-8FCA-96A1A52D00C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165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5C79C-8D9A-4250-8FCA-96A1A52D00C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8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7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6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160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0" y="1118586"/>
            <a:ext cx="8316174" cy="563319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015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07415-6B7B-40B1-8BB7-06D77BB15189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F69DB-48A5-4142-8CA3-DDC3E3A068F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70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15DA-9815-44DD-87C9-CC93A3E7FD0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0453D-22D8-445C-A3BE-C8906A45904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891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287D0-BB70-4C89-B94D-A3FB231D894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EF525-6F0E-4448-BDF0-640172ABEAF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97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E10B6-1B3F-47C4-8E18-A2F0903A879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7A2FD-D6DA-40DA-A4ED-C589480102B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79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0BAAF-C2F7-4B55-B55B-13CEBBA1FB73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A493D-AE5A-4629-A557-402A2DCE75F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07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FB3AF-0848-4DE8-8E92-147674F181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D659B-2A70-4059-A44B-1984E68E6FB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66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E220D-C2AA-4720-86B0-72D32D92615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FAEF2-1886-471F-B8E5-56D8AFCF920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0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0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3B807-3092-4E06-A9A5-82FE0BF6BFB9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70089-560D-4282-A866-B2D04ED9021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7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70E7C-8B35-4830-9BA5-85580AC1CF33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FE636-E344-438B-979E-2027E7CA540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28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69A91-2A4F-4FCF-851C-D01A03B2170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AD931-C4C0-462F-BC90-33AF0E917F8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70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47F05-1A28-4DB0-A266-30506FFB2BD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B5E96-6982-4D30-AC8A-97EA583F61B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15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9600" cy="8858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Образец заголовка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73200"/>
            <a:ext cx="82296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2BD68-4DC9-4E67-8633-0DF6961CD956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347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88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8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72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73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933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1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63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66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92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88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31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0" y="1118586"/>
            <a:ext cx="8316174" cy="563319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88283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3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1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6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2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027C-B39C-475D-A251-D826C1B0F2A3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9E3D-8D85-4FC8-9DD8-3D7248B8A4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37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FD7A6-EA7F-463D-84F1-734BA54C3B85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DB4AF-7DBC-412B-A89F-543F860A5BE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53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027C-B39C-475D-A251-D826C1B0F2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9E3D-8D85-4FC8-9DD8-3D7248B8A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07" y="2615792"/>
            <a:ext cx="4291597" cy="286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0220" y="986752"/>
            <a:ext cx="7903780" cy="151216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Занятость студентов в летний период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трудоустройства во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внеучебное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9236" y="5476857"/>
            <a:ext cx="3909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«Материалы ЕДИ, март 2023 г.».</a:t>
            </a:r>
          </a:p>
          <a:p>
            <a:pPr algn="r"/>
            <a:r>
              <a:rPr lang="ru-RU" dirty="0" smtClean="0"/>
              <a:t>Подготовлено управлением </a:t>
            </a:r>
          </a:p>
          <a:p>
            <a:pPr algn="r"/>
            <a:r>
              <a:rPr lang="ru-RU" dirty="0" smtClean="0"/>
              <a:t>воспитательной работы с молодёжью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3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332"/>
            <a:ext cx="7546032" cy="51195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СТУДЕНЧЕСКИХ ОТРЯДОВ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bmaster.com.ua/cont/img/polezninform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31" y="5186341"/>
            <a:ext cx="1426836" cy="174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6582" y="817418"/>
            <a:ext cx="817109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</a:rPr>
              <a:t>Временная трудовая занятость молодежи организуется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для </a:t>
            </a:r>
            <a:r>
              <a:rPr lang="ru-RU" sz="2000" b="1" dirty="0">
                <a:solidFill>
                  <a:srgbClr val="002060"/>
                </a:solidFill>
              </a:rPr>
              <a:t>приобщения молодежи к общественно полезному труду и получению трудовых навыков, адаптации к трудовой деятельности и подготовке к самостоятельному выходу на рынок труда, а также для улучшения материального благосостояния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</a:rPr>
              <a:t>Студенческий отряд </a:t>
            </a:r>
            <a:r>
              <a:rPr lang="ru-RU" sz="2000" b="1" dirty="0">
                <a:solidFill>
                  <a:srgbClr val="002060"/>
                </a:solidFill>
              </a:rPr>
              <a:t>– это добровольное объединение молодых граждан, получающих общее среднее, профессионально-техническое, среднее специальное или </a:t>
            </a:r>
            <a:r>
              <a:rPr lang="ru-RU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высшее образование</a:t>
            </a:r>
            <a:r>
              <a:rPr lang="ru-RU" sz="2000" b="1" dirty="0">
                <a:solidFill>
                  <a:srgbClr val="002060"/>
                </a:solidFill>
              </a:rPr>
              <a:t>, а также других категорий молодых граждан, </a:t>
            </a:r>
            <a:r>
              <a:rPr lang="ru-RU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изъявивших желание в свободное от учебы и работы время</a:t>
            </a:r>
            <a:r>
              <a:rPr lang="ru-RU" sz="2000" b="1" dirty="0">
                <a:solidFill>
                  <a:srgbClr val="002060"/>
                </a:solidFill>
              </a:rPr>
              <a:t>, как правило, в период </a:t>
            </a:r>
            <a:r>
              <a:rPr lang="ru-RU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с 1 мая по 30 сентября</a:t>
            </a:r>
            <a:r>
              <a:rPr lang="ru-RU" sz="2000" b="1" dirty="0">
                <a:solidFill>
                  <a:srgbClr val="002060"/>
                </a:solidFill>
              </a:rPr>
              <a:t>, осуществлять трудовую деятельность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endParaRPr lang="ru-RU" sz="20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Количество</a:t>
            </a:r>
            <a:r>
              <a:rPr lang="ru-RU" sz="2000" b="1" dirty="0" smtClean="0">
                <a:solidFill>
                  <a:srgbClr val="002060"/>
                </a:solidFill>
              </a:rPr>
              <a:t> участников студенческого отряда  – </a:t>
            </a:r>
            <a:r>
              <a:rPr lang="ru-RU" sz="2000" b="1" dirty="0" smtClean="0">
                <a:solidFill>
                  <a:srgbClr val="FF0000"/>
                </a:solidFill>
              </a:rPr>
              <a:t>не менее 5 человек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Срок</a:t>
            </a:r>
            <a:r>
              <a:rPr lang="ru-RU" sz="2000" b="1" dirty="0" smtClean="0">
                <a:solidFill>
                  <a:srgbClr val="002060"/>
                </a:solidFill>
              </a:rPr>
              <a:t> трудовой деятельности - </a:t>
            </a:r>
            <a:r>
              <a:rPr lang="ru-RU" sz="2000" b="1" dirty="0" smtClean="0">
                <a:solidFill>
                  <a:srgbClr val="FF0000"/>
                </a:solidFill>
              </a:rPr>
              <a:t>не </a:t>
            </a:r>
            <a:r>
              <a:rPr lang="ru-RU" sz="2000" b="1" dirty="0">
                <a:solidFill>
                  <a:srgbClr val="FF0000"/>
                </a:solidFill>
              </a:rPr>
              <a:t>менее 10 дней</a:t>
            </a: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34" y="861303"/>
            <a:ext cx="2794666" cy="186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44" y="2499565"/>
            <a:ext cx="3233405" cy="215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23" y="4655170"/>
            <a:ext cx="3196376" cy="213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2" y="256235"/>
            <a:ext cx="7546032" cy="511959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семестра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9868" y="973113"/>
            <a:ext cx="3825027" cy="117765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Акция </a:t>
            </a:r>
            <a:r>
              <a:rPr lang="ru-RU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«Выбираем </a:t>
            </a:r>
            <a:r>
              <a:rPr lang="ru-RU" sz="2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студотряд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b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9870" y="2318196"/>
            <a:ext cx="3825027" cy="133940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Школа </a:t>
            </a:r>
            <a:r>
              <a:rPr lang="ru-RU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командиров и комиссаров студенческих 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отрядов </a:t>
            </a:r>
          </a:p>
          <a:p>
            <a:pPr algn="ctr"/>
            <a:endParaRPr lang="ru-RU" sz="2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7057" y="3844337"/>
            <a:ext cx="3825028" cy="124925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Обучающий семинар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«Школа вожатского мастерства</a:t>
            </a:r>
            <a:r>
              <a:rPr lang="ru-RU" sz="2000" b="1" dirty="0" smtClean="0">
                <a:solidFill>
                  <a:srgbClr val="0070C0"/>
                </a:solidFill>
              </a:rPr>
              <a:t>»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9" y="5093590"/>
            <a:ext cx="1586792" cy="188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19" y="2685777"/>
            <a:ext cx="2674781" cy="17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99" y="4301399"/>
            <a:ext cx="3834901" cy="255660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91" y="861303"/>
            <a:ext cx="2794665" cy="186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2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992888" cy="30690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СТУДЕНЧЕСКИХ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 В УНИВЕРСИТЕТЕ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815303"/>
              </p:ext>
            </p:extLst>
          </p:nvPr>
        </p:nvGraphicFramePr>
        <p:xfrm>
          <a:off x="395536" y="756038"/>
          <a:ext cx="8352928" cy="4179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ÐÐ°ÑÑÐ¸Ð½ÐºÐ¸ Ð¿Ð¾ Ð·Ð°Ð¿ÑÐ¾ÑÑ ÑÐµÐ»Ð¾Ð²ÐµÑÐºÐ¸ Ð³Ð¸Ñ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41168"/>
            <a:ext cx="3521124" cy="17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1699">
            <a:off x="5653362" y="2595605"/>
            <a:ext cx="3011517" cy="20591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53" y="562248"/>
            <a:ext cx="3352637" cy="266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FAEF2-1886-471F-B8E5-56D8AFCF92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578403"/>
              </p:ext>
            </p:extLst>
          </p:nvPr>
        </p:nvGraphicFramePr>
        <p:xfrm>
          <a:off x="474889" y="896294"/>
          <a:ext cx="5940799" cy="5637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0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7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организаций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165" marR="581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Виды работ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Купалинка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Гродно, ул. Санаторная, 20</a:t>
                      </a:r>
                    </a:p>
                  </a:txBody>
                  <a:tcPr marL="68580" marR="68580" marT="0" marB="0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«Зорька юбилейная» 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Гродно, ул. Суворова, 159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«Юность»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Гродненский р-н, д. Пышки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1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Сузорье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Гродненский р-н,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агр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 Поречье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«Наука-1»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Гродненский р-н,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Озеры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08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«Зубренок»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Минская область,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Мядельский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р-н,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поселок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Зубреневка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4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ОАО «Управляющая компания холдинга «Горизонт»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Оздоровительный лагерь «Волна»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Минская область,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Смолевичский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р-н, д. Волма,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км от г. Минска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0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Сморгонский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лагерь «Орленок»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Гродненская область,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Сморгонский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р-н,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Жодишки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3897">
                <a:tc gridSpan="2">
                  <a:txBody>
                    <a:bodyPr/>
                    <a:lstStyle/>
                    <a:p>
                      <a:pPr algn="r"/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65" marR="5816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-107721"/>
            <a:ext cx="901564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1E10D6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Педагогические отряды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(вакантные места)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767">
            <a:off x="6107904" y="3865949"/>
            <a:ext cx="2774099" cy="1914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3816">
            <a:off x="4971083" y="4796123"/>
            <a:ext cx="2820176" cy="18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FAEF2-1886-471F-B8E5-56D8AFCF92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11836" y="0"/>
            <a:ext cx="221669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Серви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сные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отряды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(вакантные места)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935663"/>
              </p:ext>
            </p:extLst>
          </p:nvPr>
        </p:nvGraphicFramePr>
        <p:xfrm>
          <a:off x="346843" y="714703"/>
          <a:ext cx="8797157" cy="5974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67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303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5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Наименование </a:t>
                      </a:r>
                      <a:r>
                        <a:rPr lang="ru-RU" sz="1600" dirty="0">
                          <a:effectLst/>
                        </a:rPr>
                        <a:t>организаций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Виды </a:t>
                      </a:r>
                      <a:r>
                        <a:rPr lang="ru-RU" sz="1600" dirty="0">
                          <a:effectLst/>
                        </a:rPr>
                        <a:t>работ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877" marR="5787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Приемная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комиссия (университет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пропускного режима и техническое сопровождение работы приемной комиссии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Барановичское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отделение белорусской железной дороги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Барановичский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вагонный участок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Проводник пассажирского вагона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3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ОАО «Гродненский КСМ»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Гродно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Уборка и благоустройство территории;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сортировка теплоизоляционных изделий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44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Сузорье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Гродненский район,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агр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 Поречье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Официанты (2)</a:t>
                      </a:r>
                      <a:r>
                        <a:rPr lang="ru-RU" sz="1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+ кухонные рабочие (1) + уборщики помещений (2)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1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Гродногаз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Гродно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Подсобные работы (на высоте);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на ЭВМ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/>
                </a:tc>
              </a:tr>
              <a:tr h="346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Евроторг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Продавец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ООО «Отель «НЕМАН»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Горничная</a:t>
                      </a:r>
                      <a:r>
                        <a:rPr lang="ru-RU" sz="1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(6) + официант (6) + мойщик посуды (6)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Гроднотурист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Официант (2) + кухонный рабочий (1) + горничная на турбазе «Пышки»</a:t>
                      </a:r>
                      <a:r>
                        <a:rPr lang="ru-RU" sz="1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(1) + кухонный рабочий на турбазе «Пышки» (1)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Купалинка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Официанты (4) + грузчики (2) + уборщики помещений (10) + дворники (2)</a:t>
                      </a:r>
                    </a:p>
                  </a:txBody>
                  <a:tcPr marL="68580" marR="68580" marT="0" marB="0"/>
                </a:tc>
              </a:tr>
              <a:tr h="346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Гроднооблкиновидеопрокат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Кинотеатры</a:t>
                      </a:r>
                      <a:r>
                        <a:rPr lang="ru-RU" sz="1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 Гродно (бармен, официант, мойщик </a:t>
                      </a:r>
                      <a:r>
                        <a:rPr lang="ru-RU" sz="1600" baseline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посутды</a:t>
                      </a:r>
                      <a:r>
                        <a:rPr lang="ru-RU" sz="1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т.д.)</a:t>
                      </a: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0508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877" marR="578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2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FAEF2-1886-471F-B8E5-56D8AFCF920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106738"/>
            <a:ext cx="9144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lang="ru-RU" sz="2100" b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роизводственные отряды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(вакантные места)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1E10D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72386"/>
              </p:ext>
            </p:extLst>
          </p:nvPr>
        </p:nvGraphicFramePr>
        <p:xfrm>
          <a:off x="377676" y="807438"/>
          <a:ext cx="8644945" cy="2913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7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70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Наименование организаций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Виды работ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273" marR="59273" marT="0" marB="0"/>
                </a:tc>
                <a:extLst>
                  <a:ext uri="{0D108BD9-81ED-4DB2-BD59-A6C34878D82A}">
                    <a16:rowId xmlns:a16="http://schemas.microsoft.com/office/drawing/2014/main" xmlns="" val="4027404440"/>
                  </a:ext>
                </a:extLst>
              </a:tr>
              <a:tr h="262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ОАО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 «Молочный мир»</a:t>
                      </a:r>
                      <a:endParaRPr lang="ru-RU" sz="1600" dirty="0" smtClean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(г. Гродно)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Работа по укладке-упаковке и разгрузке-погрузке</a:t>
                      </a:r>
                      <a:r>
                        <a:rPr lang="ru-RU" sz="16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 мороженого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09667186"/>
                  </a:ext>
                </a:extLst>
              </a:tr>
              <a:tr h="255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ЗАО «АТЛАНТ»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(г. Минск)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Сборка бытовой</a:t>
                      </a:r>
                      <a:r>
                        <a:rPr lang="ru-RU" sz="16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 техники, укладка-упаковка продукции ЗАО «АТЛАНТ»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9273" marR="592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ОАО «Гродненский</a:t>
                      </a:r>
                      <a:r>
                        <a:rPr lang="ru-RU" sz="1600" baseline="0" dirty="0" smtClean="0">
                          <a:latin typeface="+mn-lt"/>
                        </a:rPr>
                        <a:t> к</a:t>
                      </a:r>
                      <a:r>
                        <a:rPr lang="ru-RU" sz="1600" dirty="0" smtClean="0">
                          <a:latin typeface="+mn-lt"/>
                        </a:rPr>
                        <a:t>онсервный завод»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Переработка </a:t>
                      </a:r>
                      <a:r>
                        <a:rPr lang="ru-RU" sz="16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сльскохозяйственного</a:t>
                      </a:r>
                      <a:r>
                        <a:rPr lang="ru-RU" sz="16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 сырья (зеленый горошек, огурцы, томаты)</a:t>
                      </a:r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 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9273" marR="59273" marT="0" marB="0" anchor="ctr"/>
                </a:tc>
              </a:tr>
              <a:tr h="255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ОАО</a:t>
                      </a:r>
                      <a:r>
                        <a:rPr lang="ru-RU" sz="1600" baseline="0" dirty="0" smtClean="0">
                          <a:latin typeface="+mn-lt"/>
                        </a:rPr>
                        <a:t> «</a:t>
                      </a:r>
                      <a:r>
                        <a:rPr lang="ru-RU" sz="1600" baseline="0" dirty="0" err="1" smtClean="0">
                          <a:latin typeface="+mn-lt"/>
                        </a:rPr>
                        <a:t>Белкард</a:t>
                      </a:r>
                      <a:r>
                        <a:rPr lang="ru-RU" sz="1600" baseline="0" dirty="0" smtClean="0">
                          <a:latin typeface="+mn-lt"/>
                        </a:rPr>
                        <a:t>»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Работы в качестве рабочих по профессиям: слесарь-ремонтник, токарь, сверловщик, фрезеровщик, оператор станков с программным управлением.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9273" marR="59273" marT="0" marB="0" anchor="ctr"/>
                </a:tc>
              </a:tr>
              <a:tr h="329928">
                <a:tc gridSpan="2">
                  <a:txBody>
                    <a:bodyPr/>
                    <a:lstStyle/>
                    <a:p>
                      <a:pPr algn="r"/>
                      <a:endParaRPr lang="ru-RU" sz="16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03966" y="3835189"/>
            <a:ext cx="8891752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Строительные</a:t>
            </a: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отряды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(вакантные места)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41531"/>
              </p:ext>
            </p:extLst>
          </p:nvPr>
        </p:nvGraphicFramePr>
        <p:xfrm>
          <a:off x="420413" y="4518721"/>
          <a:ext cx="8602208" cy="1408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5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62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4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Наименование организаций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Виды работ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866" marR="4786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Административно-хозяйственное управление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ГрГУ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им. Янки Купалы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Строительно-ремонтные работы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614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866" marR="478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08" y="3382320"/>
            <a:ext cx="1349595" cy="90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45" y="-3"/>
            <a:ext cx="1681655" cy="80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3" y="-3"/>
            <a:ext cx="2141870" cy="78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4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356" y="4108368"/>
            <a:ext cx="7239855" cy="1903550"/>
          </a:xfrm>
        </p:spPr>
        <p:txBody>
          <a:bodyPr>
            <a:noAutofit/>
          </a:bodyPr>
          <a:lstStyle/>
          <a:p>
            <a:pPr lvl="0" algn="r"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ИЛИ!!!!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принимаются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главном корпусе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ГрГУ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имени Янки Купалы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ул. Ожешко,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 ауд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телефоны: 39 72 09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ÐÐ°ÑÑÐ¸Ð½ÐºÐ¸ Ð¿Ð¾ Ð·Ð°Ð¿ÑÐ¾ÑÑ ÑÐµÐ»Ð¾Ð²ÐµÑÐºÐ¸ Ð´Ð»Ñ Ð¿ÑÐµÐ·ÐµÐ½ÑÐ°ÑÐ¸Ð¸ Ð³Ð¸Ñ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14" y="379237"/>
            <a:ext cx="1011847" cy="16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7" y="22929"/>
            <a:ext cx="5782614" cy="408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" y="2328100"/>
            <a:ext cx="3204810" cy="452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0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56DA-76B7-49AB-A4CC-04801CF65C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597" y="5966029"/>
            <a:ext cx="6312603" cy="5847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3378</TotalTime>
  <Words>647</Words>
  <Application>Microsoft Office PowerPoint</Application>
  <PresentationFormat>Экран (4:3)</PresentationFormat>
  <Paragraphs>118</Paragraphs>
  <Slides>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Презентация1</vt:lpstr>
      <vt:lpstr>4_Тема Office</vt:lpstr>
      <vt:lpstr>1_Презентация1</vt:lpstr>
      <vt:lpstr>Занятость студентов в летний период  и создание условий для трудоустройства во внеучебное время</vt:lpstr>
      <vt:lpstr>ОРГАНИЗАЦИЯ СТУДЕНЧЕСКИХ ОТРЯДОВ</vt:lpstr>
      <vt:lpstr> Мероприятия по организации  Третьего трудового семестра </vt:lpstr>
      <vt:lpstr>НАПРАВЛЕНИЯ ДЕЯТЕЛЬНОСТИ СТУДЕНЧЕСКИХ ОТРЯДОВ В УНИВЕРСИТЕТЕ</vt:lpstr>
      <vt:lpstr>Презентация PowerPoint</vt:lpstr>
      <vt:lpstr>Презентация PowerPoint</vt:lpstr>
      <vt:lpstr>Презентация PowerPoint</vt:lpstr>
      <vt:lpstr>  ИЛИ!!!!  Заявки принимаются  в главном корпусе ГрГУ имени Янки Купалы  по адресу: ул. Ожешко, 22, ауд. 308 Контактные телефоны: 39 72 09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ОРГАНИЗАЦИИ  ТРЕТЬЕГО ТРУДОВОГО СЕМЕСТРА-2018</dc:title>
  <dc:creator>Оксана</dc:creator>
  <cp:lastModifiedBy>СКЕРСЬ МАРИЯ АНТОНОВНА</cp:lastModifiedBy>
  <cp:revision>266</cp:revision>
  <cp:lastPrinted>2022-10-10T10:06:24Z</cp:lastPrinted>
  <dcterms:modified xsi:type="dcterms:W3CDTF">2023-03-14T13:14:46Z</dcterms:modified>
</cp:coreProperties>
</file>