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7" r:id="rId1"/>
  </p:sldMasterIdLst>
  <p:notesMasterIdLst>
    <p:notesMasterId r:id="rId25"/>
  </p:notesMasterIdLst>
  <p:handoutMasterIdLst>
    <p:handoutMasterId r:id="rId26"/>
  </p:handoutMasterIdLst>
  <p:sldIdLst>
    <p:sldId id="256" r:id="rId2"/>
    <p:sldId id="348" r:id="rId3"/>
    <p:sldId id="351" r:id="rId4"/>
    <p:sldId id="345" r:id="rId5"/>
    <p:sldId id="349" r:id="rId6"/>
    <p:sldId id="350" r:id="rId7"/>
    <p:sldId id="346" r:id="rId8"/>
    <p:sldId id="347" r:id="rId9"/>
    <p:sldId id="354" r:id="rId10"/>
    <p:sldId id="355" r:id="rId11"/>
    <p:sldId id="352" r:id="rId12"/>
    <p:sldId id="257" r:id="rId13"/>
    <p:sldId id="330" r:id="rId14"/>
    <p:sldId id="329" r:id="rId15"/>
    <p:sldId id="333" r:id="rId16"/>
    <p:sldId id="264" r:id="rId17"/>
    <p:sldId id="286" r:id="rId18"/>
    <p:sldId id="334" r:id="rId19"/>
    <p:sldId id="340" r:id="rId20"/>
    <p:sldId id="342" r:id="rId21"/>
    <p:sldId id="338" r:id="rId22"/>
    <p:sldId id="343" r:id="rId23"/>
    <p:sldId id="353" r:id="rId24"/>
  </p:sldIdLst>
  <p:sldSz cx="9144000" cy="5143500" type="screen16x9"/>
  <p:notesSz cx="6761163" cy="9942513"/>
  <p:embeddedFontLst>
    <p:embeddedFont>
      <p:font typeface="Andalus" pitchFamily="18" charset="-78"/>
      <p:regular r:id="rId27"/>
    </p:embeddedFont>
    <p:embeddedFont>
      <p:font typeface="Roboto Condensed" charset="0"/>
      <p:regular r:id="rId28"/>
      <p:bold r:id="rId29"/>
      <p:italic r:id="rId30"/>
      <p:boldItalic r:id="rId31"/>
    </p:embeddedFont>
    <p:embeddedFont>
      <p:font typeface="Roboto" pitchFamily="2" charset="0"/>
      <p:bold r:id="rId32"/>
    </p:embeddedFont>
    <p:embeddedFont>
      <p:font typeface="Ravie" pitchFamily="82" charset="0"/>
      <p:regular r:id="rId33"/>
    </p:embeddedFont>
    <p:embeddedFont>
      <p:font typeface="NSimSun" pitchFamily="49" charset="-122"/>
      <p:regular r:id="rId34"/>
    </p:embeddedFont>
    <p:embeddedFont>
      <p:font typeface="Roboto Condensed Light" charset="0"/>
      <p:regular r:id="rId35"/>
      <p:bold r:id="rId36"/>
      <p:italic r:id="rId37"/>
      <p:boldItalic r:id="rId38"/>
    </p:embeddedFont>
    <p:embeddedFont>
      <p:font typeface="Arvo" charset="0"/>
      <p:regular r:id="rId39"/>
      <p:bold r:id="rId40"/>
      <p:italic r:id="rId41"/>
      <p:boldItalic r:id="rId4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3668"/>
    <a:srgbClr val="152B69"/>
    <a:srgbClr val="213253"/>
    <a:srgbClr val="FF9900"/>
    <a:srgbClr val="E6AF00"/>
    <a:srgbClr val="DEA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DACE428-9D3C-4CCE-8A86-B24C957FCC12}">
  <a:tblStyle styleId="{5DACE428-9D3C-4CCE-8A86-B24C957FCC1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5" autoAdjust="0"/>
    <p:restoredTop sz="94660"/>
  </p:normalViewPr>
  <p:slideViewPr>
    <p:cSldViewPr>
      <p:cViewPr>
        <p:scale>
          <a:sx n="80" d="100"/>
          <a:sy n="80" d="100"/>
        </p:scale>
        <p:origin x="-1828" y="-761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9" Type="http://schemas.openxmlformats.org/officeDocument/2006/relationships/font" Target="fonts/font13.fntdata"/><Relationship Id="rId21" Type="http://schemas.openxmlformats.org/officeDocument/2006/relationships/slide" Target="slides/slide20.xml"/><Relationship Id="rId34" Type="http://schemas.openxmlformats.org/officeDocument/2006/relationships/font" Target="fonts/font8.fntdata"/><Relationship Id="rId42" Type="http://schemas.openxmlformats.org/officeDocument/2006/relationships/font" Target="fonts/font16.fntdata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6.fntdata"/><Relationship Id="rId37" Type="http://schemas.openxmlformats.org/officeDocument/2006/relationships/font" Target="fonts/font11.fntdata"/><Relationship Id="rId40" Type="http://schemas.openxmlformats.org/officeDocument/2006/relationships/font" Target="fonts/font14.fntdata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2.fntdata"/><Relationship Id="rId36" Type="http://schemas.openxmlformats.org/officeDocument/2006/relationships/font" Target="fonts/font10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5.fntdata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1.fntdata"/><Relationship Id="rId30" Type="http://schemas.openxmlformats.org/officeDocument/2006/relationships/font" Target="fonts/font4.fntdata"/><Relationship Id="rId35" Type="http://schemas.openxmlformats.org/officeDocument/2006/relationships/font" Target="fonts/font9.fntdata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openxmlformats.org/officeDocument/2006/relationships/font" Target="fonts/font7.fntdata"/><Relationship Id="rId38" Type="http://schemas.openxmlformats.org/officeDocument/2006/relationships/font" Target="fonts/font12.fntdata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font" Target="fonts/font15.fntdata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D55DC2-7CBF-4607-89E4-9FB7F3B75B19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2F14BFB2-0391-4A1A-B254-A73170ACF2DD}">
      <dgm:prSet phldrT="[Текст]"/>
      <dgm:spPr/>
      <dgm:t>
        <a:bodyPr/>
        <a:lstStyle/>
        <a:p>
          <a:r>
            <a:rPr lang="ru-RU" dirty="0" smtClean="0"/>
            <a:t>предоставление первого рабочего места</a:t>
          </a:r>
          <a:endParaRPr lang="ru-RU" dirty="0"/>
        </a:p>
      </dgm:t>
    </dgm:pt>
    <dgm:pt modelId="{0D8A05FE-83D8-45D1-A7AA-68927EA44846}" type="parTrans" cxnId="{9B0B5715-0954-45F9-AFB0-AB792E14F6C3}">
      <dgm:prSet/>
      <dgm:spPr/>
      <dgm:t>
        <a:bodyPr/>
        <a:lstStyle/>
        <a:p>
          <a:endParaRPr lang="ru-RU"/>
        </a:p>
      </dgm:t>
    </dgm:pt>
    <dgm:pt modelId="{A69E54DE-0D62-4803-BAD1-58C265961B89}" type="sibTrans" cxnId="{9B0B5715-0954-45F9-AFB0-AB792E14F6C3}">
      <dgm:prSet/>
      <dgm:spPr/>
      <dgm:t>
        <a:bodyPr/>
        <a:lstStyle/>
        <a:p>
          <a:endParaRPr lang="ru-RU"/>
        </a:p>
      </dgm:t>
    </dgm:pt>
    <dgm:pt modelId="{A6098A99-14DA-41F9-85F6-6309FC894D4F}">
      <dgm:prSet phldrT="[Текст]"/>
      <dgm:spPr/>
      <dgm:t>
        <a:bodyPr/>
        <a:lstStyle/>
        <a:p>
          <a:r>
            <a:rPr lang="ru-RU" dirty="0" smtClean="0"/>
            <a:t>предоставление гарантий в связи с распределением </a:t>
          </a:r>
          <a:endParaRPr lang="ru-RU" dirty="0"/>
        </a:p>
      </dgm:t>
    </dgm:pt>
    <dgm:pt modelId="{9F67D6DB-15E9-4E34-AC25-BEF90A9A1D20}" type="parTrans" cxnId="{FA0B35FF-3CD9-477D-AECD-CD7A92EB3AA7}">
      <dgm:prSet/>
      <dgm:spPr/>
      <dgm:t>
        <a:bodyPr/>
        <a:lstStyle/>
        <a:p>
          <a:endParaRPr lang="ru-RU"/>
        </a:p>
      </dgm:t>
    </dgm:pt>
    <dgm:pt modelId="{02DFAF8B-4677-4C10-AB12-9EEDE2E0A3F5}" type="sibTrans" cxnId="{FA0B35FF-3CD9-477D-AECD-CD7A92EB3AA7}">
      <dgm:prSet/>
      <dgm:spPr/>
      <dgm:t>
        <a:bodyPr/>
        <a:lstStyle/>
        <a:p>
          <a:endParaRPr lang="ru-RU"/>
        </a:p>
      </dgm:t>
    </dgm:pt>
    <dgm:pt modelId="{5B13C03E-D108-4ACC-8085-206525455C1A}">
      <dgm:prSet phldrT="[Текст]"/>
      <dgm:spPr/>
      <dgm:t>
        <a:bodyPr/>
        <a:lstStyle/>
        <a:p>
          <a:r>
            <a:rPr lang="ru-RU" dirty="0" smtClean="0"/>
            <a:t>предоставление компенсации в связи с распределением</a:t>
          </a:r>
          <a:endParaRPr lang="ru-RU" dirty="0"/>
        </a:p>
      </dgm:t>
    </dgm:pt>
    <dgm:pt modelId="{ED17959F-FF08-4B80-99DD-0C8F3868E413}" type="parTrans" cxnId="{FB183079-BE40-424E-964B-ED8C2606B5E1}">
      <dgm:prSet/>
      <dgm:spPr/>
      <dgm:t>
        <a:bodyPr/>
        <a:lstStyle/>
        <a:p>
          <a:endParaRPr lang="ru-RU"/>
        </a:p>
      </dgm:t>
    </dgm:pt>
    <dgm:pt modelId="{5E57973B-812C-4C4C-AEC6-2DDF14E64B8A}" type="sibTrans" cxnId="{FB183079-BE40-424E-964B-ED8C2606B5E1}">
      <dgm:prSet/>
      <dgm:spPr/>
      <dgm:t>
        <a:bodyPr/>
        <a:lstStyle/>
        <a:p>
          <a:endParaRPr lang="ru-RU"/>
        </a:p>
      </dgm:t>
    </dgm:pt>
    <dgm:pt modelId="{E09BC0E4-02D8-4C1F-9F29-C340A629AEC1}" type="pres">
      <dgm:prSet presAssocID="{B8D55DC2-7CBF-4607-89E4-9FB7F3B75B19}" presName="compositeShape" presStyleCnt="0">
        <dgm:presLayoutVars>
          <dgm:dir/>
          <dgm:resizeHandles/>
        </dgm:presLayoutVars>
      </dgm:prSet>
      <dgm:spPr/>
    </dgm:pt>
    <dgm:pt modelId="{AC7467B6-16E2-470A-87B6-303302A82931}" type="pres">
      <dgm:prSet presAssocID="{B8D55DC2-7CBF-4607-89E4-9FB7F3B75B19}" presName="pyramid" presStyleLbl="node1" presStyleIdx="0" presStyleCnt="1" custScaleX="135437" custLinFactNeighborX="-39952" custLinFactNeighborY="11019"/>
      <dgm:spPr>
        <a:solidFill>
          <a:srgbClr val="213253"/>
        </a:solidFill>
        <a:ln>
          <a:solidFill>
            <a:srgbClr val="213253"/>
          </a:solidFill>
        </a:ln>
      </dgm:spPr>
    </dgm:pt>
    <dgm:pt modelId="{6FD0E1B6-7E3B-45FA-9F4F-4F5473E4D3B9}" type="pres">
      <dgm:prSet presAssocID="{B8D55DC2-7CBF-4607-89E4-9FB7F3B75B19}" presName="theList" presStyleCnt="0"/>
      <dgm:spPr/>
    </dgm:pt>
    <dgm:pt modelId="{72FF00C9-733F-4F86-9DCC-FA93BA734BA2}" type="pres">
      <dgm:prSet presAssocID="{2F14BFB2-0391-4A1A-B254-A73170ACF2DD}" presName="aNode" presStyleLbl="fgAcc1" presStyleIdx="0" presStyleCnt="3" custLinFactNeighborX="8626" custLinFactNeighborY="-365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A306E0-FA31-48B7-94CA-615B7A8C17F8}" type="pres">
      <dgm:prSet presAssocID="{2F14BFB2-0391-4A1A-B254-A73170ACF2DD}" presName="aSpace" presStyleCnt="0"/>
      <dgm:spPr/>
    </dgm:pt>
    <dgm:pt modelId="{BEC08D18-9D8C-48DC-8560-674A1322CD46}" type="pres">
      <dgm:prSet presAssocID="{A6098A99-14DA-41F9-85F6-6309FC894D4F}" presName="aNode" presStyleLbl="fgAcc1" presStyleIdx="1" presStyleCnt="3" custLinFactNeighborX="8626" custLinFactNeighborY="-435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6A4029-7CC0-4D6C-A1E5-A0ACCB54A173}" type="pres">
      <dgm:prSet presAssocID="{A6098A99-14DA-41F9-85F6-6309FC894D4F}" presName="aSpace" presStyleCnt="0"/>
      <dgm:spPr/>
    </dgm:pt>
    <dgm:pt modelId="{C9888C8C-B6EE-4841-BAFC-211B34B2F2A3}" type="pres">
      <dgm:prSet presAssocID="{5B13C03E-D108-4ACC-8085-206525455C1A}" presName="aNode" presStyleLbl="fgAcc1" presStyleIdx="2" presStyleCnt="3" custLinFactNeighborX="8626" custLinFactNeighborY="-401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6CA2C9-3B79-4C78-A4D7-26BAC29D0079}" type="pres">
      <dgm:prSet presAssocID="{5B13C03E-D108-4ACC-8085-206525455C1A}" presName="aSpace" presStyleCnt="0"/>
      <dgm:spPr/>
    </dgm:pt>
  </dgm:ptLst>
  <dgm:cxnLst>
    <dgm:cxn modelId="{FB183079-BE40-424E-964B-ED8C2606B5E1}" srcId="{B8D55DC2-7CBF-4607-89E4-9FB7F3B75B19}" destId="{5B13C03E-D108-4ACC-8085-206525455C1A}" srcOrd="2" destOrd="0" parTransId="{ED17959F-FF08-4B80-99DD-0C8F3868E413}" sibTransId="{5E57973B-812C-4C4C-AEC6-2DDF14E64B8A}"/>
    <dgm:cxn modelId="{AEF232C8-6363-4C5B-9BD3-43FBC329D1FC}" type="presOf" srcId="{A6098A99-14DA-41F9-85F6-6309FC894D4F}" destId="{BEC08D18-9D8C-48DC-8560-674A1322CD46}" srcOrd="0" destOrd="0" presId="urn:microsoft.com/office/officeart/2005/8/layout/pyramid2"/>
    <dgm:cxn modelId="{9C7B8998-C11F-4E34-9427-FB49EAD95BBA}" type="presOf" srcId="{5B13C03E-D108-4ACC-8085-206525455C1A}" destId="{C9888C8C-B6EE-4841-BAFC-211B34B2F2A3}" srcOrd="0" destOrd="0" presId="urn:microsoft.com/office/officeart/2005/8/layout/pyramid2"/>
    <dgm:cxn modelId="{9B0B5715-0954-45F9-AFB0-AB792E14F6C3}" srcId="{B8D55DC2-7CBF-4607-89E4-9FB7F3B75B19}" destId="{2F14BFB2-0391-4A1A-B254-A73170ACF2DD}" srcOrd="0" destOrd="0" parTransId="{0D8A05FE-83D8-45D1-A7AA-68927EA44846}" sibTransId="{A69E54DE-0D62-4803-BAD1-58C265961B89}"/>
    <dgm:cxn modelId="{449CAA76-B309-4B45-9947-4A6A9209BEC2}" type="presOf" srcId="{B8D55DC2-7CBF-4607-89E4-9FB7F3B75B19}" destId="{E09BC0E4-02D8-4C1F-9F29-C340A629AEC1}" srcOrd="0" destOrd="0" presId="urn:microsoft.com/office/officeart/2005/8/layout/pyramid2"/>
    <dgm:cxn modelId="{CF512AF7-8AF9-4F7D-AADD-2A025DD8B5F8}" type="presOf" srcId="{2F14BFB2-0391-4A1A-B254-A73170ACF2DD}" destId="{72FF00C9-733F-4F86-9DCC-FA93BA734BA2}" srcOrd="0" destOrd="0" presId="urn:microsoft.com/office/officeart/2005/8/layout/pyramid2"/>
    <dgm:cxn modelId="{FA0B35FF-3CD9-477D-AECD-CD7A92EB3AA7}" srcId="{B8D55DC2-7CBF-4607-89E4-9FB7F3B75B19}" destId="{A6098A99-14DA-41F9-85F6-6309FC894D4F}" srcOrd="1" destOrd="0" parTransId="{9F67D6DB-15E9-4E34-AC25-BEF90A9A1D20}" sibTransId="{02DFAF8B-4677-4C10-AB12-9EEDE2E0A3F5}"/>
    <dgm:cxn modelId="{D3A5113F-D446-4B2B-8E9E-16CECA73FB4B}" type="presParOf" srcId="{E09BC0E4-02D8-4C1F-9F29-C340A629AEC1}" destId="{AC7467B6-16E2-470A-87B6-303302A82931}" srcOrd="0" destOrd="0" presId="urn:microsoft.com/office/officeart/2005/8/layout/pyramid2"/>
    <dgm:cxn modelId="{8CA837D7-65CD-431F-A8C6-BB484855FD55}" type="presParOf" srcId="{E09BC0E4-02D8-4C1F-9F29-C340A629AEC1}" destId="{6FD0E1B6-7E3B-45FA-9F4F-4F5473E4D3B9}" srcOrd="1" destOrd="0" presId="urn:microsoft.com/office/officeart/2005/8/layout/pyramid2"/>
    <dgm:cxn modelId="{477697B4-68A9-41B1-ADCB-119FE5AF5466}" type="presParOf" srcId="{6FD0E1B6-7E3B-45FA-9F4F-4F5473E4D3B9}" destId="{72FF00C9-733F-4F86-9DCC-FA93BA734BA2}" srcOrd="0" destOrd="0" presId="urn:microsoft.com/office/officeart/2005/8/layout/pyramid2"/>
    <dgm:cxn modelId="{363AFC0D-7F02-46A0-BF28-01AF430BDFE2}" type="presParOf" srcId="{6FD0E1B6-7E3B-45FA-9F4F-4F5473E4D3B9}" destId="{B9A306E0-FA31-48B7-94CA-615B7A8C17F8}" srcOrd="1" destOrd="0" presId="urn:microsoft.com/office/officeart/2005/8/layout/pyramid2"/>
    <dgm:cxn modelId="{A625D228-6250-4624-B878-77FFD735EB89}" type="presParOf" srcId="{6FD0E1B6-7E3B-45FA-9F4F-4F5473E4D3B9}" destId="{BEC08D18-9D8C-48DC-8560-674A1322CD46}" srcOrd="2" destOrd="0" presId="urn:microsoft.com/office/officeart/2005/8/layout/pyramid2"/>
    <dgm:cxn modelId="{20883698-2822-468B-BE1E-5BD009C3A3AE}" type="presParOf" srcId="{6FD0E1B6-7E3B-45FA-9F4F-4F5473E4D3B9}" destId="{8B6A4029-7CC0-4D6C-A1E5-A0ACCB54A173}" srcOrd="3" destOrd="0" presId="urn:microsoft.com/office/officeart/2005/8/layout/pyramid2"/>
    <dgm:cxn modelId="{0355B2DA-E90F-488A-83AF-E55E85892637}" type="presParOf" srcId="{6FD0E1B6-7E3B-45FA-9F4F-4F5473E4D3B9}" destId="{C9888C8C-B6EE-4841-BAFC-211B34B2F2A3}" srcOrd="4" destOrd="0" presId="urn:microsoft.com/office/officeart/2005/8/layout/pyramid2"/>
    <dgm:cxn modelId="{8A83DE4B-308B-498C-8149-32BE53DA23A1}" type="presParOf" srcId="{6FD0E1B6-7E3B-45FA-9F4F-4F5473E4D3B9}" destId="{616CA2C9-3B79-4C78-A4D7-26BAC29D0079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E8198A-61AF-4D3D-BCF2-0C3070DD23DA}" type="doc">
      <dgm:prSet loTypeId="urn:microsoft.com/office/officeart/2005/8/layout/hierarchy5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474F886-FF87-4B71-9EFE-A8DFD1681AEA}">
      <dgm:prSet phldrT="[Текст]" custT="1"/>
      <dgm:spPr/>
      <dgm:t>
        <a:bodyPr/>
        <a:lstStyle/>
        <a:p>
          <a:r>
            <a:rPr lang="ru-RU" sz="1600" b="1" dirty="0" smtClean="0">
              <a:solidFill>
                <a:srgbClr val="213253"/>
              </a:solidFill>
            </a:rPr>
            <a:t>Молодой специалист</a:t>
          </a:r>
          <a:endParaRPr lang="ru-RU" sz="1600" b="1" dirty="0">
            <a:solidFill>
              <a:srgbClr val="213253"/>
            </a:solidFill>
          </a:endParaRPr>
        </a:p>
      </dgm:t>
    </dgm:pt>
    <dgm:pt modelId="{4DF47944-E851-4DE7-A538-6B53BB7D4ECE}" type="parTrans" cxnId="{7B3CAC91-2151-4DF0-89FB-13B49AF1BED2}">
      <dgm:prSet/>
      <dgm:spPr/>
      <dgm:t>
        <a:bodyPr/>
        <a:lstStyle/>
        <a:p>
          <a:endParaRPr lang="ru-RU"/>
        </a:p>
      </dgm:t>
    </dgm:pt>
    <dgm:pt modelId="{DD05CACE-4CBC-4528-A69F-84A3552EE2F2}" type="sibTrans" cxnId="{7B3CAC91-2151-4DF0-89FB-13B49AF1BED2}">
      <dgm:prSet/>
      <dgm:spPr/>
      <dgm:t>
        <a:bodyPr/>
        <a:lstStyle/>
        <a:p>
          <a:endParaRPr lang="ru-RU"/>
        </a:p>
      </dgm:t>
    </dgm:pt>
    <dgm:pt modelId="{5F0501C0-56AE-4025-85BA-8FB73B902F00}">
      <dgm:prSet phldrT="[Текст]" custT="1"/>
      <dgm:spPr/>
      <dgm:t>
        <a:bodyPr/>
        <a:lstStyle/>
        <a:p>
          <a:r>
            <a:rPr lang="ru-RU" sz="1000" dirty="0" smtClean="0"/>
            <a:t>выпускник, работающий по распределению, перераспределению в соответствии с полученной специальностью, присвоенной квалификацией и (или) степенью, получивший:</a:t>
          </a:r>
          <a:endParaRPr lang="ru-RU" sz="1000" dirty="0"/>
        </a:p>
      </dgm:t>
    </dgm:pt>
    <dgm:pt modelId="{50CF6BA1-730B-4698-AF57-953F59542B9A}" type="parTrans" cxnId="{727533DD-CBA5-4197-8AE9-60E1A4B13D96}">
      <dgm:prSet/>
      <dgm:spPr/>
      <dgm:t>
        <a:bodyPr/>
        <a:lstStyle/>
        <a:p>
          <a:endParaRPr lang="ru-RU"/>
        </a:p>
      </dgm:t>
    </dgm:pt>
    <dgm:pt modelId="{AF43D15D-296C-4D7D-97BA-E8937B91828C}" type="sibTrans" cxnId="{727533DD-CBA5-4197-8AE9-60E1A4B13D96}">
      <dgm:prSet/>
      <dgm:spPr/>
      <dgm:t>
        <a:bodyPr/>
        <a:lstStyle/>
        <a:p>
          <a:endParaRPr lang="ru-RU"/>
        </a:p>
      </dgm:t>
    </dgm:pt>
    <dgm:pt modelId="{3A143845-36E0-4B79-A977-DCC9420E09B4}">
      <dgm:prSet phldrT="[Текст]" custT="1"/>
      <dgm:spPr/>
      <dgm:t>
        <a:bodyPr/>
        <a:lstStyle/>
        <a:p>
          <a:r>
            <a:rPr lang="ru-RU" sz="900" dirty="0" smtClean="0"/>
            <a:t>высшее, среднее специальное, профессионально-техническое образование в </a:t>
          </a:r>
          <a:r>
            <a:rPr lang="ru-RU" sz="900" b="1" u="none" dirty="0" smtClean="0"/>
            <a:t>дневной форме </a:t>
          </a:r>
          <a:r>
            <a:rPr lang="ru-RU" sz="900" dirty="0" smtClean="0"/>
            <a:t>получения образования </a:t>
          </a:r>
          <a:r>
            <a:rPr lang="ru-RU" sz="900" b="1" dirty="0" smtClean="0"/>
            <a:t>за счет средств республиканского и (или) местных бюджетов</a:t>
          </a:r>
          <a:r>
            <a:rPr lang="ru-RU" sz="900" dirty="0" smtClean="0"/>
            <a:t>, кроме лиц, обучавшихся на условиях целевой подготовки</a:t>
          </a:r>
          <a:endParaRPr lang="ru-RU" sz="900" dirty="0"/>
        </a:p>
      </dgm:t>
    </dgm:pt>
    <dgm:pt modelId="{DC6DEE7B-FAE3-4526-B031-E7030DB70B33}" type="parTrans" cxnId="{600D5CF0-7ACB-4866-AE87-28823133A7D5}">
      <dgm:prSet/>
      <dgm:spPr/>
      <dgm:t>
        <a:bodyPr/>
        <a:lstStyle/>
        <a:p>
          <a:endParaRPr lang="ru-RU"/>
        </a:p>
      </dgm:t>
    </dgm:pt>
    <dgm:pt modelId="{4E359ABB-3EA6-4329-91B6-ED2B0FD4ADAE}" type="sibTrans" cxnId="{600D5CF0-7ACB-4866-AE87-28823133A7D5}">
      <dgm:prSet/>
      <dgm:spPr/>
      <dgm:t>
        <a:bodyPr/>
        <a:lstStyle/>
        <a:p>
          <a:endParaRPr lang="ru-RU"/>
        </a:p>
      </dgm:t>
    </dgm:pt>
    <dgm:pt modelId="{8CF61D68-C8F1-4692-9468-A564BA7B3DE6}">
      <dgm:prSet phldrT="[Текст]" custT="1"/>
      <dgm:spPr/>
      <dgm:t>
        <a:bodyPr/>
        <a:lstStyle/>
        <a:p>
          <a:r>
            <a:rPr lang="ru-RU" sz="900" dirty="0" smtClean="0"/>
            <a:t>среднее специальное, общее высшее или специальное высшее образование, </a:t>
          </a:r>
          <a:r>
            <a:rPr lang="ru-RU" sz="900" b="1" dirty="0" smtClean="0"/>
            <a:t>не менее половины срока получения образования которых </a:t>
          </a:r>
          <a:r>
            <a:rPr lang="ru-RU" sz="900" b="0" dirty="0" smtClean="0"/>
            <a:t>финансировалось</a:t>
          </a:r>
          <a:r>
            <a:rPr lang="ru-RU" sz="900" b="1" dirty="0" smtClean="0"/>
            <a:t> за счет средств республиканского и (или) местных бюджетов </a:t>
          </a:r>
          <a:r>
            <a:rPr lang="ru-RU" sz="900" dirty="0" smtClean="0"/>
            <a:t>и осуществлялось в </a:t>
          </a:r>
          <a:r>
            <a:rPr lang="ru-RU" sz="900" b="1" dirty="0" smtClean="0"/>
            <a:t>дневной форме </a:t>
          </a:r>
          <a:r>
            <a:rPr lang="ru-RU" sz="900" dirty="0" smtClean="0"/>
            <a:t>получения образования, кроме лиц, на момент распределения обучающихся в вечерней, заочной или дистанционной форме получения образования и работающих по получаемой специальности, проходящих военную службу по контракту, а также обучавшихся на условиях целевой подготовки</a:t>
          </a:r>
          <a:endParaRPr lang="ru-RU" sz="900" dirty="0"/>
        </a:p>
      </dgm:t>
    </dgm:pt>
    <dgm:pt modelId="{C3BD40CE-6C1C-44E1-B425-B75CBD3A26BC}" type="parTrans" cxnId="{7C01FA65-78B0-43D9-BEBE-61D051CAF4C6}">
      <dgm:prSet/>
      <dgm:spPr/>
      <dgm:t>
        <a:bodyPr/>
        <a:lstStyle/>
        <a:p>
          <a:endParaRPr lang="ru-RU"/>
        </a:p>
      </dgm:t>
    </dgm:pt>
    <dgm:pt modelId="{9D69FE14-43B0-4F91-8324-011ED43A4885}" type="sibTrans" cxnId="{7C01FA65-78B0-43D9-BEBE-61D051CAF4C6}">
      <dgm:prSet/>
      <dgm:spPr/>
      <dgm:t>
        <a:bodyPr/>
        <a:lstStyle/>
        <a:p>
          <a:endParaRPr lang="ru-RU"/>
        </a:p>
      </dgm:t>
    </dgm:pt>
    <dgm:pt modelId="{C9F25D25-3B80-42EE-B840-C918A5BC4901}">
      <dgm:prSet phldrT="[Текст]" custT="1"/>
      <dgm:spPr/>
      <dgm:t>
        <a:bodyPr/>
        <a:lstStyle/>
        <a:p>
          <a:r>
            <a:rPr lang="ru-RU" sz="900" dirty="0" smtClean="0"/>
            <a:t>выпускник, направленный, перенаправленный на работу в соответствии с заключенными договорами и получивший в </a:t>
          </a:r>
          <a:r>
            <a:rPr lang="ru-RU" sz="900" b="1" dirty="0" smtClean="0"/>
            <a:t>дневной форме</a:t>
          </a:r>
          <a:r>
            <a:rPr lang="ru-RU" sz="900" dirty="0" smtClean="0"/>
            <a:t> получения образования </a:t>
          </a:r>
          <a:r>
            <a:rPr lang="ru-RU" sz="900" b="1" dirty="0" smtClean="0"/>
            <a:t>научно-ориентированное  образование за счет средств республиканского бюджета,                                                                                        </a:t>
          </a:r>
          <a:r>
            <a:rPr lang="ru-RU" sz="900" dirty="0" smtClean="0"/>
            <a:t>выпускник, направленный, перенаправленный на работу в соответствии с договором о </a:t>
          </a:r>
          <a:r>
            <a:rPr lang="ru-RU" sz="900" b="1" i="0" dirty="0" smtClean="0"/>
            <a:t>целевой подготовке </a:t>
          </a:r>
          <a:r>
            <a:rPr lang="ru-RU" sz="900" dirty="0" smtClean="0"/>
            <a:t>специалиста (рабочего, служащего) и получивший общее высшее или специальное высшее образование, среднее специальное, профессионально-техническое образование на условиях целевой подготовки в государственных учреждениях </a:t>
          </a:r>
          <a:r>
            <a:rPr lang="ru-RU" sz="750" dirty="0" smtClean="0"/>
            <a:t>образования</a:t>
          </a:r>
          <a:endParaRPr lang="ru-RU" sz="750" dirty="0"/>
        </a:p>
      </dgm:t>
    </dgm:pt>
    <dgm:pt modelId="{1F1090B6-7988-43BD-A2AD-35716F25B030}" type="parTrans" cxnId="{977AA0D6-A3EB-4992-90C9-7C1999BD2A6C}">
      <dgm:prSet/>
      <dgm:spPr/>
      <dgm:t>
        <a:bodyPr/>
        <a:lstStyle/>
        <a:p>
          <a:endParaRPr lang="ru-RU"/>
        </a:p>
      </dgm:t>
    </dgm:pt>
    <dgm:pt modelId="{98A7FE71-1965-4ADB-B0BD-81BE0F597B61}" type="sibTrans" cxnId="{977AA0D6-A3EB-4992-90C9-7C1999BD2A6C}">
      <dgm:prSet/>
      <dgm:spPr/>
      <dgm:t>
        <a:bodyPr/>
        <a:lstStyle/>
        <a:p>
          <a:endParaRPr lang="ru-RU"/>
        </a:p>
      </dgm:t>
    </dgm:pt>
    <dgm:pt modelId="{8F74672A-41F5-4B50-98EA-E6FA944C813B}">
      <dgm:prSet phldrT="[Текст]" custT="1"/>
      <dgm:spPr/>
      <dgm:t>
        <a:bodyPr/>
        <a:lstStyle/>
        <a:p>
          <a:r>
            <a:rPr lang="ru-RU" sz="900" dirty="0" smtClean="0"/>
            <a:t>выпускник, получивший научно-ориентированное, высшее или среднее специальное образование </a:t>
          </a:r>
          <a:r>
            <a:rPr lang="ru-RU" sz="900" b="1" dirty="0" smtClean="0"/>
            <a:t>в дневной форме на платной основе за счет средств юридических лиц, индивидуальных предпринимателей, физических лиц или собственных средств</a:t>
          </a:r>
          <a:endParaRPr lang="ru-RU" sz="900" dirty="0"/>
        </a:p>
      </dgm:t>
    </dgm:pt>
    <dgm:pt modelId="{370F96A9-EA6F-4583-97E6-F47DA05A829B}" type="parTrans" cxnId="{0CE9B023-1B8C-48DB-9F37-6CDAA151E1DD}">
      <dgm:prSet/>
      <dgm:spPr/>
      <dgm:t>
        <a:bodyPr/>
        <a:lstStyle/>
        <a:p>
          <a:endParaRPr lang="ru-RU"/>
        </a:p>
      </dgm:t>
    </dgm:pt>
    <dgm:pt modelId="{17F4EBEF-9E61-42D1-8641-35B07B31CA86}" type="sibTrans" cxnId="{0CE9B023-1B8C-48DB-9F37-6CDAA151E1DD}">
      <dgm:prSet/>
      <dgm:spPr/>
      <dgm:t>
        <a:bodyPr/>
        <a:lstStyle/>
        <a:p>
          <a:endParaRPr lang="ru-RU"/>
        </a:p>
      </dgm:t>
    </dgm:pt>
    <dgm:pt modelId="{4D7A6400-37CA-44E2-826A-1A04C6291B52}" type="pres">
      <dgm:prSet presAssocID="{F9E8198A-61AF-4D3D-BCF2-0C3070DD23DA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57F8F65-765F-41EE-8FF3-74B59736BECC}" type="pres">
      <dgm:prSet presAssocID="{F9E8198A-61AF-4D3D-BCF2-0C3070DD23DA}" presName="hierFlow" presStyleCnt="0"/>
      <dgm:spPr/>
    </dgm:pt>
    <dgm:pt modelId="{068A401D-D715-4019-8EE5-6C2B7DAC98EB}" type="pres">
      <dgm:prSet presAssocID="{F9E8198A-61AF-4D3D-BCF2-0C3070DD23DA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0D28D573-952D-4245-9F26-24A6919CD6BC}" type="pres">
      <dgm:prSet presAssocID="{5474F886-FF87-4B71-9EFE-A8DFD1681AEA}" presName="Name17" presStyleCnt="0"/>
      <dgm:spPr/>
    </dgm:pt>
    <dgm:pt modelId="{88F2E412-E8DF-4C09-A5D6-9692ADF7BA2E}" type="pres">
      <dgm:prSet presAssocID="{5474F886-FF87-4B71-9EFE-A8DFD1681AEA}" presName="level1Shape" presStyleLbl="node0" presStyleIdx="0" presStyleCnt="1" custScaleX="12721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ABC0B2C-FFEA-445D-BD0A-DB27F6539A2D}" type="pres">
      <dgm:prSet presAssocID="{5474F886-FF87-4B71-9EFE-A8DFD1681AEA}" presName="hierChild2" presStyleCnt="0"/>
      <dgm:spPr/>
    </dgm:pt>
    <dgm:pt modelId="{A53157E2-621E-4F73-86C0-19CC01A10BD4}" type="pres">
      <dgm:prSet presAssocID="{50CF6BA1-730B-4698-AF57-953F59542B9A}" presName="Name25" presStyleLbl="parChTrans1D2" presStyleIdx="0" presStyleCnt="3"/>
      <dgm:spPr/>
      <dgm:t>
        <a:bodyPr/>
        <a:lstStyle/>
        <a:p>
          <a:endParaRPr lang="ru-RU"/>
        </a:p>
      </dgm:t>
    </dgm:pt>
    <dgm:pt modelId="{B88E63F1-7F38-4A56-B914-2C70F108D7E8}" type="pres">
      <dgm:prSet presAssocID="{50CF6BA1-730B-4698-AF57-953F59542B9A}" presName="connTx" presStyleLbl="parChTrans1D2" presStyleIdx="0" presStyleCnt="3"/>
      <dgm:spPr/>
      <dgm:t>
        <a:bodyPr/>
        <a:lstStyle/>
        <a:p>
          <a:endParaRPr lang="ru-RU"/>
        </a:p>
      </dgm:t>
    </dgm:pt>
    <dgm:pt modelId="{38462F2A-595E-42B8-8B10-09B483FE763A}" type="pres">
      <dgm:prSet presAssocID="{5F0501C0-56AE-4025-85BA-8FB73B902F00}" presName="Name30" presStyleCnt="0"/>
      <dgm:spPr/>
    </dgm:pt>
    <dgm:pt modelId="{E9755DF9-698A-4494-A722-01DDA2F036D5}" type="pres">
      <dgm:prSet presAssocID="{5F0501C0-56AE-4025-85BA-8FB73B902F00}" presName="level2Shape" presStyleLbl="node2" presStyleIdx="0" presStyleCnt="3" custScaleX="201226" custScaleY="124375" custLinFactNeighborX="18780" custLinFactNeighborY="-62979"/>
      <dgm:spPr/>
      <dgm:t>
        <a:bodyPr/>
        <a:lstStyle/>
        <a:p>
          <a:endParaRPr lang="ru-RU"/>
        </a:p>
      </dgm:t>
    </dgm:pt>
    <dgm:pt modelId="{8387620E-9802-470C-A1E2-D31E5380DF02}" type="pres">
      <dgm:prSet presAssocID="{5F0501C0-56AE-4025-85BA-8FB73B902F00}" presName="hierChild3" presStyleCnt="0"/>
      <dgm:spPr/>
    </dgm:pt>
    <dgm:pt modelId="{85CD16E2-4820-466A-AE88-20076FAE76E1}" type="pres">
      <dgm:prSet presAssocID="{DC6DEE7B-FAE3-4526-B031-E7030DB70B33}" presName="Name25" presStyleLbl="parChTrans1D3" presStyleIdx="0" presStyleCnt="2"/>
      <dgm:spPr/>
      <dgm:t>
        <a:bodyPr/>
        <a:lstStyle/>
        <a:p>
          <a:endParaRPr lang="ru-RU"/>
        </a:p>
      </dgm:t>
    </dgm:pt>
    <dgm:pt modelId="{18A2CDF0-95AB-4BFE-A0CD-306B3D77D7DC}" type="pres">
      <dgm:prSet presAssocID="{DC6DEE7B-FAE3-4526-B031-E7030DB70B33}" presName="connTx" presStyleLbl="parChTrans1D3" presStyleIdx="0" presStyleCnt="2"/>
      <dgm:spPr/>
      <dgm:t>
        <a:bodyPr/>
        <a:lstStyle/>
        <a:p>
          <a:endParaRPr lang="ru-RU"/>
        </a:p>
      </dgm:t>
    </dgm:pt>
    <dgm:pt modelId="{BD6DAC00-7BBC-4E88-975A-4A8AD58DAE09}" type="pres">
      <dgm:prSet presAssocID="{3A143845-36E0-4B79-A977-DCC9420E09B4}" presName="Name30" presStyleCnt="0"/>
      <dgm:spPr/>
    </dgm:pt>
    <dgm:pt modelId="{CB13CF53-7E5F-49F4-B6B5-D3D8CD9B2770}" type="pres">
      <dgm:prSet presAssocID="{3A143845-36E0-4B79-A977-DCC9420E09B4}" presName="level2Shape" presStyleLbl="node3" presStyleIdx="0" presStyleCnt="2" custScaleX="245720" custScaleY="130553" custLinFactNeighborX="2848" custLinFactNeighborY="31640"/>
      <dgm:spPr/>
      <dgm:t>
        <a:bodyPr/>
        <a:lstStyle/>
        <a:p>
          <a:endParaRPr lang="ru-RU"/>
        </a:p>
      </dgm:t>
    </dgm:pt>
    <dgm:pt modelId="{49031908-3ABA-4629-B2D4-DFAED6B138D3}" type="pres">
      <dgm:prSet presAssocID="{3A143845-36E0-4B79-A977-DCC9420E09B4}" presName="hierChild3" presStyleCnt="0"/>
      <dgm:spPr/>
    </dgm:pt>
    <dgm:pt modelId="{F0F46AB6-023E-4F27-B33A-ED889C9FD05F}" type="pres">
      <dgm:prSet presAssocID="{C3BD40CE-6C1C-44E1-B425-B75CBD3A26BC}" presName="Name25" presStyleLbl="parChTrans1D3" presStyleIdx="1" presStyleCnt="2"/>
      <dgm:spPr/>
      <dgm:t>
        <a:bodyPr/>
        <a:lstStyle/>
        <a:p>
          <a:endParaRPr lang="ru-RU"/>
        </a:p>
      </dgm:t>
    </dgm:pt>
    <dgm:pt modelId="{0409F8E0-6330-4518-B54C-FD78728E3FFF}" type="pres">
      <dgm:prSet presAssocID="{C3BD40CE-6C1C-44E1-B425-B75CBD3A26BC}" presName="connTx" presStyleLbl="parChTrans1D3" presStyleIdx="1" presStyleCnt="2"/>
      <dgm:spPr/>
      <dgm:t>
        <a:bodyPr/>
        <a:lstStyle/>
        <a:p>
          <a:endParaRPr lang="ru-RU"/>
        </a:p>
      </dgm:t>
    </dgm:pt>
    <dgm:pt modelId="{3229A47F-C88F-4212-904A-12D1C9A37496}" type="pres">
      <dgm:prSet presAssocID="{8CF61D68-C8F1-4692-9468-A564BA7B3DE6}" presName="Name30" presStyleCnt="0"/>
      <dgm:spPr/>
    </dgm:pt>
    <dgm:pt modelId="{6B074169-CCFD-4DE6-896C-C4E19614DBCD}" type="pres">
      <dgm:prSet presAssocID="{8CF61D68-C8F1-4692-9468-A564BA7B3DE6}" presName="level2Shape" presStyleLbl="node3" presStyleIdx="1" presStyleCnt="2" custScaleX="258126" custScaleY="220611" custLinFactNeighborX="-1012" custLinFactNeighborY="32418"/>
      <dgm:spPr/>
      <dgm:t>
        <a:bodyPr/>
        <a:lstStyle/>
        <a:p>
          <a:endParaRPr lang="ru-RU"/>
        </a:p>
      </dgm:t>
    </dgm:pt>
    <dgm:pt modelId="{70B242C2-49B9-4B31-A468-6024D8EAF285}" type="pres">
      <dgm:prSet presAssocID="{8CF61D68-C8F1-4692-9468-A564BA7B3DE6}" presName="hierChild3" presStyleCnt="0"/>
      <dgm:spPr/>
    </dgm:pt>
    <dgm:pt modelId="{C34373E6-964C-4195-8A47-9370D4F5C544}" type="pres">
      <dgm:prSet presAssocID="{1F1090B6-7988-43BD-A2AD-35716F25B030}" presName="Name25" presStyleLbl="parChTrans1D2" presStyleIdx="1" presStyleCnt="3"/>
      <dgm:spPr/>
      <dgm:t>
        <a:bodyPr/>
        <a:lstStyle/>
        <a:p>
          <a:endParaRPr lang="ru-RU"/>
        </a:p>
      </dgm:t>
    </dgm:pt>
    <dgm:pt modelId="{ECE87900-0512-4876-A9A5-F63C00AE808B}" type="pres">
      <dgm:prSet presAssocID="{1F1090B6-7988-43BD-A2AD-35716F25B030}" presName="connTx" presStyleLbl="parChTrans1D2" presStyleIdx="1" presStyleCnt="3"/>
      <dgm:spPr/>
      <dgm:t>
        <a:bodyPr/>
        <a:lstStyle/>
        <a:p>
          <a:endParaRPr lang="ru-RU"/>
        </a:p>
      </dgm:t>
    </dgm:pt>
    <dgm:pt modelId="{04E7F7F8-8155-41FC-AA6F-DE244517C96B}" type="pres">
      <dgm:prSet presAssocID="{C9F25D25-3B80-42EE-B840-C918A5BC4901}" presName="Name30" presStyleCnt="0"/>
      <dgm:spPr/>
    </dgm:pt>
    <dgm:pt modelId="{057B0890-B21B-477A-B9C2-1EA5B08F5C84}" type="pres">
      <dgm:prSet presAssocID="{C9F25D25-3B80-42EE-B840-C918A5BC4901}" presName="level2Shape" presStyleLbl="node2" presStyleIdx="1" presStyleCnt="3" custScaleX="206907" custScaleY="235364" custLinFactNeighborX="18780" custLinFactNeighborY="-40353"/>
      <dgm:spPr/>
      <dgm:t>
        <a:bodyPr/>
        <a:lstStyle/>
        <a:p>
          <a:endParaRPr lang="ru-RU"/>
        </a:p>
      </dgm:t>
    </dgm:pt>
    <dgm:pt modelId="{676653FB-F87D-4272-BC70-D8F209668554}" type="pres">
      <dgm:prSet presAssocID="{C9F25D25-3B80-42EE-B840-C918A5BC4901}" presName="hierChild3" presStyleCnt="0"/>
      <dgm:spPr/>
    </dgm:pt>
    <dgm:pt modelId="{0B3CB1D6-E544-4993-BE76-8FD930D5E653}" type="pres">
      <dgm:prSet presAssocID="{370F96A9-EA6F-4583-97E6-F47DA05A829B}" presName="Name25" presStyleLbl="parChTrans1D2" presStyleIdx="2" presStyleCnt="3"/>
      <dgm:spPr/>
      <dgm:t>
        <a:bodyPr/>
        <a:lstStyle/>
        <a:p>
          <a:endParaRPr lang="ru-RU"/>
        </a:p>
      </dgm:t>
    </dgm:pt>
    <dgm:pt modelId="{943A5861-D735-4268-896D-8F8671D202F3}" type="pres">
      <dgm:prSet presAssocID="{370F96A9-EA6F-4583-97E6-F47DA05A829B}" presName="connTx" presStyleLbl="parChTrans1D2" presStyleIdx="2" presStyleCnt="3"/>
      <dgm:spPr/>
      <dgm:t>
        <a:bodyPr/>
        <a:lstStyle/>
        <a:p>
          <a:endParaRPr lang="ru-RU"/>
        </a:p>
      </dgm:t>
    </dgm:pt>
    <dgm:pt modelId="{18B11B05-F81B-4FEB-BF28-8278DC40ECCE}" type="pres">
      <dgm:prSet presAssocID="{8F74672A-41F5-4B50-98EA-E6FA944C813B}" presName="Name30" presStyleCnt="0"/>
      <dgm:spPr/>
    </dgm:pt>
    <dgm:pt modelId="{267379B0-66B7-44EC-AA31-E3AD001B7F7D}" type="pres">
      <dgm:prSet presAssocID="{8F74672A-41F5-4B50-98EA-E6FA944C813B}" presName="level2Shape" presStyleLbl="node2" presStyleIdx="2" presStyleCnt="3" custScaleX="207635" custScaleY="96469" custLinFactNeighborX="18781" custLinFactNeighborY="-9914"/>
      <dgm:spPr/>
      <dgm:t>
        <a:bodyPr/>
        <a:lstStyle/>
        <a:p>
          <a:endParaRPr lang="ru-RU"/>
        </a:p>
      </dgm:t>
    </dgm:pt>
    <dgm:pt modelId="{1DCCDCE9-D631-4BE9-B86C-842A9FCC972C}" type="pres">
      <dgm:prSet presAssocID="{8F74672A-41F5-4B50-98EA-E6FA944C813B}" presName="hierChild3" presStyleCnt="0"/>
      <dgm:spPr/>
    </dgm:pt>
    <dgm:pt modelId="{8F524967-77A3-4EA3-9541-F1BEE091143D}" type="pres">
      <dgm:prSet presAssocID="{F9E8198A-61AF-4D3D-BCF2-0C3070DD23DA}" presName="bgShapesFlow" presStyleCnt="0"/>
      <dgm:spPr/>
    </dgm:pt>
  </dgm:ptLst>
  <dgm:cxnLst>
    <dgm:cxn modelId="{19B63D8B-997A-4BFA-A7B0-0B4B9E9E523A}" type="presOf" srcId="{8F74672A-41F5-4B50-98EA-E6FA944C813B}" destId="{267379B0-66B7-44EC-AA31-E3AD001B7F7D}" srcOrd="0" destOrd="0" presId="urn:microsoft.com/office/officeart/2005/8/layout/hierarchy5"/>
    <dgm:cxn modelId="{727533DD-CBA5-4197-8AE9-60E1A4B13D96}" srcId="{5474F886-FF87-4B71-9EFE-A8DFD1681AEA}" destId="{5F0501C0-56AE-4025-85BA-8FB73B902F00}" srcOrd="0" destOrd="0" parTransId="{50CF6BA1-730B-4698-AF57-953F59542B9A}" sibTransId="{AF43D15D-296C-4D7D-97BA-E8937B91828C}"/>
    <dgm:cxn modelId="{600D5CF0-7ACB-4866-AE87-28823133A7D5}" srcId="{5F0501C0-56AE-4025-85BA-8FB73B902F00}" destId="{3A143845-36E0-4B79-A977-DCC9420E09B4}" srcOrd="0" destOrd="0" parTransId="{DC6DEE7B-FAE3-4526-B031-E7030DB70B33}" sibTransId="{4E359ABB-3EA6-4329-91B6-ED2B0FD4ADAE}"/>
    <dgm:cxn modelId="{A8B6B02A-E4C4-4AFB-8BEF-F39EBC955419}" type="presOf" srcId="{5F0501C0-56AE-4025-85BA-8FB73B902F00}" destId="{E9755DF9-698A-4494-A722-01DDA2F036D5}" srcOrd="0" destOrd="0" presId="urn:microsoft.com/office/officeart/2005/8/layout/hierarchy5"/>
    <dgm:cxn modelId="{0A6DCA02-7029-4D72-8E8A-ECDB8F5D42B3}" type="presOf" srcId="{C3BD40CE-6C1C-44E1-B425-B75CBD3A26BC}" destId="{0409F8E0-6330-4518-B54C-FD78728E3FFF}" srcOrd="1" destOrd="0" presId="urn:microsoft.com/office/officeart/2005/8/layout/hierarchy5"/>
    <dgm:cxn modelId="{7C01FA65-78B0-43D9-BEBE-61D051CAF4C6}" srcId="{5F0501C0-56AE-4025-85BA-8FB73B902F00}" destId="{8CF61D68-C8F1-4692-9468-A564BA7B3DE6}" srcOrd="1" destOrd="0" parTransId="{C3BD40CE-6C1C-44E1-B425-B75CBD3A26BC}" sibTransId="{9D69FE14-43B0-4F91-8324-011ED43A4885}"/>
    <dgm:cxn modelId="{76CACB18-1E6D-472C-AEA4-20FA9029AE22}" type="presOf" srcId="{DC6DEE7B-FAE3-4526-B031-E7030DB70B33}" destId="{85CD16E2-4820-466A-AE88-20076FAE76E1}" srcOrd="0" destOrd="0" presId="urn:microsoft.com/office/officeart/2005/8/layout/hierarchy5"/>
    <dgm:cxn modelId="{7B3CAC91-2151-4DF0-89FB-13B49AF1BED2}" srcId="{F9E8198A-61AF-4D3D-BCF2-0C3070DD23DA}" destId="{5474F886-FF87-4B71-9EFE-A8DFD1681AEA}" srcOrd="0" destOrd="0" parTransId="{4DF47944-E851-4DE7-A538-6B53BB7D4ECE}" sibTransId="{DD05CACE-4CBC-4528-A69F-84A3552EE2F2}"/>
    <dgm:cxn modelId="{FCA544EC-A468-433F-91F0-15418CEEFCD5}" type="presOf" srcId="{C3BD40CE-6C1C-44E1-B425-B75CBD3A26BC}" destId="{F0F46AB6-023E-4F27-B33A-ED889C9FD05F}" srcOrd="0" destOrd="0" presId="urn:microsoft.com/office/officeart/2005/8/layout/hierarchy5"/>
    <dgm:cxn modelId="{5C8C024C-743F-4BB6-BD66-1AAE9FC1C465}" type="presOf" srcId="{50CF6BA1-730B-4698-AF57-953F59542B9A}" destId="{A53157E2-621E-4F73-86C0-19CC01A10BD4}" srcOrd="0" destOrd="0" presId="urn:microsoft.com/office/officeart/2005/8/layout/hierarchy5"/>
    <dgm:cxn modelId="{4C04016C-24CE-4878-84C0-F26C9BCD9855}" type="presOf" srcId="{50CF6BA1-730B-4698-AF57-953F59542B9A}" destId="{B88E63F1-7F38-4A56-B914-2C70F108D7E8}" srcOrd="1" destOrd="0" presId="urn:microsoft.com/office/officeart/2005/8/layout/hierarchy5"/>
    <dgm:cxn modelId="{977AA0D6-A3EB-4992-90C9-7C1999BD2A6C}" srcId="{5474F886-FF87-4B71-9EFE-A8DFD1681AEA}" destId="{C9F25D25-3B80-42EE-B840-C918A5BC4901}" srcOrd="1" destOrd="0" parTransId="{1F1090B6-7988-43BD-A2AD-35716F25B030}" sibTransId="{98A7FE71-1965-4ADB-B0BD-81BE0F597B61}"/>
    <dgm:cxn modelId="{33B07026-5DF9-4EBC-96C1-872823105EAD}" type="presOf" srcId="{370F96A9-EA6F-4583-97E6-F47DA05A829B}" destId="{943A5861-D735-4268-896D-8F8671D202F3}" srcOrd="1" destOrd="0" presId="urn:microsoft.com/office/officeart/2005/8/layout/hierarchy5"/>
    <dgm:cxn modelId="{C8254D43-47EE-4A55-9A64-C09027F9878E}" type="presOf" srcId="{1F1090B6-7988-43BD-A2AD-35716F25B030}" destId="{C34373E6-964C-4195-8A47-9370D4F5C544}" srcOrd="0" destOrd="0" presId="urn:microsoft.com/office/officeart/2005/8/layout/hierarchy5"/>
    <dgm:cxn modelId="{8E008596-EA97-42BD-BC0B-3E645FE5EB95}" type="presOf" srcId="{3A143845-36E0-4B79-A977-DCC9420E09B4}" destId="{CB13CF53-7E5F-49F4-B6B5-D3D8CD9B2770}" srcOrd="0" destOrd="0" presId="urn:microsoft.com/office/officeart/2005/8/layout/hierarchy5"/>
    <dgm:cxn modelId="{10D4D1DB-C9FF-4907-BBED-08EF6D601BFC}" type="presOf" srcId="{370F96A9-EA6F-4583-97E6-F47DA05A829B}" destId="{0B3CB1D6-E544-4993-BE76-8FD930D5E653}" srcOrd="0" destOrd="0" presId="urn:microsoft.com/office/officeart/2005/8/layout/hierarchy5"/>
    <dgm:cxn modelId="{0CE9B023-1B8C-48DB-9F37-6CDAA151E1DD}" srcId="{5474F886-FF87-4B71-9EFE-A8DFD1681AEA}" destId="{8F74672A-41F5-4B50-98EA-E6FA944C813B}" srcOrd="2" destOrd="0" parTransId="{370F96A9-EA6F-4583-97E6-F47DA05A829B}" sibTransId="{17F4EBEF-9E61-42D1-8641-35B07B31CA86}"/>
    <dgm:cxn modelId="{FA40D7B8-867A-4F95-94A5-F22E01C79E64}" type="presOf" srcId="{F9E8198A-61AF-4D3D-BCF2-0C3070DD23DA}" destId="{4D7A6400-37CA-44E2-826A-1A04C6291B52}" srcOrd="0" destOrd="0" presId="urn:microsoft.com/office/officeart/2005/8/layout/hierarchy5"/>
    <dgm:cxn modelId="{78E2E215-723A-4A67-8C71-DE485A250F55}" type="presOf" srcId="{C9F25D25-3B80-42EE-B840-C918A5BC4901}" destId="{057B0890-B21B-477A-B9C2-1EA5B08F5C84}" srcOrd="0" destOrd="0" presId="urn:microsoft.com/office/officeart/2005/8/layout/hierarchy5"/>
    <dgm:cxn modelId="{48B79B5F-6AB1-45A3-AE8E-20EB321E79B4}" type="presOf" srcId="{DC6DEE7B-FAE3-4526-B031-E7030DB70B33}" destId="{18A2CDF0-95AB-4BFE-A0CD-306B3D77D7DC}" srcOrd="1" destOrd="0" presId="urn:microsoft.com/office/officeart/2005/8/layout/hierarchy5"/>
    <dgm:cxn modelId="{C23388D1-F2DC-4A9D-B89F-DC57D7EAE724}" type="presOf" srcId="{5474F886-FF87-4B71-9EFE-A8DFD1681AEA}" destId="{88F2E412-E8DF-4C09-A5D6-9692ADF7BA2E}" srcOrd="0" destOrd="0" presId="urn:microsoft.com/office/officeart/2005/8/layout/hierarchy5"/>
    <dgm:cxn modelId="{3D5A88D1-9FEE-4586-AC10-AFDB73268AAE}" type="presOf" srcId="{1F1090B6-7988-43BD-A2AD-35716F25B030}" destId="{ECE87900-0512-4876-A9A5-F63C00AE808B}" srcOrd="1" destOrd="0" presId="urn:microsoft.com/office/officeart/2005/8/layout/hierarchy5"/>
    <dgm:cxn modelId="{5F5505C4-C34B-4131-B6EA-46585DE992D9}" type="presOf" srcId="{8CF61D68-C8F1-4692-9468-A564BA7B3DE6}" destId="{6B074169-CCFD-4DE6-896C-C4E19614DBCD}" srcOrd="0" destOrd="0" presId="urn:microsoft.com/office/officeart/2005/8/layout/hierarchy5"/>
    <dgm:cxn modelId="{3E3BD70E-B990-427F-99B5-E9C519ABE78D}" type="presParOf" srcId="{4D7A6400-37CA-44E2-826A-1A04C6291B52}" destId="{657F8F65-765F-41EE-8FF3-74B59736BECC}" srcOrd="0" destOrd="0" presId="urn:microsoft.com/office/officeart/2005/8/layout/hierarchy5"/>
    <dgm:cxn modelId="{DAF7D20F-826D-41AB-898C-A1E0FDB532F8}" type="presParOf" srcId="{657F8F65-765F-41EE-8FF3-74B59736BECC}" destId="{068A401D-D715-4019-8EE5-6C2B7DAC98EB}" srcOrd="0" destOrd="0" presId="urn:microsoft.com/office/officeart/2005/8/layout/hierarchy5"/>
    <dgm:cxn modelId="{F3E05EA5-9E3D-4F99-AD43-B5AC231BBA74}" type="presParOf" srcId="{068A401D-D715-4019-8EE5-6C2B7DAC98EB}" destId="{0D28D573-952D-4245-9F26-24A6919CD6BC}" srcOrd="0" destOrd="0" presId="urn:microsoft.com/office/officeart/2005/8/layout/hierarchy5"/>
    <dgm:cxn modelId="{6A0E16CE-B57E-43C2-A87A-AA2A946D3626}" type="presParOf" srcId="{0D28D573-952D-4245-9F26-24A6919CD6BC}" destId="{88F2E412-E8DF-4C09-A5D6-9692ADF7BA2E}" srcOrd="0" destOrd="0" presId="urn:microsoft.com/office/officeart/2005/8/layout/hierarchy5"/>
    <dgm:cxn modelId="{51FE6EA9-0A12-4C8B-9D59-3CCE46ACBBFC}" type="presParOf" srcId="{0D28D573-952D-4245-9F26-24A6919CD6BC}" destId="{7ABC0B2C-FFEA-445D-BD0A-DB27F6539A2D}" srcOrd="1" destOrd="0" presId="urn:microsoft.com/office/officeart/2005/8/layout/hierarchy5"/>
    <dgm:cxn modelId="{939166F2-0759-4833-AFC6-A3FFDC615B8E}" type="presParOf" srcId="{7ABC0B2C-FFEA-445D-BD0A-DB27F6539A2D}" destId="{A53157E2-621E-4F73-86C0-19CC01A10BD4}" srcOrd="0" destOrd="0" presId="urn:microsoft.com/office/officeart/2005/8/layout/hierarchy5"/>
    <dgm:cxn modelId="{4D53C532-6172-4883-BDB5-5EE40A3E8DE9}" type="presParOf" srcId="{A53157E2-621E-4F73-86C0-19CC01A10BD4}" destId="{B88E63F1-7F38-4A56-B914-2C70F108D7E8}" srcOrd="0" destOrd="0" presId="urn:microsoft.com/office/officeart/2005/8/layout/hierarchy5"/>
    <dgm:cxn modelId="{683BECAD-A56B-48AC-8533-BB2C8C347DBC}" type="presParOf" srcId="{7ABC0B2C-FFEA-445D-BD0A-DB27F6539A2D}" destId="{38462F2A-595E-42B8-8B10-09B483FE763A}" srcOrd="1" destOrd="0" presId="urn:microsoft.com/office/officeart/2005/8/layout/hierarchy5"/>
    <dgm:cxn modelId="{C78DE297-162F-4B58-B497-F4288A1C2F9A}" type="presParOf" srcId="{38462F2A-595E-42B8-8B10-09B483FE763A}" destId="{E9755DF9-698A-4494-A722-01DDA2F036D5}" srcOrd="0" destOrd="0" presId="urn:microsoft.com/office/officeart/2005/8/layout/hierarchy5"/>
    <dgm:cxn modelId="{780E8868-F18C-4038-95C5-508287AD784B}" type="presParOf" srcId="{38462F2A-595E-42B8-8B10-09B483FE763A}" destId="{8387620E-9802-470C-A1E2-D31E5380DF02}" srcOrd="1" destOrd="0" presId="urn:microsoft.com/office/officeart/2005/8/layout/hierarchy5"/>
    <dgm:cxn modelId="{0833E067-736C-44D0-B44F-DCFFE5CBB8E1}" type="presParOf" srcId="{8387620E-9802-470C-A1E2-D31E5380DF02}" destId="{85CD16E2-4820-466A-AE88-20076FAE76E1}" srcOrd="0" destOrd="0" presId="urn:microsoft.com/office/officeart/2005/8/layout/hierarchy5"/>
    <dgm:cxn modelId="{C46CB5DF-A34B-4398-AAFD-45339B7F5E0C}" type="presParOf" srcId="{85CD16E2-4820-466A-AE88-20076FAE76E1}" destId="{18A2CDF0-95AB-4BFE-A0CD-306B3D77D7DC}" srcOrd="0" destOrd="0" presId="urn:microsoft.com/office/officeart/2005/8/layout/hierarchy5"/>
    <dgm:cxn modelId="{B76A8756-9C35-493D-91A5-D6D814BF83A3}" type="presParOf" srcId="{8387620E-9802-470C-A1E2-D31E5380DF02}" destId="{BD6DAC00-7BBC-4E88-975A-4A8AD58DAE09}" srcOrd="1" destOrd="0" presId="urn:microsoft.com/office/officeart/2005/8/layout/hierarchy5"/>
    <dgm:cxn modelId="{6F3DF2E5-40EB-4093-B866-6E12367AF1DF}" type="presParOf" srcId="{BD6DAC00-7BBC-4E88-975A-4A8AD58DAE09}" destId="{CB13CF53-7E5F-49F4-B6B5-D3D8CD9B2770}" srcOrd="0" destOrd="0" presId="urn:microsoft.com/office/officeart/2005/8/layout/hierarchy5"/>
    <dgm:cxn modelId="{1C5BFDA7-E429-4F86-891A-B0DA074ACFC7}" type="presParOf" srcId="{BD6DAC00-7BBC-4E88-975A-4A8AD58DAE09}" destId="{49031908-3ABA-4629-B2D4-DFAED6B138D3}" srcOrd="1" destOrd="0" presId="urn:microsoft.com/office/officeart/2005/8/layout/hierarchy5"/>
    <dgm:cxn modelId="{192C0A2B-BCE7-4525-A97B-0B1534570A98}" type="presParOf" srcId="{8387620E-9802-470C-A1E2-D31E5380DF02}" destId="{F0F46AB6-023E-4F27-B33A-ED889C9FD05F}" srcOrd="2" destOrd="0" presId="urn:microsoft.com/office/officeart/2005/8/layout/hierarchy5"/>
    <dgm:cxn modelId="{EED48654-5847-485C-A549-F015A03FE72B}" type="presParOf" srcId="{F0F46AB6-023E-4F27-B33A-ED889C9FD05F}" destId="{0409F8E0-6330-4518-B54C-FD78728E3FFF}" srcOrd="0" destOrd="0" presId="urn:microsoft.com/office/officeart/2005/8/layout/hierarchy5"/>
    <dgm:cxn modelId="{D7C3C7CD-E05C-4595-B4B2-98C150058F6C}" type="presParOf" srcId="{8387620E-9802-470C-A1E2-D31E5380DF02}" destId="{3229A47F-C88F-4212-904A-12D1C9A37496}" srcOrd="3" destOrd="0" presId="urn:microsoft.com/office/officeart/2005/8/layout/hierarchy5"/>
    <dgm:cxn modelId="{8B221673-B100-4541-872D-FFEBC1BA7C83}" type="presParOf" srcId="{3229A47F-C88F-4212-904A-12D1C9A37496}" destId="{6B074169-CCFD-4DE6-896C-C4E19614DBCD}" srcOrd="0" destOrd="0" presId="urn:microsoft.com/office/officeart/2005/8/layout/hierarchy5"/>
    <dgm:cxn modelId="{C646FC9A-96FA-4E1D-8B1A-DD03BB7F74C2}" type="presParOf" srcId="{3229A47F-C88F-4212-904A-12D1C9A37496}" destId="{70B242C2-49B9-4B31-A468-6024D8EAF285}" srcOrd="1" destOrd="0" presId="urn:microsoft.com/office/officeart/2005/8/layout/hierarchy5"/>
    <dgm:cxn modelId="{26598200-23FC-4427-B09A-C8F07D5D16A3}" type="presParOf" srcId="{7ABC0B2C-FFEA-445D-BD0A-DB27F6539A2D}" destId="{C34373E6-964C-4195-8A47-9370D4F5C544}" srcOrd="2" destOrd="0" presId="urn:microsoft.com/office/officeart/2005/8/layout/hierarchy5"/>
    <dgm:cxn modelId="{836A42BE-7B69-43DB-B9B5-EEFD4FEB9654}" type="presParOf" srcId="{C34373E6-964C-4195-8A47-9370D4F5C544}" destId="{ECE87900-0512-4876-A9A5-F63C00AE808B}" srcOrd="0" destOrd="0" presId="urn:microsoft.com/office/officeart/2005/8/layout/hierarchy5"/>
    <dgm:cxn modelId="{1B7DFD96-80B8-420D-88EE-57465D3FB930}" type="presParOf" srcId="{7ABC0B2C-FFEA-445D-BD0A-DB27F6539A2D}" destId="{04E7F7F8-8155-41FC-AA6F-DE244517C96B}" srcOrd="3" destOrd="0" presId="urn:microsoft.com/office/officeart/2005/8/layout/hierarchy5"/>
    <dgm:cxn modelId="{90BD5802-B53D-410C-9B7D-182241834CA9}" type="presParOf" srcId="{04E7F7F8-8155-41FC-AA6F-DE244517C96B}" destId="{057B0890-B21B-477A-B9C2-1EA5B08F5C84}" srcOrd="0" destOrd="0" presId="urn:microsoft.com/office/officeart/2005/8/layout/hierarchy5"/>
    <dgm:cxn modelId="{816D72F9-215F-4888-B7DA-E05CF73264D8}" type="presParOf" srcId="{04E7F7F8-8155-41FC-AA6F-DE244517C96B}" destId="{676653FB-F87D-4272-BC70-D8F209668554}" srcOrd="1" destOrd="0" presId="urn:microsoft.com/office/officeart/2005/8/layout/hierarchy5"/>
    <dgm:cxn modelId="{424C61A5-16D4-4177-85A6-92AD1DDDBE54}" type="presParOf" srcId="{7ABC0B2C-FFEA-445D-BD0A-DB27F6539A2D}" destId="{0B3CB1D6-E544-4993-BE76-8FD930D5E653}" srcOrd="4" destOrd="0" presId="urn:microsoft.com/office/officeart/2005/8/layout/hierarchy5"/>
    <dgm:cxn modelId="{28AC4F37-A5E8-4AB7-9003-70E20DB1A463}" type="presParOf" srcId="{0B3CB1D6-E544-4993-BE76-8FD930D5E653}" destId="{943A5861-D735-4268-896D-8F8671D202F3}" srcOrd="0" destOrd="0" presId="urn:microsoft.com/office/officeart/2005/8/layout/hierarchy5"/>
    <dgm:cxn modelId="{83B0ED9C-432A-42EF-B737-1660034FB41D}" type="presParOf" srcId="{7ABC0B2C-FFEA-445D-BD0A-DB27F6539A2D}" destId="{18B11B05-F81B-4FEB-BF28-8278DC40ECCE}" srcOrd="5" destOrd="0" presId="urn:microsoft.com/office/officeart/2005/8/layout/hierarchy5"/>
    <dgm:cxn modelId="{AED6A71F-564E-4DED-B2D9-F07A814C06EA}" type="presParOf" srcId="{18B11B05-F81B-4FEB-BF28-8278DC40ECCE}" destId="{267379B0-66B7-44EC-AA31-E3AD001B7F7D}" srcOrd="0" destOrd="0" presId="urn:microsoft.com/office/officeart/2005/8/layout/hierarchy5"/>
    <dgm:cxn modelId="{F95EB071-90A4-4537-BD1F-8DF68DBB43F5}" type="presParOf" srcId="{18B11B05-F81B-4FEB-BF28-8278DC40ECCE}" destId="{1DCCDCE9-D631-4BE9-B86C-842A9FCC972C}" srcOrd="1" destOrd="0" presId="urn:microsoft.com/office/officeart/2005/8/layout/hierarchy5"/>
    <dgm:cxn modelId="{248DDECF-EE7D-4AE4-BF75-69CF0EC07763}" type="presParOf" srcId="{4D7A6400-37CA-44E2-826A-1A04C6291B52}" destId="{8F524967-77A3-4EA3-9541-F1BEE091143D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A02CF2D-5714-44C3-81F7-06D79DF3D5E4}" type="doc">
      <dgm:prSet loTypeId="urn:microsoft.com/office/officeart/2005/8/layout/hierarchy1" loCatId="hierarchy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EB31E6C-728A-47ED-A885-0216319336E0}">
      <dgm:prSet phldrT="[Текст]"/>
      <dgm:spPr/>
      <dgm:t>
        <a:bodyPr/>
        <a:lstStyle/>
        <a:p>
          <a:r>
            <a:rPr lang="ru-RU" dirty="0" smtClean="0"/>
            <a:t>Срок обязательной работы по распределению</a:t>
          </a:r>
          <a:endParaRPr lang="ru-RU" dirty="0"/>
        </a:p>
      </dgm:t>
    </dgm:pt>
    <dgm:pt modelId="{308982A3-7EA9-46BF-91E1-B658BC50A4D4}" type="parTrans" cxnId="{87D5DE83-8797-401D-AF10-8D5ABCE9DF30}">
      <dgm:prSet/>
      <dgm:spPr/>
      <dgm:t>
        <a:bodyPr/>
        <a:lstStyle/>
        <a:p>
          <a:endParaRPr lang="ru-RU"/>
        </a:p>
      </dgm:t>
    </dgm:pt>
    <dgm:pt modelId="{2D5A871E-47CA-444F-A14B-4311272697C2}" type="sibTrans" cxnId="{87D5DE83-8797-401D-AF10-8D5ABCE9DF30}">
      <dgm:prSet/>
      <dgm:spPr/>
      <dgm:t>
        <a:bodyPr/>
        <a:lstStyle/>
        <a:p>
          <a:endParaRPr lang="ru-RU"/>
        </a:p>
      </dgm:t>
    </dgm:pt>
    <dgm:pt modelId="{F6386FCB-A274-4D07-AFD2-7C166F9A0535}">
      <dgm:prSet phldrT="[Текст]"/>
      <dgm:spPr/>
      <dgm:t>
        <a:bodyPr/>
        <a:lstStyle/>
        <a:p>
          <a:r>
            <a:rPr lang="ru-RU" dirty="0" smtClean="0"/>
            <a:t>1 год</a:t>
          </a:r>
        </a:p>
        <a:p>
          <a:r>
            <a:rPr lang="ru-RU" dirty="0" smtClean="0"/>
            <a:t>(пункт 5 ст. 72)</a:t>
          </a:r>
          <a:endParaRPr lang="ru-RU" dirty="0"/>
        </a:p>
      </dgm:t>
    </dgm:pt>
    <dgm:pt modelId="{7CD1018D-4ECD-4F7C-8F76-393860614E1E}" type="parTrans" cxnId="{579A68F0-3D19-4DB4-97AA-9AD13EDA39C5}">
      <dgm:prSet/>
      <dgm:spPr/>
      <dgm:t>
        <a:bodyPr/>
        <a:lstStyle/>
        <a:p>
          <a:endParaRPr lang="ru-RU"/>
        </a:p>
      </dgm:t>
    </dgm:pt>
    <dgm:pt modelId="{F880A879-BB69-4DBF-83F1-DE0821E7496C}" type="sibTrans" cxnId="{579A68F0-3D19-4DB4-97AA-9AD13EDA39C5}">
      <dgm:prSet/>
      <dgm:spPr/>
      <dgm:t>
        <a:bodyPr/>
        <a:lstStyle/>
        <a:p>
          <a:endParaRPr lang="ru-RU"/>
        </a:p>
      </dgm:t>
    </dgm:pt>
    <dgm:pt modelId="{4C6CC608-E147-4BE2-AE0E-0485DE2426A8}">
      <dgm:prSet phldrT="[Текст]"/>
      <dgm:spPr/>
      <dgm:t>
        <a:bodyPr/>
        <a:lstStyle/>
        <a:p>
          <a:r>
            <a:rPr lang="ru-RU" dirty="0" smtClean="0"/>
            <a:t>2 года</a:t>
          </a:r>
        </a:p>
        <a:p>
          <a:r>
            <a:rPr lang="ru-RU" dirty="0" smtClean="0"/>
            <a:t>(пункт 4 ст. 72)</a:t>
          </a:r>
          <a:endParaRPr lang="ru-RU" dirty="0"/>
        </a:p>
      </dgm:t>
    </dgm:pt>
    <dgm:pt modelId="{0E4E910F-77B6-4338-8F5D-0E39232445B4}" type="parTrans" cxnId="{20700A27-3973-4859-A161-69BFFF38BF69}">
      <dgm:prSet/>
      <dgm:spPr/>
      <dgm:t>
        <a:bodyPr/>
        <a:lstStyle/>
        <a:p>
          <a:endParaRPr lang="ru-RU"/>
        </a:p>
      </dgm:t>
    </dgm:pt>
    <dgm:pt modelId="{36EBD9C8-F882-4D5C-A2C1-9F0F76FFFBCB}" type="sibTrans" cxnId="{20700A27-3973-4859-A161-69BFFF38BF69}">
      <dgm:prSet/>
      <dgm:spPr/>
      <dgm:t>
        <a:bodyPr/>
        <a:lstStyle/>
        <a:p>
          <a:endParaRPr lang="ru-RU"/>
        </a:p>
      </dgm:t>
    </dgm:pt>
    <dgm:pt modelId="{21AF2648-62A2-4F01-B767-68E45F8777AC}">
      <dgm:prSet phldrT="[Текст]"/>
      <dgm:spPr/>
      <dgm:t>
        <a:bodyPr/>
        <a:lstStyle/>
        <a:p>
          <a:r>
            <a:rPr lang="ru-RU" dirty="0" smtClean="0"/>
            <a:t>ст. 72 Кодекса об образовании</a:t>
          </a:r>
          <a:endParaRPr lang="ru-RU" dirty="0"/>
        </a:p>
      </dgm:t>
    </dgm:pt>
    <dgm:pt modelId="{D827C65E-ECA9-4FF0-B97B-B9BBCE65D5E8}" type="parTrans" cxnId="{3B0C8F45-986D-4D28-98A7-1AE6AB8B8FA3}">
      <dgm:prSet/>
      <dgm:spPr/>
      <dgm:t>
        <a:bodyPr/>
        <a:lstStyle/>
        <a:p>
          <a:endParaRPr lang="ru-RU"/>
        </a:p>
      </dgm:t>
    </dgm:pt>
    <dgm:pt modelId="{CB229336-A352-48BD-8732-7EBB41F501F4}" type="sibTrans" cxnId="{3B0C8F45-986D-4D28-98A7-1AE6AB8B8FA3}">
      <dgm:prSet/>
      <dgm:spPr/>
      <dgm:t>
        <a:bodyPr/>
        <a:lstStyle/>
        <a:p>
          <a:endParaRPr lang="ru-RU"/>
        </a:p>
      </dgm:t>
    </dgm:pt>
    <dgm:pt modelId="{A6C52B05-B4F9-4188-B715-B9B7BD3B2376}" type="pres">
      <dgm:prSet presAssocID="{DA02CF2D-5714-44C3-81F7-06D79DF3D5E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57C1EEA-03EC-4648-9CC6-AB564132861D}" type="pres">
      <dgm:prSet presAssocID="{DEB31E6C-728A-47ED-A885-0216319336E0}" presName="hierRoot1" presStyleCnt="0"/>
      <dgm:spPr/>
    </dgm:pt>
    <dgm:pt modelId="{A225B491-4A38-4491-8946-5E449B3856A8}" type="pres">
      <dgm:prSet presAssocID="{DEB31E6C-728A-47ED-A885-0216319336E0}" presName="composite" presStyleCnt="0"/>
      <dgm:spPr/>
    </dgm:pt>
    <dgm:pt modelId="{A96D898A-9044-4FB4-9D93-2979D45B3275}" type="pres">
      <dgm:prSet presAssocID="{DEB31E6C-728A-47ED-A885-0216319336E0}" presName="background" presStyleLbl="node0" presStyleIdx="0" presStyleCnt="1"/>
      <dgm:spPr/>
    </dgm:pt>
    <dgm:pt modelId="{BFD233DB-3E7E-40D4-9721-56323A22DC2B}" type="pres">
      <dgm:prSet presAssocID="{DEB31E6C-728A-47ED-A885-0216319336E0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EA37DEE-BE50-40AB-9799-1F45D789F64D}" type="pres">
      <dgm:prSet presAssocID="{DEB31E6C-728A-47ED-A885-0216319336E0}" presName="hierChild2" presStyleCnt="0"/>
      <dgm:spPr/>
    </dgm:pt>
    <dgm:pt modelId="{BCFA64E2-3193-433C-9448-5C86E86C3A8B}" type="pres">
      <dgm:prSet presAssocID="{D827C65E-ECA9-4FF0-B97B-B9BBCE65D5E8}" presName="Name10" presStyleLbl="parChTrans1D2" presStyleIdx="0" presStyleCnt="1"/>
      <dgm:spPr/>
      <dgm:t>
        <a:bodyPr/>
        <a:lstStyle/>
        <a:p>
          <a:endParaRPr lang="ru-RU"/>
        </a:p>
      </dgm:t>
    </dgm:pt>
    <dgm:pt modelId="{D8F81DEC-7A26-4109-AB80-5EB31665957A}" type="pres">
      <dgm:prSet presAssocID="{21AF2648-62A2-4F01-B767-68E45F8777AC}" presName="hierRoot2" presStyleCnt="0"/>
      <dgm:spPr/>
    </dgm:pt>
    <dgm:pt modelId="{6549B709-E8B4-4AD6-8239-15A64F6272EA}" type="pres">
      <dgm:prSet presAssocID="{21AF2648-62A2-4F01-B767-68E45F8777AC}" presName="composite2" presStyleCnt="0"/>
      <dgm:spPr/>
    </dgm:pt>
    <dgm:pt modelId="{731EFD52-23B3-4653-AC51-3409CD8888FE}" type="pres">
      <dgm:prSet presAssocID="{21AF2648-62A2-4F01-B767-68E45F8777AC}" presName="background2" presStyleLbl="node2" presStyleIdx="0" presStyleCnt="1"/>
      <dgm:spPr/>
    </dgm:pt>
    <dgm:pt modelId="{F6057B1D-93F7-4951-BAA3-282D2C8907A3}" type="pres">
      <dgm:prSet presAssocID="{21AF2648-62A2-4F01-B767-68E45F8777AC}" presName="text2" presStyleLbl="fgAcc2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C03DA86-390D-4910-822D-2CEA982EF06C}" type="pres">
      <dgm:prSet presAssocID="{21AF2648-62A2-4F01-B767-68E45F8777AC}" presName="hierChild3" presStyleCnt="0"/>
      <dgm:spPr/>
    </dgm:pt>
    <dgm:pt modelId="{AC12139D-FD4C-4DFC-9A21-26E89B80BD97}" type="pres">
      <dgm:prSet presAssocID="{7CD1018D-4ECD-4F7C-8F76-393860614E1E}" presName="Name17" presStyleLbl="parChTrans1D3" presStyleIdx="0" presStyleCnt="2"/>
      <dgm:spPr/>
      <dgm:t>
        <a:bodyPr/>
        <a:lstStyle/>
        <a:p>
          <a:endParaRPr lang="ru-RU"/>
        </a:p>
      </dgm:t>
    </dgm:pt>
    <dgm:pt modelId="{876A43B2-9A47-4472-8B10-52EC78CC5DD6}" type="pres">
      <dgm:prSet presAssocID="{F6386FCB-A274-4D07-AFD2-7C166F9A0535}" presName="hierRoot3" presStyleCnt="0"/>
      <dgm:spPr/>
    </dgm:pt>
    <dgm:pt modelId="{5890B21A-6799-4D25-ADAF-C0BF694405BE}" type="pres">
      <dgm:prSet presAssocID="{F6386FCB-A274-4D07-AFD2-7C166F9A0535}" presName="composite3" presStyleCnt="0"/>
      <dgm:spPr/>
    </dgm:pt>
    <dgm:pt modelId="{AEFFE986-2752-42EC-9896-5227A634769F}" type="pres">
      <dgm:prSet presAssocID="{F6386FCB-A274-4D07-AFD2-7C166F9A0535}" presName="background3" presStyleLbl="node3" presStyleIdx="0" presStyleCnt="2"/>
      <dgm:spPr/>
    </dgm:pt>
    <dgm:pt modelId="{846DD94D-EC89-4A77-8697-062944C8021D}" type="pres">
      <dgm:prSet presAssocID="{F6386FCB-A274-4D07-AFD2-7C166F9A0535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50C4921-CB1B-4073-80F3-ECFAFDE4E051}" type="pres">
      <dgm:prSet presAssocID="{F6386FCB-A274-4D07-AFD2-7C166F9A0535}" presName="hierChild4" presStyleCnt="0"/>
      <dgm:spPr/>
    </dgm:pt>
    <dgm:pt modelId="{2B58A777-3139-42EF-B673-353BB792D77E}" type="pres">
      <dgm:prSet presAssocID="{0E4E910F-77B6-4338-8F5D-0E39232445B4}" presName="Name17" presStyleLbl="parChTrans1D3" presStyleIdx="1" presStyleCnt="2"/>
      <dgm:spPr/>
      <dgm:t>
        <a:bodyPr/>
        <a:lstStyle/>
        <a:p>
          <a:endParaRPr lang="ru-RU"/>
        </a:p>
      </dgm:t>
    </dgm:pt>
    <dgm:pt modelId="{85C3FE35-D46E-41B1-9209-92A19F55705F}" type="pres">
      <dgm:prSet presAssocID="{4C6CC608-E147-4BE2-AE0E-0485DE2426A8}" presName="hierRoot3" presStyleCnt="0"/>
      <dgm:spPr/>
    </dgm:pt>
    <dgm:pt modelId="{ED8807A1-60FD-4BE3-B1E0-454292FAD78F}" type="pres">
      <dgm:prSet presAssocID="{4C6CC608-E147-4BE2-AE0E-0485DE2426A8}" presName="composite3" presStyleCnt="0"/>
      <dgm:spPr/>
    </dgm:pt>
    <dgm:pt modelId="{3D98A00B-6578-4CEB-A052-26C5EE6779D7}" type="pres">
      <dgm:prSet presAssocID="{4C6CC608-E147-4BE2-AE0E-0485DE2426A8}" presName="background3" presStyleLbl="node3" presStyleIdx="1" presStyleCnt="2"/>
      <dgm:spPr/>
    </dgm:pt>
    <dgm:pt modelId="{F9FBA791-9CE9-4B67-93BD-062DFA196C50}" type="pres">
      <dgm:prSet presAssocID="{4C6CC608-E147-4BE2-AE0E-0485DE2426A8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AA2CF02-2468-41C4-9286-319A8C1C9B1B}" type="pres">
      <dgm:prSet presAssocID="{4C6CC608-E147-4BE2-AE0E-0485DE2426A8}" presName="hierChild4" presStyleCnt="0"/>
      <dgm:spPr/>
    </dgm:pt>
  </dgm:ptLst>
  <dgm:cxnLst>
    <dgm:cxn modelId="{6808AFD4-BC03-40EE-84E7-C97207FF19D8}" type="presOf" srcId="{21AF2648-62A2-4F01-B767-68E45F8777AC}" destId="{F6057B1D-93F7-4951-BAA3-282D2C8907A3}" srcOrd="0" destOrd="0" presId="urn:microsoft.com/office/officeart/2005/8/layout/hierarchy1"/>
    <dgm:cxn modelId="{A097B16D-159E-47FD-AA5A-AB564314D6DE}" type="presOf" srcId="{7CD1018D-4ECD-4F7C-8F76-393860614E1E}" destId="{AC12139D-FD4C-4DFC-9A21-26E89B80BD97}" srcOrd="0" destOrd="0" presId="urn:microsoft.com/office/officeart/2005/8/layout/hierarchy1"/>
    <dgm:cxn modelId="{20700A27-3973-4859-A161-69BFFF38BF69}" srcId="{21AF2648-62A2-4F01-B767-68E45F8777AC}" destId="{4C6CC608-E147-4BE2-AE0E-0485DE2426A8}" srcOrd="1" destOrd="0" parTransId="{0E4E910F-77B6-4338-8F5D-0E39232445B4}" sibTransId="{36EBD9C8-F882-4D5C-A2C1-9F0F76FFFBCB}"/>
    <dgm:cxn modelId="{AD522DA5-1E1A-48DA-9B77-D8FF8C1BC823}" type="presOf" srcId="{F6386FCB-A274-4D07-AFD2-7C166F9A0535}" destId="{846DD94D-EC89-4A77-8697-062944C8021D}" srcOrd="0" destOrd="0" presId="urn:microsoft.com/office/officeart/2005/8/layout/hierarchy1"/>
    <dgm:cxn modelId="{EC163815-4B8C-4C96-A65B-5882C048182C}" type="presOf" srcId="{DEB31E6C-728A-47ED-A885-0216319336E0}" destId="{BFD233DB-3E7E-40D4-9721-56323A22DC2B}" srcOrd="0" destOrd="0" presId="urn:microsoft.com/office/officeart/2005/8/layout/hierarchy1"/>
    <dgm:cxn modelId="{87D5DE83-8797-401D-AF10-8D5ABCE9DF30}" srcId="{DA02CF2D-5714-44C3-81F7-06D79DF3D5E4}" destId="{DEB31E6C-728A-47ED-A885-0216319336E0}" srcOrd="0" destOrd="0" parTransId="{308982A3-7EA9-46BF-91E1-B658BC50A4D4}" sibTransId="{2D5A871E-47CA-444F-A14B-4311272697C2}"/>
    <dgm:cxn modelId="{83F82E70-673F-4E53-8B5D-71F67712BFA0}" type="presOf" srcId="{0E4E910F-77B6-4338-8F5D-0E39232445B4}" destId="{2B58A777-3139-42EF-B673-353BB792D77E}" srcOrd="0" destOrd="0" presId="urn:microsoft.com/office/officeart/2005/8/layout/hierarchy1"/>
    <dgm:cxn modelId="{579A68F0-3D19-4DB4-97AA-9AD13EDA39C5}" srcId="{21AF2648-62A2-4F01-B767-68E45F8777AC}" destId="{F6386FCB-A274-4D07-AFD2-7C166F9A0535}" srcOrd="0" destOrd="0" parTransId="{7CD1018D-4ECD-4F7C-8F76-393860614E1E}" sibTransId="{F880A879-BB69-4DBF-83F1-DE0821E7496C}"/>
    <dgm:cxn modelId="{B5D86B0D-4F4A-4C48-878F-AB43E5628F6D}" type="presOf" srcId="{DA02CF2D-5714-44C3-81F7-06D79DF3D5E4}" destId="{A6C52B05-B4F9-4188-B715-B9B7BD3B2376}" srcOrd="0" destOrd="0" presId="urn:microsoft.com/office/officeart/2005/8/layout/hierarchy1"/>
    <dgm:cxn modelId="{74921704-4F07-46D3-8F50-5D1462D3F4FF}" type="presOf" srcId="{D827C65E-ECA9-4FF0-B97B-B9BBCE65D5E8}" destId="{BCFA64E2-3193-433C-9448-5C86E86C3A8B}" srcOrd="0" destOrd="0" presId="urn:microsoft.com/office/officeart/2005/8/layout/hierarchy1"/>
    <dgm:cxn modelId="{3B0C8F45-986D-4D28-98A7-1AE6AB8B8FA3}" srcId="{DEB31E6C-728A-47ED-A885-0216319336E0}" destId="{21AF2648-62A2-4F01-B767-68E45F8777AC}" srcOrd="0" destOrd="0" parTransId="{D827C65E-ECA9-4FF0-B97B-B9BBCE65D5E8}" sibTransId="{CB229336-A352-48BD-8732-7EBB41F501F4}"/>
    <dgm:cxn modelId="{67D29DE3-F9DE-4681-BA73-C701521CE43A}" type="presOf" srcId="{4C6CC608-E147-4BE2-AE0E-0485DE2426A8}" destId="{F9FBA791-9CE9-4B67-93BD-062DFA196C50}" srcOrd="0" destOrd="0" presId="urn:microsoft.com/office/officeart/2005/8/layout/hierarchy1"/>
    <dgm:cxn modelId="{7E53ACE5-3B9E-4099-A135-5D7CC5FB036E}" type="presParOf" srcId="{A6C52B05-B4F9-4188-B715-B9B7BD3B2376}" destId="{057C1EEA-03EC-4648-9CC6-AB564132861D}" srcOrd="0" destOrd="0" presId="urn:microsoft.com/office/officeart/2005/8/layout/hierarchy1"/>
    <dgm:cxn modelId="{D90E3FA8-2312-49F2-BE42-D569A7C0BE3D}" type="presParOf" srcId="{057C1EEA-03EC-4648-9CC6-AB564132861D}" destId="{A225B491-4A38-4491-8946-5E449B3856A8}" srcOrd="0" destOrd="0" presId="urn:microsoft.com/office/officeart/2005/8/layout/hierarchy1"/>
    <dgm:cxn modelId="{BB0D926E-E68D-4471-BAEC-5016ADF3C1DE}" type="presParOf" srcId="{A225B491-4A38-4491-8946-5E449B3856A8}" destId="{A96D898A-9044-4FB4-9D93-2979D45B3275}" srcOrd="0" destOrd="0" presId="urn:microsoft.com/office/officeart/2005/8/layout/hierarchy1"/>
    <dgm:cxn modelId="{9E55E06F-1F21-4E9E-B065-6E1A2E0AD649}" type="presParOf" srcId="{A225B491-4A38-4491-8946-5E449B3856A8}" destId="{BFD233DB-3E7E-40D4-9721-56323A22DC2B}" srcOrd="1" destOrd="0" presId="urn:microsoft.com/office/officeart/2005/8/layout/hierarchy1"/>
    <dgm:cxn modelId="{D1F93998-6A2D-4916-9E2F-5F7484CB27C4}" type="presParOf" srcId="{057C1EEA-03EC-4648-9CC6-AB564132861D}" destId="{9EA37DEE-BE50-40AB-9799-1F45D789F64D}" srcOrd="1" destOrd="0" presId="urn:microsoft.com/office/officeart/2005/8/layout/hierarchy1"/>
    <dgm:cxn modelId="{133C65A7-C215-4A4F-BA9C-799EC60FCA2A}" type="presParOf" srcId="{9EA37DEE-BE50-40AB-9799-1F45D789F64D}" destId="{BCFA64E2-3193-433C-9448-5C86E86C3A8B}" srcOrd="0" destOrd="0" presId="urn:microsoft.com/office/officeart/2005/8/layout/hierarchy1"/>
    <dgm:cxn modelId="{EE03D48F-6B02-4119-8F05-D606C31B78D7}" type="presParOf" srcId="{9EA37DEE-BE50-40AB-9799-1F45D789F64D}" destId="{D8F81DEC-7A26-4109-AB80-5EB31665957A}" srcOrd="1" destOrd="0" presId="urn:microsoft.com/office/officeart/2005/8/layout/hierarchy1"/>
    <dgm:cxn modelId="{DD554181-3134-405A-A96D-D271BE446653}" type="presParOf" srcId="{D8F81DEC-7A26-4109-AB80-5EB31665957A}" destId="{6549B709-E8B4-4AD6-8239-15A64F6272EA}" srcOrd="0" destOrd="0" presId="urn:microsoft.com/office/officeart/2005/8/layout/hierarchy1"/>
    <dgm:cxn modelId="{E145DCD3-EBBF-411B-AD67-67835110BE8D}" type="presParOf" srcId="{6549B709-E8B4-4AD6-8239-15A64F6272EA}" destId="{731EFD52-23B3-4653-AC51-3409CD8888FE}" srcOrd="0" destOrd="0" presId="urn:microsoft.com/office/officeart/2005/8/layout/hierarchy1"/>
    <dgm:cxn modelId="{0A659B2C-3607-4092-9331-65CDBBB8E558}" type="presParOf" srcId="{6549B709-E8B4-4AD6-8239-15A64F6272EA}" destId="{F6057B1D-93F7-4951-BAA3-282D2C8907A3}" srcOrd="1" destOrd="0" presId="urn:microsoft.com/office/officeart/2005/8/layout/hierarchy1"/>
    <dgm:cxn modelId="{8109F84A-6DEA-4476-A7D4-3FACFDBFCB35}" type="presParOf" srcId="{D8F81DEC-7A26-4109-AB80-5EB31665957A}" destId="{8C03DA86-390D-4910-822D-2CEA982EF06C}" srcOrd="1" destOrd="0" presId="urn:microsoft.com/office/officeart/2005/8/layout/hierarchy1"/>
    <dgm:cxn modelId="{BD888E91-0593-49C9-ABC0-A2B5EFD295D2}" type="presParOf" srcId="{8C03DA86-390D-4910-822D-2CEA982EF06C}" destId="{AC12139D-FD4C-4DFC-9A21-26E89B80BD97}" srcOrd="0" destOrd="0" presId="urn:microsoft.com/office/officeart/2005/8/layout/hierarchy1"/>
    <dgm:cxn modelId="{6A76D8DD-AA95-44D9-B4E9-5F7637676A84}" type="presParOf" srcId="{8C03DA86-390D-4910-822D-2CEA982EF06C}" destId="{876A43B2-9A47-4472-8B10-52EC78CC5DD6}" srcOrd="1" destOrd="0" presId="urn:microsoft.com/office/officeart/2005/8/layout/hierarchy1"/>
    <dgm:cxn modelId="{FA4C090C-FCF2-4D9C-BC1B-B55F9163EDB2}" type="presParOf" srcId="{876A43B2-9A47-4472-8B10-52EC78CC5DD6}" destId="{5890B21A-6799-4D25-ADAF-C0BF694405BE}" srcOrd="0" destOrd="0" presId="urn:microsoft.com/office/officeart/2005/8/layout/hierarchy1"/>
    <dgm:cxn modelId="{D49C4EB0-9ADA-4C24-B46A-2C10DED3D46C}" type="presParOf" srcId="{5890B21A-6799-4D25-ADAF-C0BF694405BE}" destId="{AEFFE986-2752-42EC-9896-5227A634769F}" srcOrd="0" destOrd="0" presId="urn:microsoft.com/office/officeart/2005/8/layout/hierarchy1"/>
    <dgm:cxn modelId="{86748015-7FAC-425A-AB91-A1CCED6A4488}" type="presParOf" srcId="{5890B21A-6799-4D25-ADAF-C0BF694405BE}" destId="{846DD94D-EC89-4A77-8697-062944C8021D}" srcOrd="1" destOrd="0" presId="urn:microsoft.com/office/officeart/2005/8/layout/hierarchy1"/>
    <dgm:cxn modelId="{6E187E4A-0AAB-4FEC-A582-8610CDAED0E6}" type="presParOf" srcId="{876A43B2-9A47-4472-8B10-52EC78CC5DD6}" destId="{150C4921-CB1B-4073-80F3-ECFAFDE4E051}" srcOrd="1" destOrd="0" presId="urn:microsoft.com/office/officeart/2005/8/layout/hierarchy1"/>
    <dgm:cxn modelId="{5F647C74-0D10-41EE-9C6D-F2D49D51485B}" type="presParOf" srcId="{8C03DA86-390D-4910-822D-2CEA982EF06C}" destId="{2B58A777-3139-42EF-B673-353BB792D77E}" srcOrd="2" destOrd="0" presId="urn:microsoft.com/office/officeart/2005/8/layout/hierarchy1"/>
    <dgm:cxn modelId="{4F1DDA98-6A27-400A-AC2C-0DB8FD56CE34}" type="presParOf" srcId="{8C03DA86-390D-4910-822D-2CEA982EF06C}" destId="{85C3FE35-D46E-41B1-9209-92A19F55705F}" srcOrd="3" destOrd="0" presId="urn:microsoft.com/office/officeart/2005/8/layout/hierarchy1"/>
    <dgm:cxn modelId="{5CCBC76C-B4C3-4B9F-8C1E-D3C1B9A02D24}" type="presParOf" srcId="{85C3FE35-D46E-41B1-9209-92A19F55705F}" destId="{ED8807A1-60FD-4BE3-B1E0-454292FAD78F}" srcOrd="0" destOrd="0" presId="urn:microsoft.com/office/officeart/2005/8/layout/hierarchy1"/>
    <dgm:cxn modelId="{4ABF5BC0-79B9-4213-9E5E-6494525BBB55}" type="presParOf" srcId="{ED8807A1-60FD-4BE3-B1E0-454292FAD78F}" destId="{3D98A00B-6578-4CEB-A052-26C5EE6779D7}" srcOrd="0" destOrd="0" presId="urn:microsoft.com/office/officeart/2005/8/layout/hierarchy1"/>
    <dgm:cxn modelId="{B919BCB4-DE4F-4034-AB5D-D407723F2AE4}" type="presParOf" srcId="{ED8807A1-60FD-4BE3-B1E0-454292FAD78F}" destId="{F9FBA791-9CE9-4B67-93BD-062DFA196C50}" srcOrd="1" destOrd="0" presId="urn:microsoft.com/office/officeart/2005/8/layout/hierarchy1"/>
    <dgm:cxn modelId="{20870924-6E40-4FC4-AA70-A510E9827032}" type="presParOf" srcId="{85C3FE35-D46E-41B1-9209-92A19F55705F}" destId="{1AA2CF02-2468-41C4-9286-319A8C1C9B1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7467B6-16E2-470A-87B6-303302A82931}">
      <dsp:nvSpPr>
        <dsp:cNvPr id="0" name=""/>
        <dsp:cNvSpPr/>
      </dsp:nvSpPr>
      <dsp:spPr>
        <a:xfrm>
          <a:off x="0" y="0"/>
          <a:ext cx="5504159" cy="4064000"/>
        </a:xfrm>
        <a:prstGeom prst="triangle">
          <a:avLst/>
        </a:prstGeom>
        <a:solidFill>
          <a:srgbClr val="213253"/>
        </a:solidFill>
        <a:ln w="25400" cap="flat" cmpd="sng" algn="ctr">
          <a:solidFill>
            <a:srgbClr val="21325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FF00C9-733F-4F86-9DCC-FA93BA734BA2}">
      <dsp:nvSpPr>
        <dsp:cNvPr id="0" name=""/>
        <dsp:cNvSpPr/>
      </dsp:nvSpPr>
      <dsp:spPr>
        <a:xfrm>
          <a:off x="3275864" y="364605"/>
          <a:ext cx="2641600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предоставление первого рабочего места</a:t>
          </a:r>
          <a:endParaRPr lang="ru-RU" sz="1800" kern="1200" dirty="0"/>
        </a:p>
      </dsp:txBody>
      <dsp:txXfrm>
        <a:off x="3322826" y="411567"/>
        <a:ext cx="2547676" cy="868101"/>
      </dsp:txXfrm>
    </dsp:sp>
    <dsp:sp modelId="{BEC08D18-9D8C-48DC-8560-674A1322CD46}">
      <dsp:nvSpPr>
        <dsp:cNvPr id="0" name=""/>
        <dsp:cNvSpPr/>
      </dsp:nvSpPr>
      <dsp:spPr>
        <a:xfrm>
          <a:off x="3275864" y="1438548"/>
          <a:ext cx="2641600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предоставление гарантий в связи с распределением </a:t>
          </a:r>
          <a:endParaRPr lang="ru-RU" sz="1800" kern="1200" dirty="0"/>
        </a:p>
      </dsp:txBody>
      <dsp:txXfrm>
        <a:off x="3322826" y="1485510"/>
        <a:ext cx="2547676" cy="868101"/>
      </dsp:txXfrm>
    </dsp:sp>
    <dsp:sp modelId="{C9888C8C-B6EE-4841-BAFC-211B34B2F2A3}">
      <dsp:nvSpPr>
        <dsp:cNvPr id="0" name=""/>
        <dsp:cNvSpPr/>
      </dsp:nvSpPr>
      <dsp:spPr>
        <a:xfrm>
          <a:off x="3275864" y="2524844"/>
          <a:ext cx="2641600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предоставление компенсации в связи с распределением</a:t>
          </a:r>
          <a:endParaRPr lang="ru-RU" sz="1800" kern="1200" dirty="0"/>
        </a:p>
      </dsp:txBody>
      <dsp:txXfrm>
        <a:off x="3322826" y="2571806"/>
        <a:ext cx="2547676" cy="8681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F2E412-E8DF-4C09-A5D6-9692ADF7BA2E}">
      <dsp:nvSpPr>
        <dsp:cNvPr id="0" name=""/>
        <dsp:cNvSpPr/>
      </dsp:nvSpPr>
      <dsp:spPr>
        <a:xfrm>
          <a:off x="3631" y="2143628"/>
          <a:ext cx="1682985" cy="6614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213253"/>
              </a:solidFill>
            </a:rPr>
            <a:t>Молодой специалист</a:t>
          </a:r>
          <a:endParaRPr lang="ru-RU" sz="1600" b="1" kern="1200" dirty="0">
            <a:solidFill>
              <a:srgbClr val="213253"/>
            </a:solidFill>
          </a:endParaRPr>
        </a:p>
      </dsp:txBody>
      <dsp:txXfrm>
        <a:off x="23004" y="2163001"/>
        <a:ext cx="1644239" cy="622711"/>
      </dsp:txXfrm>
    </dsp:sp>
    <dsp:sp modelId="{A53157E2-621E-4F73-86C0-19CC01A10BD4}">
      <dsp:nvSpPr>
        <dsp:cNvPr id="0" name=""/>
        <dsp:cNvSpPr/>
      </dsp:nvSpPr>
      <dsp:spPr>
        <a:xfrm rot="17744071">
          <a:off x="1179974" y="1653376"/>
          <a:ext cx="1790892" cy="28696"/>
        </a:xfrm>
        <a:custGeom>
          <a:avLst/>
          <a:gdLst/>
          <a:ahLst/>
          <a:cxnLst/>
          <a:rect l="0" t="0" r="0" b="0"/>
          <a:pathLst>
            <a:path>
              <a:moveTo>
                <a:pt x="0" y="14348"/>
              </a:moveTo>
              <a:lnTo>
                <a:pt x="1790892" y="143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2030649" y="1622952"/>
        <a:ext cx="89544" cy="89544"/>
      </dsp:txXfrm>
    </dsp:sp>
    <dsp:sp modelId="{E9755DF9-698A-4494-A722-01DDA2F036D5}">
      <dsp:nvSpPr>
        <dsp:cNvPr id="0" name=""/>
        <dsp:cNvSpPr/>
      </dsp:nvSpPr>
      <dsp:spPr>
        <a:xfrm>
          <a:off x="2464225" y="449748"/>
          <a:ext cx="2662047" cy="8226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выпускник, работающий по распределению, перераспределению в соответствии с полученной специальностью, присвоенной квалификацией и (или) степенью, получивший:</a:t>
          </a:r>
          <a:endParaRPr lang="ru-RU" sz="1000" kern="1200" dirty="0"/>
        </a:p>
      </dsp:txBody>
      <dsp:txXfrm>
        <a:off x="2488321" y="473844"/>
        <a:ext cx="2613855" cy="774495"/>
      </dsp:txXfrm>
    </dsp:sp>
    <dsp:sp modelId="{85CD16E2-4820-466A-AE88-20076FAE76E1}">
      <dsp:nvSpPr>
        <dsp:cNvPr id="0" name=""/>
        <dsp:cNvSpPr/>
      </dsp:nvSpPr>
      <dsp:spPr>
        <a:xfrm rot="20056828">
          <a:off x="5108766" y="770059"/>
          <a:ext cx="353411" cy="28696"/>
        </a:xfrm>
        <a:custGeom>
          <a:avLst/>
          <a:gdLst/>
          <a:ahLst/>
          <a:cxnLst/>
          <a:rect l="0" t="0" r="0" b="0"/>
          <a:pathLst>
            <a:path>
              <a:moveTo>
                <a:pt x="0" y="14348"/>
              </a:moveTo>
              <a:lnTo>
                <a:pt x="353411" y="1434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276637" y="775572"/>
        <a:ext cx="17670" cy="17670"/>
      </dsp:txXfrm>
    </dsp:sp>
    <dsp:sp modelId="{CB13CF53-7E5F-49F4-B6B5-D3D8CD9B2770}">
      <dsp:nvSpPr>
        <dsp:cNvPr id="0" name=""/>
        <dsp:cNvSpPr/>
      </dsp:nvSpPr>
      <dsp:spPr>
        <a:xfrm>
          <a:off x="5444672" y="275947"/>
          <a:ext cx="3250664" cy="8635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высшее, среднее специальное, профессионально-техническое образование в </a:t>
          </a:r>
          <a:r>
            <a:rPr lang="ru-RU" sz="900" b="1" u="none" kern="1200" dirty="0" smtClean="0"/>
            <a:t>дневной форме </a:t>
          </a:r>
          <a:r>
            <a:rPr lang="ru-RU" sz="900" kern="1200" dirty="0" smtClean="0"/>
            <a:t>получения образования </a:t>
          </a:r>
          <a:r>
            <a:rPr lang="ru-RU" sz="900" b="1" kern="1200" dirty="0" smtClean="0"/>
            <a:t>за счет средств республиканского и (или) местных бюджетов</a:t>
          </a:r>
          <a:r>
            <a:rPr lang="ru-RU" sz="900" kern="1200" dirty="0" smtClean="0"/>
            <a:t>, кроме лиц, обучавшихся на условиях целевой подготовки</a:t>
          </a:r>
          <a:endParaRPr lang="ru-RU" sz="900" kern="1200" dirty="0"/>
        </a:p>
      </dsp:txBody>
      <dsp:txXfrm>
        <a:off x="5469965" y="301240"/>
        <a:ext cx="3200078" cy="812966"/>
      </dsp:txXfrm>
    </dsp:sp>
    <dsp:sp modelId="{F0F46AB6-023E-4F27-B33A-ED889C9FD05F}">
      <dsp:nvSpPr>
        <dsp:cNvPr id="0" name=""/>
        <dsp:cNvSpPr/>
      </dsp:nvSpPr>
      <dsp:spPr>
        <a:xfrm rot="4589205">
          <a:off x="4687906" y="1402942"/>
          <a:ext cx="1144068" cy="28696"/>
        </a:xfrm>
        <a:custGeom>
          <a:avLst/>
          <a:gdLst/>
          <a:ahLst/>
          <a:cxnLst/>
          <a:rect l="0" t="0" r="0" b="0"/>
          <a:pathLst>
            <a:path>
              <a:moveTo>
                <a:pt x="0" y="14348"/>
              </a:moveTo>
              <a:lnTo>
                <a:pt x="1144068" y="1434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231338" y="1388688"/>
        <a:ext cx="57203" cy="57203"/>
      </dsp:txXfrm>
    </dsp:sp>
    <dsp:sp modelId="{6B074169-CCFD-4DE6-896C-C4E19614DBCD}">
      <dsp:nvSpPr>
        <dsp:cNvPr id="0" name=""/>
        <dsp:cNvSpPr/>
      </dsp:nvSpPr>
      <dsp:spPr>
        <a:xfrm>
          <a:off x="5393607" y="1243864"/>
          <a:ext cx="3414785" cy="14592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среднее специальное, общее высшее или специальное высшее образование, </a:t>
          </a:r>
          <a:r>
            <a:rPr lang="ru-RU" sz="900" b="1" kern="1200" dirty="0" smtClean="0"/>
            <a:t>не менее половины срока получения образования которых </a:t>
          </a:r>
          <a:r>
            <a:rPr lang="ru-RU" sz="900" b="0" kern="1200" dirty="0" smtClean="0"/>
            <a:t>финансировалось</a:t>
          </a:r>
          <a:r>
            <a:rPr lang="ru-RU" sz="900" b="1" kern="1200" dirty="0" smtClean="0"/>
            <a:t> за счет средств республиканского и (или) местных бюджетов </a:t>
          </a:r>
          <a:r>
            <a:rPr lang="ru-RU" sz="900" kern="1200" dirty="0" smtClean="0"/>
            <a:t>и осуществлялось в </a:t>
          </a:r>
          <a:r>
            <a:rPr lang="ru-RU" sz="900" b="1" kern="1200" dirty="0" smtClean="0"/>
            <a:t>дневной форме </a:t>
          </a:r>
          <a:r>
            <a:rPr lang="ru-RU" sz="900" kern="1200" dirty="0" smtClean="0"/>
            <a:t>получения образования, кроме лиц, на момент распределения обучающихся в вечерней, заочной или дистанционной форме получения образования и работающих по получаемой специальности, проходящих военную службу по контракту, а также обучавшихся на условиях целевой подготовки</a:t>
          </a:r>
          <a:endParaRPr lang="ru-RU" sz="900" kern="1200" dirty="0"/>
        </a:p>
      </dsp:txBody>
      <dsp:txXfrm>
        <a:off x="5436347" y="1286604"/>
        <a:ext cx="3329305" cy="1373767"/>
      </dsp:txXfrm>
    </dsp:sp>
    <dsp:sp modelId="{C34373E6-964C-4195-8A47-9370D4F5C544}">
      <dsp:nvSpPr>
        <dsp:cNvPr id="0" name=""/>
        <dsp:cNvSpPr/>
      </dsp:nvSpPr>
      <dsp:spPr>
        <a:xfrm rot="20840597">
          <a:off x="1676933" y="2372696"/>
          <a:ext cx="796975" cy="28696"/>
        </a:xfrm>
        <a:custGeom>
          <a:avLst/>
          <a:gdLst/>
          <a:ahLst/>
          <a:cxnLst/>
          <a:rect l="0" t="0" r="0" b="0"/>
          <a:pathLst>
            <a:path>
              <a:moveTo>
                <a:pt x="0" y="14348"/>
              </a:moveTo>
              <a:lnTo>
                <a:pt x="796975" y="143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055496" y="2367119"/>
        <a:ext cx="39848" cy="39848"/>
      </dsp:txXfrm>
    </dsp:sp>
    <dsp:sp modelId="{057B0890-B21B-477A-B9C2-1EA5B08F5C84}">
      <dsp:nvSpPr>
        <dsp:cNvPr id="0" name=""/>
        <dsp:cNvSpPr/>
      </dsp:nvSpPr>
      <dsp:spPr>
        <a:xfrm>
          <a:off x="2464225" y="1521315"/>
          <a:ext cx="2737202" cy="15568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выпускник, направленный, перенаправленный на работу в соответствии с заключенными договорами и получивший в </a:t>
          </a:r>
          <a:r>
            <a:rPr lang="ru-RU" sz="900" b="1" kern="1200" dirty="0" smtClean="0"/>
            <a:t>дневной форме</a:t>
          </a:r>
          <a:r>
            <a:rPr lang="ru-RU" sz="900" kern="1200" dirty="0" smtClean="0"/>
            <a:t> получения образования </a:t>
          </a:r>
          <a:r>
            <a:rPr lang="ru-RU" sz="900" b="1" kern="1200" dirty="0" smtClean="0"/>
            <a:t>научно-ориентированное  образование за счет средств республиканского бюджета,                                                                                        </a:t>
          </a:r>
          <a:r>
            <a:rPr lang="ru-RU" sz="900" kern="1200" dirty="0" smtClean="0"/>
            <a:t>выпускник, направленный, перенаправленный на работу в соответствии с договором о </a:t>
          </a:r>
          <a:r>
            <a:rPr lang="ru-RU" sz="900" b="1" i="0" kern="1200" dirty="0" smtClean="0"/>
            <a:t>целевой подготовке </a:t>
          </a:r>
          <a:r>
            <a:rPr lang="ru-RU" sz="900" kern="1200" dirty="0" smtClean="0"/>
            <a:t>специалиста (рабочего, служащего) и получивший общее высшее или специальное высшее образование, среднее специальное, профессионально-техническое образование на условиях целевой подготовки в государственных учреждениях </a:t>
          </a:r>
          <a:r>
            <a:rPr lang="ru-RU" sz="750" kern="1200" dirty="0" smtClean="0"/>
            <a:t>образования</a:t>
          </a:r>
          <a:endParaRPr lang="ru-RU" sz="750" kern="1200" dirty="0"/>
        </a:p>
      </dsp:txBody>
      <dsp:txXfrm>
        <a:off x="2509823" y="1566913"/>
        <a:ext cx="2646006" cy="1465635"/>
      </dsp:txXfrm>
    </dsp:sp>
    <dsp:sp modelId="{0B3CB1D6-E544-4993-BE76-8FD930D5E653}">
      <dsp:nvSpPr>
        <dsp:cNvPr id="0" name=""/>
        <dsp:cNvSpPr/>
      </dsp:nvSpPr>
      <dsp:spPr>
        <a:xfrm rot="3453541">
          <a:off x="1350616" y="3071709"/>
          <a:ext cx="1449623" cy="28696"/>
        </a:xfrm>
        <a:custGeom>
          <a:avLst/>
          <a:gdLst/>
          <a:ahLst/>
          <a:cxnLst/>
          <a:rect l="0" t="0" r="0" b="0"/>
          <a:pathLst>
            <a:path>
              <a:moveTo>
                <a:pt x="0" y="14348"/>
              </a:moveTo>
              <a:lnTo>
                <a:pt x="1449623" y="143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039187" y="3049816"/>
        <a:ext cx="72481" cy="72481"/>
      </dsp:txXfrm>
    </dsp:sp>
    <dsp:sp modelId="{267379B0-66B7-44EC-AA31-E3AD001B7F7D}">
      <dsp:nvSpPr>
        <dsp:cNvPr id="0" name=""/>
        <dsp:cNvSpPr/>
      </dsp:nvSpPr>
      <dsp:spPr>
        <a:xfrm>
          <a:off x="2464239" y="3378707"/>
          <a:ext cx="2746832" cy="6381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выпускник, получивший научно-ориентированное, высшее или среднее специальное образование </a:t>
          </a:r>
          <a:r>
            <a:rPr lang="ru-RU" sz="900" b="1" kern="1200" dirty="0" smtClean="0"/>
            <a:t>в дневной форме на платной основе за счет средств юридических лиц, индивидуальных предпринимателей, физических лиц или собственных средств</a:t>
          </a:r>
          <a:endParaRPr lang="ru-RU" sz="900" kern="1200" dirty="0"/>
        </a:p>
      </dsp:txBody>
      <dsp:txXfrm>
        <a:off x="2482928" y="3397396"/>
        <a:ext cx="2709454" cy="6007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1842F-214B-4D50-9EE2-D1F649555CFB}" type="datetimeFigureOut">
              <a:rPr lang="ru-RU" smtClean="0"/>
              <a:pPr/>
              <a:t>14.02.2023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BFFA21-2921-45E1-BF3A-0C9C431744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57571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46125"/>
            <a:ext cx="6626225" cy="3727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6220880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46125"/>
            <a:ext cx="6624637" cy="3727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46125"/>
            <a:ext cx="6624637" cy="3727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46125"/>
            <a:ext cx="6624637" cy="3727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46125"/>
            <a:ext cx="6624637" cy="3727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46125"/>
            <a:ext cx="6624637" cy="3727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46125"/>
            <a:ext cx="6624637" cy="3727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46125"/>
            <a:ext cx="6624637" cy="3727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46125"/>
            <a:ext cx="6624637" cy="3727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46125"/>
            <a:ext cx="6624637" cy="3727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46125"/>
            <a:ext cx="6624637" cy="3727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46125"/>
            <a:ext cx="6624637" cy="3727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46125"/>
            <a:ext cx="6624637" cy="3727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46125"/>
            <a:ext cx="6624637" cy="3727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46125"/>
            <a:ext cx="6624637" cy="3727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46125"/>
            <a:ext cx="6624637" cy="3727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Shape 281"/>
          <p:cNvSpPr txBox="1">
            <a:spLocks noGrp="1"/>
          </p:cNvSpPr>
          <p:nvPr>
            <p:ph type="body" idx="1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7544483" y="657775"/>
            <a:ext cx="1299300" cy="432900"/>
          </a:xfrm>
          <a:prstGeom prst="triangle">
            <a:avLst>
              <a:gd name="adj" fmla="val 32425"/>
            </a:avLst>
          </a:prstGeom>
          <a:solidFill>
            <a:srgbClr val="26324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11" name="Shape 11"/>
          <p:cNvGrpSpPr/>
          <p:nvPr/>
        </p:nvGrpSpPr>
        <p:grpSpPr>
          <a:xfrm>
            <a:off x="0" y="-7088"/>
            <a:ext cx="8661398" cy="5150588"/>
            <a:chOff x="0" y="-7088"/>
            <a:chExt cx="8661398" cy="5150588"/>
          </a:xfrm>
        </p:grpSpPr>
        <p:sp>
          <p:nvSpPr>
            <p:cNvPr id="12" name="Shape 12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4" name="Shape 14"/>
          <p:cNvGrpSpPr/>
          <p:nvPr/>
        </p:nvGrpSpPr>
        <p:grpSpPr>
          <a:xfrm rot="10800000" flipH="1">
            <a:off x="1" y="1090763"/>
            <a:ext cx="8847502" cy="2961975"/>
            <a:chOff x="-8178042" y="-4493254"/>
            <a:chExt cx="19483598" cy="6522736"/>
          </a:xfrm>
        </p:grpSpPr>
        <p:sp>
          <p:nvSpPr>
            <p:cNvPr id="15" name="Shape 15"/>
            <p:cNvSpPr/>
            <p:nvPr/>
          </p:nvSpPr>
          <p:spPr>
            <a:xfrm>
              <a:off x="-8178042" y="-4493118"/>
              <a:ext cx="12968400" cy="6522600"/>
            </a:xfrm>
            <a:prstGeom prst="rect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16" name="Shape 16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7" name="Shape 17"/>
          <p:cNvGrpSpPr/>
          <p:nvPr/>
        </p:nvGrpSpPr>
        <p:grpSpPr>
          <a:xfrm>
            <a:off x="3677236" y="4278349"/>
            <a:ext cx="5480829" cy="432996"/>
            <a:chOff x="5582265" y="4646738"/>
            <a:chExt cx="5480829" cy="432996"/>
          </a:xfrm>
        </p:grpSpPr>
        <p:sp>
          <p:nvSpPr>
            <p:cNvPr id="18" name="Shape 18"/>
            <p:cNvSpPr/>
            <p:nvPr/>
          </p:nvSpPr>
          <p:spPr>
            <a:xfrm rot="10800000">
              <a:off x="5582265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" name="Shape 19"/>
            <p:cNvGrpSpPr/>
            <p:nvPr/>
          </p:nvGrpSpPr>
          <p:grpSpPr>
            <a:xfrm flipH="1">
              <a:off x="5585232" y="4646738"/>
              <a:ext cx="5477861" cy="304551"/>
              <a:chOff x="-24158748" y="330075"/>
              <a:chExt cx="30568423" cy="1699506"/>
            </a:xfrm>
          </p:grpSpPr>
          <p:sp>
            <p:nvSpPr>
              <p:cNvPr id="20" name="Shape 20"/>
              <p:cNvSpPr/>
              <p:nvPr/>
            </p:nvSpPr>
            <p:spPr>
              <a:xfrm>
                <a:off x="-24158748" y="330081"/>
                <a:ext cx="289080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Shape 21"/>
              <p:cNvSpPr/>
              <p:nvPr/>
            </p:nvSpPr>
            <p:spPr>
              <a:xfrm>
                <a:off x="4710175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2" name="Shape 22"/>
          <p:cNvSpPr txBox="1">
            <a:spLocks noGrp="1"/>
          </p:cNvSpPr>
          <p:nvPr>
            <p:ph type="ctrTitle"/>
          </p:nvPr>
        </p:nvSpPr>
        <p:spPr>
          <a:xfrm>
            <a:off x="685800" y="1090750"/>
            <a:ext cx="5367900" cy="296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Shape 62"/>
          <p:cNvGrpSpPr/>
          <p:nvPr/>
        </p:nvGrpSpPr>
        <p:grpSpPr>
          <a:xfrm>
            <a:off x="-4" y="40"/>
            <a:ext cx="7072430" cy="1327315"/>
            <a:chOff x="-4" y="40"/>
            <a:chExt cx="7072430" cy="1327315"/>
          </a:xfrm>
        </p:grpSpPr>
        <p:sp>
          <p:nvSpPr>
            <p:cNvPr id="63" name="Shape 63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64" name="Shape 64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65" name="Shape 65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6" name="Shape 6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67" name="Shape 67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68" name="Shape 68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9" name="Shape 69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70" name="Shape 70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71" name="Shape 71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2" name="Shape 72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73" name="Shape 73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Shape 74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5" name="Shape 75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76" name="Shape 76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" name="Shape 77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492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814275" y="1327350"/>
            <a:ext cx="6132600" cy="314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▰"/>
              <a:defRPr/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SzPts val="2400"/>
              <a:buChar char="▻"/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Shape 82"/>
          <p:cNvGrpSpPr/>
          <p:nvPr/>
        </p:nvGrpSpPr>
        <p:grpSpPr>
          <a:xfrm>
            <a:off x="-4" y="40"/>
            <a:ext cx="7072430" cy="1327315"/>
            <a:chOff x="-4" y="40"/>
            <a:chExt cx="7072430" cy="1327315"/>
          </a:xfrm>
        </p:grpSpPr>
        <p:sp>
          <p:nvSpPr>
            <p:cNvPr id="83" name="Shape 83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84" name="Shape 84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85" name="Shape 85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6" name="Shape 8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87" name="Shape 87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88" name="Shape 88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9" name="Shape 89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90" name="Shape 90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91" name="Shape 91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2" name="Shape 92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93" name="Shape 93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Shape 94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5" name="Shape 95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96" name="Shape 96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Shape 97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814275" y="1537988"/>
            <a:ext cx="3378300" cy="2724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▰"/>
              <a:defRPr sz="2000"/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SzPts val="2000"/>
              <a:buChar char="▻"/>
              <a:defRPr sz="2000"/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body" idx="2"/>
          </p:nvPr>
        </p:nvSpPr>
        <p:spPr>
          <a:xfrm>
            <a:off x="4396123" y="1537988"/>
            <a:ext cx="3378300" cy="2724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▰"/>
              <a:defRPr sz="2000"/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SzPts val="2000"/>
              <a:buChar char="▻"/>
              <a:defRPr sz="2000"/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Shape 103"/>
          <p:cNvGrpSpPr/>
          <p:nvPr/>
        </p:nvGrpSpPr>
        <p:grpSpPr>
          <a:xfrm>
            <a:off x="-4" y="40"/>
            <a:ext cx="7072430" cy="1327315"/>
            <a:chOff x="-4" y="40"/>
            <a:chExt cx="7072430" cy="1327315"/>
          </a:xfrm>
        </p:grpSpPr>
        <p:sp>
          <p:nvSpPr>
            <p:cNvPr id="104" name="Shape 104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105" name="Shape 105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106" name="Shape 106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07" name="Shape 107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108" name="Shape 108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109" name="Shape 109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10" name="Shape 110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111" name="Shape 111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112" name="Shape 112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3" name="Shape 113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14" name="Shape 114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" name="Shape 115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6" name="Shape 116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17" name="Shape 117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" name="Shape 118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870450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▰"/>
              <a:defRPr sz="1800"/>
            </a:lvl1pPr>
            <a:lvl2pPr marL="914400" lvl="1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2pPr>
            <a:lvl3pPr marL="1371600" lvl="2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3pPr>
            <a:lvl4pPr marL="1828800" lvl="3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4pPr>
            <a:lvl5pPr marL="2286000" lvl="4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5pPr>
            <a:lvl6pPr marL="2743200" lvl="5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6pPr>
            <a:lvl7pPr marL="3200400" lvl="6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7pPr>
            <a:lvl8pPr marL="3657600" lvl="7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8pPr>
            <a:lvl9pPr marL="4114800" lvl="8" indent="-342900" rtl="0">
              <a:spcBef>
                <a:spcPts val="1000"/>
              </a:spcBef>
              <a:spcAft>
                <a:spcPts val="1000"/>
              </a:spcAft>
              <a:buSzPts val="1800"/>
              <a:buChar char="▻"/>
              <a:defRPr sz="1800"/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body" idx="2"/>
          </p:nvPr>
        </p:nvSpPr>
        <p:spPr>
          <a:xfrm>
            <a:off x="3233637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▰"/>
              <a:defRPr sz="1800"/>
            </a:lvl1pPr>
            <a:lvl2pPr marL="914400" lvl="1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2pPr>
            <a:lvl3pPr marL="1371600" lvl="2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3pPr>
            <a:lvl4pPr marL="1828800" lvl="3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4pPr>
            <a:lvl5pPr marL="2286000" lvl="4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5pPr>
            <a:lvl6pPr marL="2743200" lvl="5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6pPr>
            <a:lvl7pPr marL="3200400" lvl="6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7pPr>
            <a:lvl8pPr marL="3657600" lvl="7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8pPr>
            <a:lvl9pPr marL="4114800" lvl="8" indent="-342900" rtl="0">
              <a:spcBef>
                <a:spcPts val="1000"/>
              </a:spcBef>
              <a:spcAft>
                <a:spcPts val="1000"/>
              </a:spcAft>
              <a:buSzPts val="1800"/>
              <a:buChar char="▻"/>
              <a:defRPr sz="1800"/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body" idx="3"/>
          </p:nvPr>
        </p:nvSpPr>
        <p:spPr>
          <a:xfrm>
            <a:off x="5540650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▰"/>
              <a:defRPr sz="1800"/>
            </a:lvl1pPr>
            <a:lvl2pPr marL="914400" lvl="1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2pPr>
            <a:lvl3pPr marL="1371600" lvl="2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3pPr>
            <a:lvl4pPr marL="1828800" lvl="3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4pPr>
            <a:lvl5pPr marL="2286000" lvl="4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5pPr>
            <a:lvl6pPr marL="2743200" lvl="5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6pPr>
            <a:lvl7pPr marL="3200400" lvl="6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7pPr>
            <a:lvl8pPr marL="3657600" lvl="7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8pPr>
            <a:lvl9pPr marL="4114800" lvl="8" indent="-342900" rtl="0">
              <a:spcBef>
                <a:spcPts val="1000"/>
              </a:spcBef>
              <a:spcAft>
                <a:spcPts val="1000"/>
              </a:spcAft>
              <a:buSzPts val="1800"/>
              <a:buChar char="▻"/>
              <a:defRPr sz="1800"/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grpSp>
        <p:nvGrpSpPr>
          <p:cNvPr id="164" name="Shape 164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165" name="Shape 165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66" name="Shape 166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67" name="Shape 167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" name="Shape 168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9" name="Shape 169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70" name="Shape 170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" name="Shape 171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72" name="Shape 172"/>
          <p:cNvGrpSpPr/>
          <p:nvPr/>
        </p:nvGrpSpPr>
        <p:grpSpPr>
          <a:xfrm rot="10800000">
            <a:off x="-8" y="-2"/>
            <a:ext cx="2202830" cy="670795"/>
            <a:chOff x="5575242" y="4472723"/>
            <a:chExt cx="2202830" cy="670795"/>
          </a:xfrm>
        </p:grpSpPr>
        <p:sp>
          <p:nvSpPr>
            <p:cNvPr id="173" name="Shape 173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74" name="Shape 174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75" name="Shape 175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" name="Shape 176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7" name="Shape 177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78" name="Shape 178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" name="Shape 179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14275" y="1327350"/>
            <a:ext cx="6132600" cy="31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▰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3" r:id="rId4"/>
    <p:sldLayoutId id="2147483656" r:id="rId5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37D58748AB484EE65819A48EE9575D39FC7C4C0013C283EDD97B2701DC438BFCEAF2D1A29412367F7D8194ECF0Q2oAP" TargetMode="External"/><Relationship Id="rId2" Type="http://schemas.openxmlformats.org/officeDocument/2006/relationships/hyperlink" Target="https://www.grsu.by/vypuskniku-ru/raspredelenie-i-trudoustrojstvo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consultantplus://offline/ref=37D58748AB484EE65819A48EE9575D39FC7C4C0013C283EDD97B2701DC438BFCEAF2D1A29412367F7D8194EEF0Q2o3P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gi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2E22C37048A151BAD9F64A5A46EBFA50F81DD4E60DF434FFCFC867BAEF1135557C519A086E3223127FA8459975k0j6P" TargetMode="External"/><Relationship Id="rId2" Type="http://schemas.openxmlformats.org/officeDocument/2006/relationships/hyperlink" Target="https://www.grsu.by/vypuskniku-ru/raspredelenie-i-trudoustrojstvo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8B20004861499DBC9DF61DCDC477DAAC5D42E7288259C3F1BCFF81ABA0E5EB4A55D131C94D1CAABCC3D77F39BAW9s2P" TargetMode="External"/><Relationship Id="rId2" Type="http://schemas.openxmlformats.org/officeDocument/2006/relationships/hyperlink" Target="https://www.grsu.by/vypuskniku-ru/raspredelenie-i-trudoustrojstvo.html" TargetMode="Externa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573D6FE2667E15492A7F3DC56935DCBD9EB3D7D06B369D2FDCD54164683CD6FB32D081E1C55CBA620EBD67AF0Cg2k5P" TargetMode="External"/><Relationship Id="rId2" Type="http://schemas.openxmlformats.org/officeDocument/2006/relationships/hyperlink" Target="https://www.grsu.by/vypuskniku-ru/raspredelenie-i-trudoustrojstvo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rsu.by/vypuskniku-ru/raspredelenie-i-trudoustrojstvo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2478909"/>
            <a:ext cx="1619672" cy="1763688"/>
          </a:xfrm>
          <a:prstGeom prst="rect">
            <a:avLst/>
          </a:prstGeom>
        </p:spPr>
      </p:pic>
      <p:sp>
        <p:nvSpPr>
          <p:cNvPr id="184" name="Shape 184"/>
          <p:cNvSpPr txBox="1">
            <a:spLocks noGrp="1"/>
          </p:cNvSpPr>
          <p:nvPr>
            <p:ph type="ctrTitle"/>
          </p:nvPr>
        </p:nvSpPr>
        <p:spPr>
          <a:xfrm>
            <a:off x="323528" y="1090750"/>
            <a:ext cx="5976664" cy="296190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ru-RU" sz="4000" dirty="0"/>
              <a:t>Распределение выпускников </a:t>
            </a:r>
            <a:endParaRPr sz="4000" dirty="0">
              <a:latin typeface="Ravie" pitchFamily="82" charset="0"/>
              <a:ea typeface="NSimSun" pitchFamily="49" charset="-122"/>
              <a:cs typeface="Andalus" pitchFamily="18" charset="-78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9526" y="4083918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0C366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itchFamily="2" charset="0"/>
                <a:ea typeface="Roboto" pitchFamily="2" charset="0"/>
              </a:rPr>
              <a:t>«Материалы ЕДИ, февраль 2023 г.»</a:t>
            </a:r>
          </a:p>
          <a:p>
            <a:r>
              <a:rPr lang="ru-RU" dirty="0">
                <a:solidFill>
                  <a:srgbClr val="0C366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itchFamily="2" charset="0"/>
                <a:ea typeface="Roboto" pitchFamily="2" charset="0"/>
              </a:rPr>
              <a:t>Подготовлено Центром развития карьеры</a:t>
            </a:r>
          </a:p>
          <a:p>
            <a:r>
              <a:rPr lang="ru-RU" dirty="0">
                <a:solidFill>
                  <a:srgbClr val="0C366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itchFamily="2" charset="0"/>
                <a:ea typeface="Roboto" pitchFamily="2" charset="0"/>
              </a:rPr>
              <a:t>УО «Гродненский государственный </a:t>
            </a:r>
          </a:p>
          <a:p>
            <a:r>
              <a:rPr lang="ru-RU" dirty="0">
                <a:solidFill>
                  <a:srgbClr val="0C366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itchFamily="2" charset="0"/>
                <a:ea typeface="Roboto" pitchFamily="2" charset="0"/>
              </a:rPr>
              <a:t>университет имени Янки Купалы»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>
            <a:spLocks noGrp="1"/>
          </p:cNvSpPr>
          <p:nvPr>
            <p:ph type="title"/>
          </p:nvPr>
        </p:nvSpPr>
        <p:spPr>
          <a:xfrm>
            <a:off x="814274" y="392575"/>
            <a:ext cx="5557925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ru-RU" sz="1800" dirty="0" smtClean="0"/>
              <a:t>Соответственно, для того</a:t>
            </a:r>
            <a:r>
              <a:rPr lang="ru-RU" sz="1800" dirty="0"/>
              <a:t>, </a:t>
            </a:r>
            <a:r>
              <a:rPr lang="ru-RU" sz="1800" dirty="0" smtClean="0"/>
              <a:t>чтобы выпускник являлся </a:t>
            </a:r>
            <a:r>
              <a:rPr lang="ru-RU" sz="1800" dirty="0"/>
              <a:t>молодым специалистом, </a:t>
            </a:r>
            <a:r>
              <a:rPr lang="ru-RU" sz="1800" dirty="0" smtClean="0"/>
              <a:t>должны быть соблюдены следующие  условия:</a:t>
            </a:r>
            <a:endParaRPr sz="1800" dirty="0"/>
          </a:p>
        </p:txBody>
      </p:sp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107504" y="1327350"/>
            <a:ext cx="8712968" cy="3332632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just">
              <a:buClr>
                <a:srgbClr val="213253"/>
              </a:buClr>
              <a:buFont typeface="Wingdings" pitchFamily="2" charset="2"/>
              <a:buChar char="Ø"/>
            </a:pPr>
            <a:r>
              <a:rPr lang="ru-RU" sz="1400" dirty="0"/>
              <a:t>образование должно быть получено в </a:t>
            </a:r>
            <a:r>
              <a:rPr lang="ru-RU" sz="1400" b="1" dirty="0"/>
              <a:t>дневной форме </a:t>
            </a:r>
            <a:r>
              <a:rPr lang="ru-RU" sz="1400" dirty="0"/>
              <a:t>получения образования. </a:t>
            </a:r>
            <a:endParaRPr lang="ru-RU" sz="1400" dirty="0" smtClean="0"/>
          </a:p>
          <a:p>
            <a:pPr marL="76200" indent="0" algn="ctr">
              <a:buClr>
                <a:srgbClr val="00355C"/>
              </a:buClr>
              <a:buNone/>
            </a:pPr>
            <a:r>
              <a:rPr lang="ru-RU" sz="1400" b="1" dirty="0" smtClean="0">
                <a:solidFill>
                  <a:srgbClr val="C00000"/>
                </a:solidFill>
              </a:rPr>
              <a:t>Исключение:</a:t>
            </a:r>
            <a:endParaRPr lang="ru-RU" sz="1400" dirty="0" smtClean="0"/>
          </a:p>
          <a:p>
            <a:pPr marL="76200" indent="0" algn="just">
              <a:buClr>
                <a:srgbClr val="00355C"/>
              </a:buClr>
              <a:buNone/>
            </a:pPr>
            <a:r>
              <a:rPr lang="ru-RU" sz="1400" dirty="0" smtClean="0"/>
              <a:t>молодыми </a:t>
            </a:r>
            <a:r>
              <a:rPr lang="ru-RU" sz="1400" dirty="0"/>
              <a:t>специалистами будут являться и выпускники, получившие среднее </a:t>
            </a:r>
            <a:r>
              <a:rPr lang="ru-RU" sz="1400" dirty="0" smtClean="0"/>
              <a:t>специальное, общее высшее или специальное высшее образование, </a:t>
            </a:r>
            <a:r>
              <a:rPr lang="ru-RU" sz="1400" u="sng" dirty="0"/>
              <a:t>не менее половины срока обучения</a:t>
            </a:r>
            <a:r>
              <a:rPr lang="ru-RU" sz="1400" dirty="0"/>
              <a:t> которых финансировалось </a:t>
            </a:r>
            <a:r>
              <a:rPr lang="ru-RU" sz="1400" u="sng" dirty="0"/>
              <a:t>за счет средств республиканского и (или) местных бюджетов</a:t>
            </a:r>
            <a:r>
              <a:rPr lang="ru-RU" sz="1400" dirty="0"/>
              <a:t> и осуществлялось в дневной форме получения </a:t>
            </a:r>
            <a:r>
              <a:rPr lang="ru-RU" sz="1400" dirty="0" smtClean="0"/>
              <a:t>образования, кроме </a:t>
            </a:r>
            <a:r>
              <a:rPr lang="ru-RU" sz="1400" dirty="0"/>
              <a:t>лиц, на момент распределения обучающихся в </a:t>
            </a:r>
            <a:r>
              <a:rPr lang="ru-RU" sz="1400" dirty="0" smtClean="0"/>
              <a:t>вечерней, заочной </a:t>
            </a:r>
            <a:r>
              <a:rPr lang="ru-RU" sz="1400" dirty="0"/>
              <a:t>или </a:t>
            </a:r>
            <a:r>
              <a:rPr lang="ru-RU" sz="1400" dirty="0" smtClean="0"/>
              <a:t>дистанционной </a:t>
            </a:r>
            <a:r>
              <a:rPr lang="ru-RU" sz="1400" dirty="0"/>
              <a:t>форме получения образования и работающих по получаемой </a:t>
            </a:r>
            <a:r>
              <a:rPr lang="ru-RU" sz="1400" dirty="0" smtClean="0"/>
              <a:t>специальности, проходящих военную службу по контракту, а </a:t>
            </a:r>
            <a:r>
              <a:rPr lang="ru-RU" sz="1400" dirty="0"/>
              <a:t>также обучавшихся на условиях целевой </a:t>
            </a:r>
            <a:r>
              <a:rPr lang="ru-RU" sz="1400" dirty="0" smtClean="0"/>
              <a:t>подготовки </a:t>
            </a:r>
            <a:r>
              <a:rPr lang="ru-RU" sz="1400" dirty="0"/>
              <a:t>(ч. 1 п. 2 ст. </a:t>
            </a:r>
            <a:r>
              <a:rPr lang="ru-RU" sz="1400" dirty="0" smtClean="0"/>
              <a:t>72, </a:t>
            </a:r>
            <a:r>
              <a:rPr lang="ru-RU" sz="1400" dirty="0"/>
              <a:t>п. 1 ст. </a:t>
            </a:r>
            <a:r>
              <a:rPr lang="ru-RU" sz="1400" dirty="0" smtClean="0"/>
              <a:t>75 </a:t>
            </a:r>
            <a:r>
              <a:rPr lang="ru-RU" sz="1400" dirty="0"/>
              <a:t>Кодекса об </a:t>
            </a:r>
            <a:r>
              <a:rPr lang="ru-RU" sz="1400" dirty="0" smtClean="0"/>
              <a:t>образовании);</a:t>
            </a:r>
          </a:p>
          <a:p>
            <a:pPr marL="76200" indent="0" algn="just">
              <a:buClr>
                <a:srgbClr val="00355C"/>
              </a:buClr>
              <a:buNone/>
            </a:pPr>
            <a:endParaRPr lang="ru-RU" sz="1400" dirty="0" smtClean="0"/>
          </a:p>
          <a:p>
            <a:pPr algn="just">
              <a:buClr>
                <a:srgbClr val="213253"/>
              </a:buClr>
              <a:buFont typeface="Wingdings" pitchFamily="2" charset="2"/>
              <a:buChar char="Ø"/>
            </a:pPr>
            <a:r>
              <a:rPr lang="ru-RU" sz="1400" dirty="0"/>
              <a:t>выпускник должен работать по </a:t>
            </a:r>
            <a:r>
              <a:rPr lang="ru-RU" sz="1400" b="1" dirty="0"/>
              <a:t>распределению</a:t>
            </a:r>
            <a:r>
              <a:rPr lang="ru-RU" sz="1400" dirty="0"/>
              <a:t>, </a:t>
            </a:r>
            <a:r>
              <a:rPr lang="ru-RU" sz="1400" b="1" dirty="0"/>
              <a:t>перераспределению</a:t>
            </a:r>
            <a:r>
              <a:rPr lang="ru-RU" sz="1400" dirty="0"/>
              <a:t> либо быть направленным, перенаправленным на </a:t>
            </a:r>
            <a:r>
              <a:rPr lang="ru-RU" sz="1400" dirty="0" smtClean="0"/>
              <a:t>работу, в том числе </a:t>
            </a:r>
            <a:r>
              <a:rPr lang="ru-RU" sz="1400" dirty="0"/>
              <a:t>в соответствии с </a:t>
            </a:r>
            <a:r>
              <a:rPr lang="ru-RU" sz="1400" b="1" dirty="0"/>
              <a:t>договором о подготовке научного работника высшей квалификации</a:t>
            </a:r>
            <a:r>
              <a:rPr lang="ru-RU" sz="1400" dirty="0"/>
              <a:t> за счет средств республиканского бюджета или </a:t>
            </a:r>
            <a:r>
              <a:rPr lang="ru-RU" sz="1400" b="1" dirty="0"/>
              <a:t>о целевой подготовке </a:t>
            </a:r>
            <a:r>
              <a:rPr lang="ru-RU" sz="1400" dirty="0"/>
              <a:t>специалиста (рабочего, служащего</a:t>
            </a:r>
            <a:r>
              <a:rPr lang="ru-RU" sz="1400" dirty="0" smtClean="0"/>
              <a:t>).</a:t>
            </a:r>
            <a:endParaRPr lang="ru-RU" sz="1400" dirty="0"/>
          </a:p>
        </p:txBody>
      </p:sp>
      <p:sp>
        <p:nvSpPr>
          <p:cNvPr id="238" name="Shape 238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10</a:t>
            </a:fld>
            <a:endParaRPr/>
          </a:p>
        </p:txBody>
      </p:sp>
      <p:grpSp>
        <p:nvGrpSpPr>
          <p:cNvPr id="239" name="Shape 239"/>
          <p:cNvGrpSpPr/>
          <p:nvPr/>
        </p:nvGrpSpPr>
        <p:grpSpPr>
          <a:xfrm>
            <a:off x="282216" y="590918"/>
            <a:ext cx="369505" cy="369505"/>
            <a:chOff x="2594050" y="1631825"/>
            <a:chExt cx="439625" cy="439625"/>
          </a:xfrm>
        </p:grpSpPr>
        <p:sp>
          <p:nvSpPr>
            <p:cNvPr id="240" name="Shape 240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0" t="0" r="0" b="0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Shape 241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0" t="0" r="0" b="0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Shape 242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0" t="0" r="0" b="0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Shape 243"/>
            <p:cNvSpPr/>
            <p:nvPr/>
          </p:nvSpPr>
          <p:spPr>
            <a:xfrm>
              <a:off x="2801675" y="1740825"/>
              <a:ext cx="49950" cy="49950"/>
            </a:xfrm>
            <a:custGeom>
              <a:avLst/>
              <a:gdLst/>
              <a:ahLst/>
              <a:cxnLst/>
              <a:rect l="0" t="0" r="0" b="0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887866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ctrTitle" idx="4294967295"/>
          </p:nvPr>
        </p:nvSpPr>
        <p:spPr>
          <a:xfrm>
            <a:off x="395536" y="411510"/>
            <a:ext cx="6949280" cy="158417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ru-RU" b="0" dirty="0">
                <a:solidFill>
                  <a:srgbClr val="213253"/>
                </a:solidFill>
              </a:rPr>
              <a:t>Выпускникам, которым место работы предоставлено путем распределения, </a:t>
            </a:r>
            <a:r>
              <a:rPr lang="ru-RU" b="0" dirty="0" smtClean="0">
                <a:solidFill>
                  <a:srgbClr val="213253"/>
                </a:solidFill>
              </a:rPr>
              <a:t>предоставляются следующие </a:t>
            </a:r>
            <a:br>
              <a:rPr lang="ru-RU" b="0" dirty="0" smtClean="0">
                <a:solidFill>
                  <a:srgbClr val="213253"/>
                </a:solidFill>
              </a:rPr>
            </a:br>
            <a:r>
              <a:rPr lang="ru-RU" dirty="0" smtClean="0">
                <a:solidFill>
                  <a:srgbClr val="213253"/>
                </a:solidFill>
              </a:rPr>
              <a:t>гарантии</a:t>
            </a:r>
            <a:r>
              <a:rPr lang="ru-RU" b="0" dirty="0" smtClean="0">
                <a:solidFill>
                  <a:srgbClr val="213253"/>
                </a:solidFill>
              </a:rPr>
              <a:t> </a:t>
            </a:r>
            <a:r>
              <a:rPr lang="ru-RU" b="0" dirty="0">
                <a:solidFill>
                  <a:srgbClr val="213253"/>
                </a:solidFill>
              </a:rPr>
              <a:t>и </a:t>
            </a:r>
            <a:r>
              <a:rPr lang="ru-RU" dirty="0" smtClean="0">
                <a:solidFill>
                  <a:srgbClr val="213253"/>
                </a:solidFill>
              </a:rPr>
              <a:t>компенсации</a:t>
            </a:r>
            <a:r>
              <a:rPr lang="ru-RU" b="0" dirty="0" smtClean="0">
                <a:solidFill>
                  <a:srgbClr val="213253"/>
                </a:solidFill>
              </a:rPr>
              <a:t>:</a:t>
            </a:r>
            <a:endParaRPr lang="ru-RU" b="0" dirty="0">
              <a:solidFill>
                <a:srgbClr val="213253"/>
              </a:solidFill>
            </a:endParaRPr>
          </a:p>
        </p:txBody>
      </p:sp>
      <p:sp>
        <p:nvSpPr>
          <p:cNvPr id="249" name="Shape 249"/>
          <p:cNvSpPr txBox="1">
            <a:spLocks noGrp="1"/>
          </p:cNvSpPr>
          <p:nvPr>
            <p:ph type="subTitle" idx="4294967295"/>
          </p:nvPr>
        </p:nvSpPr>
        <p:spPr>
          <a:xfrm>
            <a:off x="395536" y="1923678"/>
            <a:ext cx="8424936" cy="3075806"/>
          </a:xfrm>
          <a:prstGeom prst="rect">
            <a:avLst/>
          </a:prstGeom>
        </p:spPr>
        <p:txBody>
          <a:bodyPr spcFirstLastPara="1" wrap="square" lIns="91425" tIns="91425" rIns="91425" bIns="91425" numCol="1" anchor="ctr" anchorCtr="0">
            <a:noAutofit/>
          </a:bodyPr>
          <a:lstStyle/>
          <a:p>
            <a:pPr algn="just">
              <a:buClr>
                <a:srgbClr val="0C3668"/>
              </a:buClr>
              <a:buFont typeface="Arial" pitchFamily="34" charset="0"/>
              <a:buChar char="•"/>
            </a:pPr>
            <a:r>
              <a:rPr lang="ru-RU" sz="1600" dirty="0" smtClean="0"/>
              <a:t>трудоустройство в соответствии с полученной специальностью, присвоенной квалификацией и (или) степенью;</a:t>
            </a:r>
          </a:p>
          <a:p>
            <a:pPr algn="just">
              <a:buClr>
                <a:srgbClr val="0C3668"/>
              </a:buClr>
              <a:buFont typeface="Arial" pitchFamily="34" charset="0"/>
              <a:buChar char="•"/>
            </a:pPr>
            <a:r>
              <a:rPr lang="ru-RU" sz="1600" dirty="0" smtClean="0"/>
              <a:t>отдых продолжительностью тридцать один календарный день, а выпускникам, направленным для работы в качестве педагогических работников, – сорок пять календарных дней. По инициативе выпускника продолжительность отдыха может быть сокращена;</a:t>
            </a:r>
          </a:p>
          <a:p>
            <a:pPr algn="just">
              <a:buClr>
                <a:srgbClr val="0C3668"/>
              </a:buClr>
              <a:buFont typeface="Arial" pitchFamily="34" charset="0"/>
              <a:buChar char="•"/>
            </a:pPr>
            <a:r>
              <a:rPr lang="ru-RU" sz="1600" dirty="0" smtClean="0"/>
              <a:t>компенсации в связи с переездом на работу в другую местность в соответствии с законодательством о труде;</a:t>
            </a:r>
          </a:p>
          <a:p>
            <a:pPr algn="just">
              <a:buClr>
                <a:srgbClr val="0C3668"/>
              </a:buClr>
              <a:buFont typeface="Arial" pitchFamily="34" charset="0"/>
              <a:buChar char="•"/>
            </a:pPr>
            <a:r>
              <a:rPr lang="ru-RU" sz="1600" dirty="0" smtClean="0"/>
              <a:t>денежная помощь, размер, источники финансирования и порядок выплаты которой определяются Правительством Республики Беларусь.</a:t>
            </a:r>
          </a:p>
          <a:p>
            <a:pPr algn="ctr">
              <a:buNone/>
            </a:pPr>
            <a:endParaRPr sz="2000" dirty="0"/>
          </a:p>
        </p:txBody>
      </p:sp>
      <p:sp>
        <p:nvSpPr>
          <p:cNvPr id="262" name="Shape 26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15990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title"/>
          </p:nvPr>
        </p:nvSpPr>
        <p:spPr>
          <a:xfrm>
            <a:off x="602724" y="392575"/>
            <a:ext cx="5841484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ru-RU" sz="2800" dirty="0" smtClean="0"/>
              <a:t>Период действия статуса молодого специалиста</a:t>
            </a:r>
            <a:endParaRPr sz="2800" dirty="0"/>
          </a:p>
        </p:txBody>
      </p:sp>
      <p:sp>
        <p:nvSpPr>
          <p:cNvPr id="192" name="Shape 19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12</a:t>
            </a:fld>
            <a:endParaRPr/>
          </a:p>
        </p:txBody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107504" y="1275606"/>
            <a:ext cx="8784976" cy="338437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01600" indent="0" algn="just">
              <a:buClr>
                <a:srgbClr val="002060"/>
              </a:buClr>
              <a:buNone/>
            </a:pPr>
            <a:r>
              <a:rPr lang="ru-RU" sz="1500" dirty="0" smtClean="0">
                <a:solidFill>
                  <a:srgbClr val="213253"/>
                </a:solidFill>
              </a:rPr>
              <a:t>Выпускники</a:t>
            </a:r>
            <a:r>
              <a:rPr lang="ru-RU" sz="1500" dirty="0">
                <a:solidFill>
                  <a:srgbClr val="213253"/>
                </a:solidFill>
              </a:rPr>
              <a:t>, работающие по </a:t>
            </a:r>
            <a:r>
              <a:rPr lang="ru-RU" sz="1500" dirty="0" smtClean="0">
                <a:solidFill>
                  <a:srgbClr val="213253"/>
                </a:solidFill>
              </a:rPr>
              <a:t>распределению, перераспределению</a:t>
            </a:r>
            <a:r>
              <a:rPr lang="ru-RU" sz="1500" dirty="0">
                <a:solidFill>
                  <a:srgbClr val="213253"/>
                </a:solidFill>
              </a:rPr>
              <a:t>, направленные на </a:t>
            </a:r>
            <a:r>
              <a:rPr lang="ru-RU" sz="1500" dirty="0" smtClean="0">
                <a:solidFill>
                  <a:srgbClr val="213253"/>
                </a:solidFill>
              </a:rPr>
              <a:t>работу, в </a:t>
            </a:r>
            <a:r>
              <a:rPr lang="ru-RU" sz="1500" dirty="0">
                <a:solidFill>
                  <a:srgbClr val="213253"/>
                </a:solidFill>
              </a:rPr>
              <a:t>соответствии с договором о подготовке научного работника высшей квалификации за счет средств республиканского бюджета, договором о целевой подготовке специалиста (рабочего, </a:t>
            </a:r>
            <a:r>
              <a:rPr lang="ru-RU" sz="1500" dirty="0" smtClean="0">
                <a:solidFill>
                  <a:srgbClr val="213253"/>
                </a:solidFill>
              </a:rPr>
              <a:t>служащего) имеют статус молодого специалиста </a:t>
            </a:r>
            <a:r>
              <a:rPr lang="ru-RU" sz="1500" b="1" dirty="0" smtClean="0">
                <a:solidFill>
                  <a:srgbClr val="213253"/>
                </a:solidFill>
              </a:rPr>
              <a:t>в </a:t>
            </a:r>
            <a:r>
              <a:rPr lang="ru-RU" sz="1500" b="1" dirty="0">
                <a:solidFill>
                  <a:srgbClr val="213253"/>
                </a:solidFill>
              </a:rPr>
              <a:t>течение срока обязательной </a:t>
            </a:r>
            <a:r>
              <a:rPr lang="ru-RU" sz="1500" b="1" dirty="0" smtClean="0">
                <a:solidFill>
                  <a:srgbClr val="213253"/>
                </a:solidFill>
              </a:rPr>
              <a:t>работы</a:t>
            </a:r>
            <a:r>
              <a:rPr lang="ru-RU" sz="1500" dirty="0" smtClean="0">
                <a:solidFill>
                  <a:srgbClr val="213253"/>
                </a:solidFill>
              </a:rPr>
              <a:t>.</a:t>
            </a:r>
          </a:p>
          <a:p>
            <a:pPr marL="101600" indent="0" algn="just">
              <a:buClr>
                <a:srgbClr val="002060"/>
              </a:buClr>
              <a:buNone/>
            </a:pPr>
            <a:endParaRPr lang="ru-RU" sz="1800" dirty="0" smtClean="0">
              <a:solidFill>
                <a:srgbClr val="152B69"/>
              </a:solidFill>
            </a:endParaRPr>
          </a:p>
          <a:p>
            <a:pPr marL="444500" indent="-342900">
              <a:buClr>
                <a:srgbClr val="002060"/>
              </a:buClr>
              <a:buFont typeface="+mj-lt"/>
              <a:buAutoNum type="arabicPeriod"/>
            </a:pPr>
            <a:endParaRPr lang="ru-RU" sz="1800" dirty="0">
              <a:solidFill>
                <a:srgbClr val="002060"/>
              </a:solidFill>
            </a:endParaRPr>
          </a:p>
        </p:txBody>
      </p:sp>
      <p:grpSp>
        <p:nvGrpSpPr>
          <p:cNvPr id="194" name="Shape 194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Shape 195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0" t="0" r="0" b="0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Shape 196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0" t="0" r="0" b="0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Shape 197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0" t="0" r="0" b="0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Shape 198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0" t="0" r="0" b="0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Shape 199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0" t="0" r="0" b="0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Shape 200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0" t="0" r="0" b="0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Shape 201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Shape 20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Shape 203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Shape 204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0" t="0" r="0" b="0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Shape 205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0" t="0" r="0" b="0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Shape 206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0" t="0" r="0" b="0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Shape 207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0" t="0" r="0" b="0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Shape 208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0" t="0" r="0" b="0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285720" y="2500312"/>
            <a:ext cx="54292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/>
              <a:t>Срок </a:t>
            </a:r>
            <a:r>
              <a:rPr lang="ru-RU" sz="1600" dirty="0"/>
              <a:t>обязательной работы по </a:t>
            </a:r>
            <a:r>
              <a:rPr lang="ru-RU" sz="1600" b="1" dirty="0"/>
              <a:t>распределению</a:t>
            </a:r>
            <a:r>
              <a:rPr lang="ru-RU" sz="1600" dirty="0"/>
              <a:t> исчисляются </a:t>
            </a:r>
            <a:r>
              <a:rPr lang="ru-RU" sz="1600" u="sng" dirty="0"/>
              <a:t>с даты </a:t>
            </a:r>
            <a:r>
              <a:rPr lang="ru-RU" sz="1600" u="sng" dirty="0" smtClean="0"/>
              <a:t>приема</a:t>
            </a:r>
            <a:r>
              <a:rPr lang="ru-RU" sz="1600" dirty="0" smtClean="0"/>
              <a:t> выпускника на работу по распределению, а в случае приема на работу выпускника до даты выдачи свидетельства о направлении на работу – с даты выдачи свидетельства о направлении на работу. </a:t>
            </a:r>
            <a:endParaRPr lang="ru-RU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357158" y="4066282"/>
            <a:ext cx="53578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/>
              <a:t>Срок обязательной работы по </a:t>
            </a:r>
            <a:r>
              <a:rPr lang="ru-RU" sz="1600" b="1" dirty="0"/>
              <a:t>перераспределению</a:t>
            </a:r>
            <a:r>
              <a:rPr lang="ru-RU" sz="1600" dirty="0"/>
              <a:t> определяется сроком обязательной работы по распределению и уменьшается на время, отработанное выпускником по распределению.</a:t>
            </a:r>
          </a:p>
        </p:txBody>
      </p:sp>
      <p:graphicFrame>
        <p:nvGraphicFramePr>
          <p:cNvPr id="24" name="Схема 23"/>
          <p:cNvGraphicFramePr/>
          <p:nvPr>
            <p:extLst>
              <p:ext uri="{D42A27DB-BD31-4B8C-83A1-F6EECF244321}">
                <p14:modId xmlns:p14="http://schemas.microsoft.com/office/powerpoint/2010/main" val="261226451"/>
              </p:ext>
            </p:extLst>
          </p:nvPr>
        </p:nvGraphicFramePr>
        <p:xfrm>
          <a:off x="5214942" y="2285998"/>
          <a:ext cx="4104456" cy="2160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11510"/>
            <a:ext cx="6372200" cy="766200"/>
          </a:xfrm>
        </p:spPr>
        <p:txBody>
          <a:bodyPr/>
          <a:lstStyle/>
          <a:p>
            <a:r>
              <a:rPr lang="ru-RU" sz="2200" dirty="0" smtClean="0">
                <a:solidFill>
                  <a:schemeClr val="bg1"/>
                </a:solidFill>
              </a:rPr>
              <a:t>Срок обязательной работы при </a:t>
            </a:r>
            <a:r>
              <a:rPr lang="ru-RU" sz="2200" dirty="0" smtClean="0">
                <a:solidFill>
                  <a:srgbClr val="FF9900"/>
                </a:solidFill>
              </a:rPr>
              <a:t>целевой</a:t>
            </a:r>
            <a:r>
              <a:rPr lang="ru-RU" sz="2200" dirty="0" smtClean="0"/>
              <a:t> </a:t>
            </a:r>
            <a:r>
              <a:rPr lang="ru-RU" sz="2200" dirty="0" smtClean="0">
                <a:solidFill>
                  <a:srgbClr val="FF9900"/>
                </a:solidFill>
              </a:rPr>
              <a:t>подготовке</a:t>
            </a:r>
            <a:r>
              <a:rPr lang="ru-RU" sz="2200" dirty="0" smtClean="0"/>
              <a:t> специалиста (рабочего, служащего)</a:t>
            </a:r>
            <a:endParaRPr lang="ru-RU" sz="2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1537988"/>
            <a:ext cx="8604448" cy="2724300"/>
          </a:xfrm>
        </p:spPr>
        <p:txBody>
          <a:bodyPr/>
          <a:lstStyle/>
          <a:p>
            <a:pPr marL="101600" indent="0" algn="just">
              <a:buClr>
                <a:srgbClr val="0C3668"/>
              </a:buClr>
              <a:buNone/>
            </a:pPr>
            <a:r>
              <a:rPr lang="ru-RU" dirty="0" smtClean="0"/>
              <a:t>при </a:t>
            </a:r>
            <a:r>
              <a:rPr lang="ru-RU" dirty="0"/>
              <a:t>направлении на работу </a:t>
            </a:r>
            <a:endParaRPr lang="ru-RU" dirty="0" smtClean="0"/>
          </a:p>
          <a:p>
            <a:pPr algn="just">
              <a:buClr>
                <a:srgbClr val="0C3668"/>
              </a:buClr>
              <a:buFont typeface="Arial" pitchFamily="34" charset="0"/>
              <a:buChar char="•"/>
            </a:pPr>
            <a:r>
              <a:rPr lang="ru-RU" dirty="0" smtClean="0"/>
              <a:t>для </a:t>
            </a:r>
            <a:r>
              <a:rPr lang="ru-RU" dirty="0"/>
              <a:t>выпускников, получивших </a:t>
            </a:r>
            <a:r>
              <a:rPr lang="ru-RU" dirty="0" smtClean="0"/>
              <a:t>общее высшее или специальное высшее образование на </a:t>
            </a:r>
            <a:r>
              <a:rPr lang="ru-RU" dirty="0"/>
              <a:t>условиях целевой </a:t>
            </a:r>
            <a:r>
              <a:rPr lang="ru-RU" dirty="0" smtClean="0"/>
              <a:t>подготовки, – не </a:t>
            </a:r>
            <a:r>
              <a:rPr lang="ru-RU" dirty="0"/>
              <a:t>менее </a:t>
            </a:r>
            <a:r>
              <a:rPr lang="ru-RU" b="1" dirty="0"/>
              <a:t>пяти</a:t>
            </a:r>
            <a:r>
              <a:rPr lang="ru-RU" dirty="0"/>
              <a:t> лет, </a:t>
            </a:r>
            <a:endParaRPr lang="ru-RU" dirty="0" smtClean="0"/>
          </a:p>
          <a:p>
            <a:pPr algn="just">
              <a:buClr>
                <a:srgbClr val="0C3668"/>
              </a:buClr>
              <a:buFont typeface="Arial" pitchFamily="34" charset="0"/>
              <a:buChar char="•"/>
            </a:pPr>
            <a:r>
              <a:rPr lang="ru-RU" dirty="0" smtClean="0"/>
              <a:t>для </a:t>
            </a:r>
            <a:r>
              <a:rPr lang="ru-RU" dirty="0"/>
              <a:t>выпускников, получивших среднее специальное образование на условиях целевой подготовки, – не менее </a:t>
            </a:r>
            <a:r>
              <a:rPr lang="ru-RU" b="1" dirty="0"/>
              <a:t>трех</a:t>
            </a:r>
            <a:r>
              <a:rPr lang="ru-RU" dirty="0"/>
              <a:t> лет, </a:t>
            </a:r>
          </a:p>
          <a:p>
            <a:pPr algn="just">
              <a:buClr>
                <a:srgbClr val="0C3668"/>
              </a:buClr>
              <a:buFont typeface="Arial" pitchFamily="34" charset="0"/>
              <a:buChar char="•"/>
            </a:pPr>
            <a:r>
              <a:rPr lang="ru-RU" dirty="0" smtClean="0"/>
              <a:t>для </a:t>
            </a:r>
            <a:r>
              <a:rPr lang="ru-RU" dirty="0"/>
              <a:t>выпускников, получивших профессионально-техническое образование на условиях целевой подготовки, – не менее </a:t>
            </a:r>
            <a:r>
              <a:rPr lang="ru-RU" b="1" dirty="0"/>
              <a:t>двух</a:t>
            </a:r>
            <a:r>
              <a:rPr lang="ru-RU" dirty="0"/>
              <a:t> лет.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13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988423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>
            <a:spLocks noGrp="1"/>
          </p:cNvSpPr>
          <p:nvPr>
            <p:ph type="subTitle" idx="4294967295"/>
          </p:nvPr>
        </p:nvSpPr>
        <p:spPr>
          <a:xfrm>
            <a:off x="323528" y="771550"/>
            <a:ext cx="8064896" cy="4227934"/>
          </a:xfrm>
          <a:prstGeom prst="rect">
            <a:avLst/>
          </a:prstGeom>
        </p:spPr>
        <p:txBody>
          <a:bodyPr spcFirstLastPara="1" wrap="square" lIns="91425" tIns="91425" rIns="91425" bIns="91425" numCol="1" anchor="ctr" anchorCtr="0">
            <a:noAutofit/>
          </a:bodyPr>
          <a:lstStyle/>
          <a:p>
            <a:pPr marL="76200" indent="0">
              <a:buNone/>
            </a:pPr>
            <a:r>
              <a:rPr lang="ru-RU" sz="2200" dirty="0"/>
              <a:t>В срок обязательной </a:t>
            </a:r>
            <a:r>
              <a:rPr lang="ru-RU" sz="2200" dirty="0" smtClean="0"/>
              <a:t>работы </a:t>
            </a:r>
            <a:r>
              <a:rPr lang="ru-RU" sz="2200" u="sng" dirty="0" smtClean="0"/>
              <a:t>по </a:t>
            </a:r>
            <a:r>
              <a:rPr lang="ru-RU" sz="2200" u="sng" dirty="0"/>
              <a:t>желанию </a:t>
            </a:r>
            <a:r>
              <a:rPr lang="ru-RU" sz="2200" u="sng" dirty="0" smtClean="0"/>
              <a:t>выпускника</a:t>
            </a:r>
            <a:r>
              <a:rPr lang="ru-RU" sz="2200" dirty="0" smtClean="0"/>
              <a:t> </a:t>
            </a:r>
          </a:p>
          <a:p>
            <a:pPr marL="76200" indent="0">
              <a:buNone/>
            </a:pPr>
            <a:r>
              <a:rPr lang="ru-RU" sz="2200" dirty="0"/>
              <a:t>з</a:t>
            </a:r>
            <a:r>
              <a:rPr lang="ru-RU" sz="2200" dirty="0" smtClean="0"/>
              <a:t>асчитываются (п.8 ст. 72, ч.4 п. 5 ст. 75 Кодекса об образовании):</a:t>
            </a:r>
          </a:p>
          <a:p>
            <a:pPr algn="just">
              <a:buBlip>
                <a:blip r:embed="rId3"/>
              </a:buBlip>
            </a:pPr>
            <a:r>
              <a:rPr lang="ru-RU" sz="1800" dirty="0" smtClean="0"/>
              <a:t>периоды </a:t>
            </a:r>
            <a:r>
              <a:rPr lang="ru-RU" sz="1800" dirty="0"/>
              <a:t>военной службы по призыву</a:t>
            </a:r>
            <a:r>
              <a:rPr lang="ru-RU" sz="1800" dirty="0" smtClean="0"/>
              <a:t>, военной </a:t>
            </a:r>
            <a:r>
              <a:rPr lang="ru-RU" sz="1800" dirty="0"/>
              <a:t>службы по </a:t>
            </a:r>
            <a:r>
              <a:rPr lang="ru-RU" sz="1800" dirty="0" smtClean="0"/>
              <a:t>контракту,</a:t>
            </a:r>
            <a:r>
              <a:rPr lang="ru-RU" sz="1800" dirty="0"/>
              <a:t> </a:t>
            </a:r>
            <a:r>
              <a:rPr lang="ru-RU" sz="1800" dirty="0" smtClean="0"/>
              <a:t>службы в резерве, альтернативной службы </a:t>
            </a:r>
            <a:r>
              <a:rPr lang="ru-RU" sz="1800" dirty="0"/>
              <a:t>в Вооруженных Силах Республики Беларусь, </a:t>
            </a:r>
            <a:r>
              <a:rPr lang="ru-RU" sz="1800" dirty="0" smtClean="0"/>
              <a:t>других </a:t>
            </a:r>
            <a:r>
              <a:rPr lang="ru-RU" sz="1800" dirty="0"/>
              <a:t>войсках и воинских формированиях Республики Беларусь, </a:t>
            </a:r>
            <a:endParaRPr lang="ru-RU" sz="1800" dirty="0" smtClean="0"/>
          </a:p>
          <a:p>
            <a:pPr algn="just">
              <a:buBlip>
                <a:blip r:embed="rId3"/>
              </a:buBlip>
            </a:pPr>
            <a:r>
              <a:rPr lang="ru-RU" sz="1800" dirty="0" smtClean="0"/>
              <a:t>период </a:t>
            </a:r>
            <a:r>
              <a:rPr lang="ru-RU" sz="1800" dirty="0"/>
              <a:t>нахождения в отпуске по уходу за ребенком до достижения им возраста трех лет, </a:t>
            </a:r>
            <a:endParaRPr lang="ru-RU" sz="1800" dirty="0" smtClean="0"/>
          </a:p>
          <a:p>
            <a:pPr marL="76200" indent="0" algn="just">
              <a:buNone/>
            </a:pPr>
            <a:r>
              <a:rPr lang="ru-RU" sz="1800" dirty="0" smtClean="0"/>
              <a:t>если эти периоды имели место после распределения/направления  на работу.</a:t>
            </a:r>
            <a:endParaRPr lang="ru-RU" sz="1800" dirty="0"/>
          </a:p>
        </p:txBody>
      </p:sp>
      <p:sp>
        <p:nvSpPr>
          <p:cNvPr id="262" name="Shape 26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14</a:t>
            </a:fld>
            <a:endParaRPr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58851">
            <a:off x="6693789" y="262996"/>
            <a:ext cx="2349279" cy="1761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800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ctrTitle" idx="4294967295"/>
          </p:nvPr>
        </p:nvSpPr>
        <p:spPr>
          <a:xfrm>
            <a:off x="323528" y="411510"/>
            <a:ext cx="7021288" cy="158417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ru-RU" dirty="0" smtClean="0">
                <a:solidFill>
                  <a:srgbClr val="213253"/>
                </a:solidFill>
              </a:rPr>
              <a:t>Выплаты </a:t>
            </a:r>
            <a:r>
              <a:rPr lang="ru-RU" dirty="0">
                <a:solidFill>
                  <a:srgbClr val="213253"/>
                </a:solidFill>
              </a:rPr>
              <a:t>и </a:t>
            </a:r>
            <a:r>
              <a:rPr lang="ru-RU" dirty="0" smtClean="0">
                <a:solidFill>
                  <a:srgbClr val="213253"/>
                </a:solidFill>
              </a:rPr>
              <a:t>компенсации, </a:t>
            </a:r>
            <a:r>
              <a:rPr lang="ru-RU" dirty="0">
                <a:solidFill>
                  <a:srgbClr val="213253"/>
                </a:solidFill>
              </a:rPr>
              <a:t>которые причитаются выпускникам, получившим свидетельство о направлении на работу, по окончании обучения в учреждении образования </a:t>
            </a:r>
            <a:endParaRPr lang="ru-RU" b="0" dirty="0">
              <a:solidFill>
                <a:srgbClr val="213253"/>
              </a:solidFill>
            </a:endParaRPr>
          </a:p>
        </p:txBody>
      </p:sp>
      <p:sp>
        <p:nvSpPr>
          <p:cNvPr id="249" name="Shape 249"/>
          <p:cNvSpPr txBox="1">
            <a:spLocks noGrp="1"/>
          </p:cNvSpPr>
          <p:nvPr>
            <p:ph type="subTitle" idx="4294967295"/>
          </p:nvPr>
        </p:nvSpPr>
        <p:spPr>
          <a:xfrm>
            <a:off x="0" y="1851670"/>
            <a:ext cx="8892480" cy="3291830"/>
          </a:xfrm>
          <a:prstGeom prst="rect">
            <a:avLst/>
          </a:prstGeom>
        </p:spPr>
        <p:txBody>
          <a:bodyPr spcFirstLastPara="1" wrap="square" lIns="91425" tIns="91425" rIns="91425" bIns="91425" numCol="2" spcCol="180000" anchor="ctr" anchorCtr="0">
            <a:noAutofit/>
          </a:bodyPr>
          <a:lstStyle/>
          <a:p>
            <a:pPr marL="76200" indent="0" algn="ctr">
              <a:buNone/>
            </a:pPr>
            <a:r>
              <a:rPr lang="ru-RU" sz="1600" dirty="0" smtClean="0">
                <a:solidFill>
                  <a:srgbClr val="213253"/>
                </a:solidFill>
              </a:rPr>
              <a:t>1</a:t>
            </a:r>
            <a:r>
              <a:rPr lang="ru-RU" sz="1500" dirty="0" smtClean="0">
                <a:solidFill>
                  <a:srgbClr val="213253"/>
                </a:solidFill>
              </a:rPr>
              <a:t>. </a:t>
            </a:r>
            <a:r>
              <a:rPr lang="ru-RU" sz="1500" u="sng" dirty="0" smtClean="0">
                <a:solidFill>
                  <a:srgbClr val="213253"/>
                </a:solidFill>
              </a:rPr>
              <a:t>Денежная помощь</a:t>
            </a:r>
            <a:r>
              <a:rPr lang="ru-RU" sz="1500" dirty="0" smtClean="0"/>
              <a:t>, которая </a:t>
            </a:r>
            <a:r>
              <a:rPr lang="ru-RU" sz="1500" dirty="0"/>
              <a:t>выплачивается:</a:t>
            </a:r>
          </a:p>
          <a:p>
            <a:pPr marL="534988" indent="-173038" algn="just">
              <a:buClr>
                <a:srgbClr val="213253"/>
              </a:buClr>
              <a:buFont typeface="Arial" pitchFamily="34" charset="0"/>
              <a:buChar char="•"/>
            </a:pPr>
            <a:r>
              <a:rPr lang="ru-RU" sz="1500" dirty="0"/>
              <a:t>молодым специалистам, </a:t>
            </a:r>
            <a:r>
              <a:rPr lang="ru-RU" sz="1500" dirty="0" smtClean="0"/>
              <a:t>молодым рабочим, получившим среднее специальное образование, – в </a:t>
            </a:r>
            <a:r>
              <a:rPr lang="ru-RU" sz="1500" dirty="0"/>
              <a:t>размере месячной стипендии, назначенной им в последнем перед выпуском семестре (полугодии</a:t>
            </a:r>
            <a:r>
              <a:rPr lang="ru-RU" sz="1500" dirty="0" smtClean="0"/>
              <a:t>);</a:t>
            </a:r>
          </a:p>
          <a:p>
            <a:pPr marL="534988" indent="-173038" algn="just">
              <a:buClr>
                <a:srgbClr val="213253"/>
              </a:buClr>
              <a:buFont typeface="Arial" pitchFamily="34" charset="0"/>
              <a:buChar char="•"/>
            </a:pPr>
            <a:r>
              <a:rPr lang="ru-RU" sz="1500" dirty="0" smtClean="0"/>
              <a:t>молодым </a:t>
            </a:r>
            <a:r>
              <a:rPr lang="ru-RU" sz="1500" dirty="0"/>
              <a:t>рабочим (служащим), получившим профессионально-техническое образование</a:t>
            </a:r>
            <a:r>
              <a:rPr lang="ru-RU" sz="1500" dirty="0" smtClean="0"/>
              <a:t>, –в размере </a:t>
            </a:r>
            <a:r>
              <a:rPr lang="ru-RU" sz="1500" dirty="0"/>
              <a:t>тарифной ставки </a:t>
            </a:r>
            <a:r>
              <a:rPr lang="ru-RU" sz="1500" dirty="0" smtClean="0"/>
              <a:t>(тарифного оклада), оклада.</a:t>
            </a:r>
            <a:endParaRPr lang="ru-RU" sz="1500" dirty="0"/>
          </a:p>
          <a:p>
            <a:pPr algn="just">
              <a:buNone/>
            </a:pPr>
            <a:r>
              <a:rPr lang="ru-RU" sz="1500" dirty="0" smtClean="0"/>
              <a:t>   </a:t>
            </a:r>
          </a:p>
          <a:p>
            <a:pPr algn="just">
              <a:buNone/>
            </a:pPr>
            <a:endParaRPr lang="ru-RU" sz="1500" dirty="0"/>
          </a:p>
          <a:p>
            <a:pPr algn="just">
              <a:buNone/>
            </a:pPr>
            <a:r>
              <a:rPr lang="ru-RU" sz="1500" dirty="0" smtClean="0"/>
              <a:t>    2. </a:t>
            </a:r>
            <a:r>
              <a:rPr lang="ru-RU" sz="1500" u="sng" dirty="0" smtClean="0">
                <a:solidFill>
                  <a:srgbClr val="213253"/>
                </a:solidFill>
              </a:rPr>
              <a:t>Компенсации </a:t>
            </a:r>
            <a:r>
              <a:rPr lang="ru-RU" sz="1500" u="sng" dirty="0">
                <a:solidFill>
                  <a:srgbClr val="213253"/>
                </a:solidFill>
              </a:rPr>
              <a:t>в связи с переездом </a:t>
            </a:r>
            <a:r>
              <a:rPr lang="ru-RU" sz="1500" dirty="0" smtClean="0"/>
              <a:t>на </a:t>
            </a:r>
            <a:r>
              <a:rPr lang="ru-RU" sz="1500" dirty="0"/>
              <a:t>работу в другую местность в соответствии с законодательством о </a:t>
            </a:r>
            <a:r>
              <a:rPr lang="ru-RU" sz="1500" dirty="0" smtClean="0"/>
              <a:t>труде. </a:t>
            </a:r>
            <a:r>
              <a:rPr lang="ru-RU" sz="1500" dirty="0"/>
              <a:t>Указанные компенсации выплачиваются работникам, лицам, переезжающим на работу в другую местность в связи с переводом, приемом в соответствии с предварительной договоренностью, выпускникам, которым место работы предоставлено путем распределения, выпускникам, направленным на работу, переезжающим в другую местность (ч. 1 ст. 96 ТК).</a:t>
            </a:r>
          </a:p>
          <a:p>
            <a:pPr algn="ctr">
              <a:buNone/>
            </a:pPr>
            <a:endParaRPr sz="2000" dirty="0"/>
          </a:p>
        </p:txBody>
      </p:sp>
      <p:sp>
        <p:nvSpPr>
          <p:cNvPr id="262" name="Shape 26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15</a:t>
            </a:fld>
            <a:endParaRPr/>
          </a:p>
        </p:txBody>
      </p:sp>
      <p:grpSp>
        <p:nvGrpSpPr>
          <p:cNvPr id="22" name="Shape 697"/>
          <p:cNvGrpSpPr/>
          <p:nvPr/>
        </p:nvGrpSpPr>
        <p:grpSpPr>
          <a:xfrm flipH="1">
            <a:off x="7524328" y="699542"/>
            <a:ext cx="1368152" cy="979286"/>
            <a:chOff x="5247525" y="3007275"/>
            <a:chExt cx="517575" cy="384825"/>
          </a:xfrm>
        </p:grpSpPr>
        <p:sp>
          <p:nvSpPr>
            <p:cNvPr id="23" name="Shape 698"/>
            <p:cNvSpPr/>
            <p:nvPr/>
          </p:nvSpPr>
          <p:spPr>
            <a:xfrm>
              <a:off x="5247525" y="3007275"/>
              <a:ext cx="348900" cy="348900"/>
            </a:xfrm>
            <a:custGeom>
              <a:avLst/>
              <a:gdLst/>
              <a:ahLst/>
              <a:cxnLst/>
              <a:rect l="0" t="0" r="0" b="0"/>
              <a:pathLst>
                <a:path w="13956" h="13956" fill="none" extrusionOk="0">
                  <a:moveTo>
                    <a:pt x="13323" y="5772"/>
                  </a:moveTo>
                  <a:lnTo>
                    <a:pt x="11861" y="5626"/>
                  </a:lnTo>
                  <a:lnTo>
                    <a:pt x="11861" y="5626"/>
                  </a:lnTo>
                  <a:lnTo>
                    <a:pt x="11788" y="5334"/>
                  </a:lnTo>
                  <a:lnTo>
                    <a:pt x="11667" y="5042"/>
                  </a:lnTo>
                  <a:lnTo>
                    <a:pt x="11545" y="4750"/>
                  </a:lnTo>
                  <a:lnTo>
                    <a:pt x="11399" y="4482"/>
                  </a:lnTo>
                  <a:lnTo>
                    <a:pt x="12300" y="3337"/>
                  </a:lnTo>
                  <a:lnTo>
                    <a:pt x="12300" y="3337"/>
                  </a:lnTo>
                  <a:lnTo>
                    <a:pt x="12373" y="3240"/>
                  </a:lnTo>
                  <a:lnTo>
                    <a:pt x="12422" y="3118"/>
                  </a:lnTo>
                  <a:lnTo>
                    <a:pt x="12446" y="2996"/>
                  </a:lnTo>
                  <a:lnTo>
                    <a:pt x="12446" y="2850"/>
                  </a:lnTo>
                  <a:lnTo>
                    <a:pt x="12422" y="2728"/>
                  </a:lnTo>
                  <a:lnTo>
                    <a:pt x="12397" y="2606"/>
                  </a:lnTo>
                  <a:lnTo>
                    <a:pt x="12324" y="2485"/>
                  </a:lnTo>
                  <a:lnTo>
                    <a:pt x="12251" y="2387"/>
                  </a:lnTo>
                  <a:lnTo>
                    <a:pt x="11569" y="1705"/>
                  </a:lnTo>
                  <a:lnTo>
                    <a:pt x="11569" y="1705"/>
                  </a:lnTo>
                  <a:lnTo>
                    <a:pt x="11472" y="1632"/>
                  </a:lnTo>
                  <a:lnTo>
                    <a:pt x="11350" y="1559"/>
                  </a:lnTo>
                  <a:lnTo>
                    <a:pt x="11228" y="1510"/>
                  </a:lnTo>
                  <a:lnTo>
                    <a:pt x="11106" y="1510"/>
                  </a:lnTo>
                  <a:lnTo>
                    <a:pt x="10960" y="1510"/>
                  </a:lnTo>
                  <a:lnTo>
                    <a:pt x="10838" y="1535"/>
                  </a:lnTo>
                  <a:lnTo>
                    <a:pt x="10717" y="1583"/>
                  </a:lnTo>
                  <a:lnTo>
                    <a:pt x="10619" y="1656"/>
                  </a:lnTo>
                  <a:lnTo>
                    <a:pt x="9475" y="2558"/>
                  </a:lnTo>
                  <a:lnTo>
                    <a:pt x="9475" y="2558"/>
                  </a:lnTo>
                  <a:lnTo>
                    <a:pt x="9207" y="2411"/>
                  </a:lnTo>
                  <a:lnTo>
                    <a:pt x="8914" y="2290"/>
                  </a:lnTo>
                  <a:lnTo>
                    <a:pt x="8622" y="2168"/>
                  </a:lnTo>
                  <a:lnTo>
                    <a:pt x="8330" y="2070"/>
                  </a:lnTo>
                  <a:lnTo>
                    <a:pt x="8159" y="634"/>
                  </a:lnTo>
                  <a:lnTo>
                    <a:pt x="8159" y="634"/>
                  </a:lnTo>
                  <a:lnTo>
                    <a:pt x="8135" y="512"/>
                  </a:lnTo>
                  <a:lnTo>
                    <a:pt x="8086" y="390"/>
                  </a:lnTo>
                  <a:lnTo>
                    <a:pt x="8013" y="293"/>
                  </a:lnTo>
                  <a:lnTo>
                    <a:pt x="7940" y="195"/>
                  </a:lnTo>
                  <a:lnTo>
                    <a:pt x="7818" y="122"/>
                  </a:lnTo>
                  <a:lnTo>
                    <a:pt x="7721" y="49"/>
                  </a:lnTo>
                  <a:lnTo>
                    <a:pt x="7575" y="25"/>
                  </a:lnTo>
                  <a:lnTo>
                    <a:pt x="7453" y="0"/>
                  </a:lnTo>
                  <a:lnTo>
                    <a:pt x="6479" y="0"/>
                  </a:lnTo>
                  <a:lnTo>
                    <a:pt x="6479" y="0"/>
                  </a:lnTo>
                  <a:lnTo>
                    <a:pt x="6357" y="25"/>
                  </a:lnTo>
                  <a:lnTo>
                    <a:pt x="6235" y="49"/>
                  </a:lnTo>
                  <a:lnTo>
                    <a:pt x="6114" y="122"/>
                  </a:lnTo>
                  <a:lnTo>
                    <a:pt x="6016" y="195"/>
                  </a:lnTo>
                  <a:lnTo>
                    <a:pt x="5919" y="293"/>
                  </a:lnTo>
                  <a:lnTo>
                    <a:pt x="5846" y="390"/>
                  </a:lnTo>
                  <a:lnTo>
                    <a:pt x="5797" y="512"/>
                  </a:lnTo>
                  <a:lnTo>
                    <a:pt x="5773" y="634"/>
                  </a:lnTo>
                  <a:lnTo>
                    <a:pt x="5602" y="2070"/>
                  </a:lnTo>
                  <a:lnTo>
                    <a:pt x="5602" y="2070"/>
                  </a:lnTo>
                  <a:lnTo>
                    <a:pt x="5310" y="2168"/>
                  </a:lnTo>
                  <a:lnTo>
                    <a:pt x="5018" y="2290"/>
                  </a:lnTo>
                  <a:lnTo>
                    <a:pt x="4750" y="2411"/>
                  </a:lnTo>
                  <a:lnTo>
                    <a:pt x="4482" y="2558"/>
                  </a:lnTo>
                  <a:lnTo>
                    <a:pt x="3337" y="1656"/>
                  </a:lnTo>
                  <a:lnTo>
                    <a:pt x="3337" y="1656"/>
                  </a:lnTo>
                  <a:lnTo>
                    <a:pt x="3215" y="1583"/>
                  </a:lnTo>
                  <a:lnTo>
                    <a:pt x="3094" y="1535"/>
                  </a:lnTo>
                  <a:lnTo>
                    <a:pt x="2972" y="1510"/>
                  </a:lnTo>
                  <a:lnTo>
                    <a:pt x="2850" y="1510"/>
                  </a:lnTo>
                  <a:lnTo>
                    <a:pt x="2728" y="1510"/>
                  </a:lnTo>
                  <a:lnTo>
                    <a:pt x="2582" y="1559"/>
                  </a:lnTo>
                  <a:lnTo>
                    <a:pt x="2485" y="1632"/>
                  </a:lnTo>
                  <a:lnTo>
                    <a:pt x="2387" y="1705"/>
                  </a:lnTo>
                  <a:lnTo>
                    <a:pt x="1705" y="2387"/>
                  </a:lnTo>
                  <a:lnTo>
                    <a:pt x="1705" y="2387"/>
                  </a:lnTo>
                  <a:lnTo>
                    <a:pt x="1608" y="2485"/>
                  </a:lnTo>
                  <a:lnTo>
                    <a:pt x="1559" y="2606"/>
                  </a:lnTo>
                  <a:lnTo>
                    <a:pt x="1511" y="2728"/>
                  </a:lnTo>
                  <a:lnTo>
                    <a:pt x="1486" y="2850"/>
                  </a:lnTo>
                  <a:lnTo>
                    <a:pt x="1486" y="2996"/>
                  </a:lnTo>
                  <a:lnTo>
                    <a:pt x="1511" y="3118"/>
                  </a:lnTo>
                  <a:lnTo>
                    <a:pt x="1559" y="3240"/>
                  </a:lnTo>
                  <a:lnTo>
                    <a:pt x="1632" y="3337"/>
                  </a:lnTo>
                  <a:lnTo>
                    <a:pt x="2533" y="4482"/>
                  </a:lnTo>
                  <a:lnTo>
                    <a:pt x="2533" y="4482"/>
                  </a:lnTo>
                  <a:lnTo>
                    <a:pt x="2387" y="4750"/>
                  </a:lnTo>
                  <a:lnTo>
                    <a:pt x="2266" y="5042"/>
                  </a:lnTo>
                  <a:lnTo>
                    <a:pt x="2168" y="5334"/>
                  </a:lnTo>
                  <a:lnTo>
                    <a:pt x="2071" y="5626"/>
                  </a:lnTo>
                  <a:lnTo>
                    <a:pt x="634" y="5772"/>
                  </a:lnTo>
                  <a:lnTo>
                    <a:pt x="634" y="5772"/>
                  </a:lnTo>
                  <a:lnTo>
                    <a:pt x="512" y="5821"/>
                  </a:lnTo>
                  <a:lnTo>
                    <a:pt x="390" y="5870"/>
                  </a:lnTo>
                  <a:lnTo>
                    <a:pt x="268" y="5943"/>
                  </a:lnTo>
                  <a:lnTo>
                    <a:pt x="171" y="6016"/>
                  </a:lnTo>
                  <a:lnTo>
                    <a:pt x="98" y="6138"/>
                  </a:lnTo>
                  <a:lnTo>
                    <a:pt x="49" y="6235"/>
                  </a:lnTo>
                  <a:lnTo>
                    <a:pt x="1" y="6381"/>
                  </a:lnTo>
                  <a:lnTo>
                    <a:pt x="1" y="6503"/>
                  </a:lnTo>
                  <a:lnTo>
                    <a:pt x="1" y="7453"/>
                  </a:lnTo>
                  <a:lnTo>
                    <a:pt x="1" y="7453"/>
                  </a:lnTo>
                  <a:lnTo>
                    <a:pt x="1" y="7599"/>
                  </a:lnTo>
                  <a:lnTo>
                    <a:pt x="49" y="7721"/>
                  </a:lnTo>
                  <a:lnTo>
                    <a:pt x="98" y="7843"/>
                  </a:lnTo>
                  <a:lnTo>
                    <a:pt x="171" y="7940"/>
                  </a:lnTo>
                  <a:lnTo>
                    <a:pt x="268" y="8037"/>
                  </a:lnTo>
                  <a:lnTo>
                    <a:pt x="390" y="8111"/>
                  </a:lnTo>
                  <a:lnTo>
                    <a:pt x="512" y="8159"/>
                  </a:lnTo>
                  <a:lnTo>
                    <a:pt x="634" y="8184"/>
                  </a:lnTo>
                  <a:lnTo>
                    <a:pt x="2071" y="8354"/>
                  </a:lnTo>
                  <a:lnTo>
                    <a:pt x="2071" y="8354"/>
                  </a:lnTo>
                  <a:lnTo>
                    <a:pt x="2168" y="8646"/>
                  </a:lnTo>
                  <a:lnTo>
                    <a:pt x="2266" y="8914"/>
                  </a:lnTo>
                  <a:lnTo>
                    <a:pt x="2387" y="9206"/>
                  </a:lnTo>
                  <a:lnTo>
                    <a:pt x="2533" y="9474"/>
                  </a:lnTo>
                  <a:lnTo>
                    <a:pt x="1632" y="10619"/>
                  </a:lnTo>
                  <a:lnTo>
                    <a:pt x="1632" y="10619"/>
                  </a:lnTo>
                  <a:lnTo>
                    <a:pt x="1559" y="10741"/>
                  </a:lnTo>
                  <a:lnTo>
                    <a:pt x="1511" y="10863"/>
                  </a:lnTo>
                  <a:lnTo>
                    <a:pt x="1486" y="10984"/>
                  </a:lnTo>
                  <a:lnTo>
                    <a:pt x="1486" y="11106"/>
                  </a:lnTo>
                  <a:lnTo>
                    <a:pt x="1511" y="11228"/>
                  </a:lnTo>
                  <a:lnTo>
                    <a:pt x="1559" y="11350"/>
                  </a:lnTo>
                  <a:lnTo>
                    <a:pt x="1608" y="11472"/>
                  </a:lnTo>
                  <a:lnTo>
                    <a:pt x="1705" y="11569"/>
                  </a:lnTo>
                  <a:lnTo>
                    <a:pt x="2387" y="12251"/>
                  </a:lnTo>
                  <a:lnTo>
                    <a:pt x="2387" y="12251"/>
                  </a:lnTo>
                  <a:lnTo>
                    <a:pt x="2485" y="12348"/>
                  </a:lnTo>
                  <a:lnTo>
                    <a:pt x="2582" y="12397"/>
                  </a:lnTo>
                  <a:lnTo>
                    <a:pt x="2728" y="12446"/>
                  </a:lnTo>
                  <a:lnTo>
                    <a:pt x="2850" y="12470"/>
                  </a:lnTo>
                  <a:lnTo>
                    <a:pt x="2972" y="12470"/>
                  </a:lnTo>
                  <a:lnTo>
                    <a:pt x="3094" y="12421"/>
                  </a:lnTo>
                  <a:lnTo>
                    <a:pt x="3215" y="12373"/>
                  </a:lnTo>
                  <a:lnTo>
                    <a:pt x="3337" y="12324"/>
                  </a:lnTo>
                  <a:lnTo>
                    <a:pt x="4482" y="11423"/>
                  </a:lnTo>
                  <a:lnTo>
                    <a:pt x="4482" y="11423"/>
                  </a:lnTo>
                  <a:lnTo>
                    <a:pt x="4750" y="11545"/>
                  </a:lnTo>
                  <a:lnTo>
                    <a:pt x="5018" y="11691"/>
                  </a:lnTo>
                  <a:lnTo>
                    <a:pt x="5310" y="11788"/>
                  </a:lnTo>
                  <a:lnTo>
                    <a:pt x="5602" y="11886"/>
                  </a:lnTo>
                  <a:lnTo>
                    <a:pt x="5773" y="13322"/>
                  </a:lnTo>
                  <a:lnTo>
                    <a:pt x="5773" y="13322"/>
                  </a:lnTo>
                  <a:lnTo>
                    <a:pt x="5797" y="13444"/>
                  </a:lnTo>
                  <a:lnTo>
                    <a:pt x="5846" y="13566"/>
                  </a:lnTo>
                  <a:lnTo>
                    <a:pt x="5919" y="13688"/>
                  </a:lnTo>
                  <a:lnTo>
                    <a:pt x="6016" y="13785"/>
                  </a:lnTo>
                  <a:lnTo>
                    <a:pt x="6114" y="13858"/>
                  </a:lnTo>
                  <a:lnTo>
                    <a:pt x="6235" y="13907"/>
                  </a:lnTo>
                  <a:lnTo>
                    <a:pt x="6357" y="13956"/>
                  </a:lnTo>
                  <a:lnTo>
                    <a:pt x="6479" y="13956"/>
                  </a:lnTo>
                  <a:lnTo>
                    <a:pt x="7453" y="13956"/>
                  </a:lnTo>
                  <a:lnTo>
                    <a:pt x="7453" y="13956"/>
                  </a:lnTo>
                  <a:lnTo>
                    <a:pt x="7575" y="13956"/>
                  </a:lnTo>
                  <a:lnTo>
                    <a:pt x="7721" y="13907"/>
                  </a:lnTo>
                  <a:lnTo>
                    <a:pt x="7818" y="13858"/>
                  </a:lnTo>
                  <a:lnTo>
                    <a:pt x="7940" y="13785"/>
                  </a:lnTo>
                  <a:lnTo>
                    <a:pt x="8013" y="13688"/>
                  </a:lnTo>
                  <a:lnTo>
                    <a:pt x="8086" y="13566"/>
                  </a:lnTo>
                  <a:lnTo>
                    <a:pt x="8135" y="13444"/>
                  </a:lnTo>
                  <a:lnTo>
                    <a:pt x="8159" y="13322"/>
                  </a:lnTo>
                  <a:lnTo>
                    <a:pt x="8330" y="11886"/>
                  </a:lnTo>
                  <a:lnTo>
                    <a:pt x="8330" y="11886"/>
                  </a:lnTo>
                  <a:lnTo>
                    <a:pt x="8622" y="11788"/>
                  </a:lnTo>
                  <a:lnTo>
                    <a:pt x="8914" y="11691"/>
                  </a:lnTo>
                  <a:lnTo>
                    <a:pt x="9207" y="11545"/>
                  </a:lnTo>
                  <a:lnTo>
                    <a:pt x="9475" y="11423"/>
                  </a:lnTo>
                  <a:lnTo>
                    <a:pt x="10619" y="12324"/>
                  </a:lnTo>
                  <a:lnTo>
                    <a:pt x="10619" y="12324"/>
                  </a:lnTo>
                  <a:lnTo>
                    <a:pt x="10717" y="12373"/>
                  </a:lnTo>
                  <a:lnTo>
                    <a:pt x="10838" y="12421"/>
                  </a:lnTo>
                  <a:lnTo>
                    <a:pt x="10960" y="12470"/>
                  </a:lnTo>
                  <a:lnTo>
                    <a:pt x="11106" y="12470"/>
                  </a:lnTo>
                  <a:lnTo>
                    <a:pt x="11228" y="12446"/>
                  </a:lnTo>
                  <a:lnTo>
                    <a:pt x="11350" y="12397"/>
                  </a:lnTo>
                  <a:lnTo>
                    <a:pt x="11472" y="12348"/>
                  </a:lnTo>
                  <a:lnTo>
                    <a:pt x="11569" y="12251"/>
                  </a:lnTo>
                  <a:lnTo>
                    <a:pt x="12251" y="11569"/>
                  </a:lnTo>
                  <a:lnTo>
                    <a:pt x="12251" y="11569"/>
                  </a:lnTo>
                  <a:lnTo>
                    <a:pt x="12324" y="11472"/>
                  </a:lnTo>
                  <a:lnTo>
                    <a:pt x="12397" y="11350"/>
                  </a:lnTo>
                  <a:lnTo>
                    <a:pt x="12422" y="11228"/>
                  </a:lnTo>
                  <a:lnTo>
                    <a:pt x="12446" y="11106"/>
                  </a:lnTo>
                  <a:lnTo>
                    <a:pt x="12446" y="10984"/>
                  </a:lnTo>
                  <a:lnTo>
                    <a:pt x="12422" y="10863"/>
                  </a:lnTo>
                  <a:lnTo>
                    <a:pt x="12373" y="10741"/>
                  </a:lnTo>
                  <a:lnTo>
                    <a:pt x="12300" y="10619"/>
                  </a:lnTo>
                  <a:lnTo>
                    <a:pt x="11399" y="9474"/>
                  </a:lnTo>
                  <a:lnTo>
                    <a:pt x="11399" y="9474"/>
                  </a:lnTo>
                  <a:lnTo>
                    <a:pt x="11545" y="9206"/>
                  </a:lnTo>
                  <a:lnTo>
                    <a:pt x="11667" y="8914"/>
                  </a:lnTo>
                  <a:lnTo>
                    <a:pt x="11788" y="8646"/>
                  </a:lnTo>
                  <a:lnTo>
                    <a:pt x="11861" y="8354"/>
                  </a:lnTo>
                  <a:lnTo>
                    <a:pt x="13323" y="8184"/>
                  </a:lnTo>
                  <a:lnTo>
                    <a:pt x="13323" y="8184"/>
                  </a:lnTo>
                  <a:lnTo>
                    <a:pt x="13444" y="8159"/>
                  </a:lnTo>
                  <a:lnTo>
                    <a:pt x="13566" y="8111"/>
                  </a:lnTo>
                  <a:lnTo>
                    <a:pt x="13664" y="8037"/>
                  </a:lnTo>
                  <a:lnTo>
                    <a:pt x="13761" y="7940"/>
                  </a:lnTo>
                  <a:lnTo>
                    <a:pt x="13834" y="7843"/>
                  </a:lnTo>
                  <a:lnTo>
                    <a:pt x="13907" y="7721"/>
                  </a:lnTo>
                  <a:lnTo>
                    <a:pt x="13932" y="7599"/>
                  </a:lnTo>
                  <a:lnTo>
                    <a:pt x="13956" y="7453"/>
                  </a:lnTo>
                  <a:lnTo>
                    <a:pt x="13956" y="6503"/>
                  </a:lnTo>
                  <a:lnTo>
                    <a:pt x="13956" y="6503"/>
                  </a:lnTo>
                  <a:lnTo>
                    <a:pt x="13932" y="6381"/>
                  </a:lnTo>
                  <a:lnTo>
                    <a:pt x="13907" y="6235"/>
                  </a:lnTo>
                  <a:lnTo>
                    <a:pt x="13834" y="6138"/>
                  </a:lnTo>
                  <a:lnTo>
                    <a:pt x="13761" y="6016"/>
                  </a:lnTo>
                  <a:lnTo>
                    <a:pt x="13664" y="5943"/>
                  </a:lnTo>
                  <a:lnTo>
                    <a:pt x="13566" y="5870"/>
                  </a:lnTo>
                  <a:lnTo>
                    <a:pt x="13444" y="5821"/>
                  </a:lnTo>
                  <a:lnTo>
                    <a:pt x="13323" y="5772"/>
                  </a:lnTo>
                  <a:lnTo>
                    <a:pt x="13323" y="5772"/>
                  </a:lnTo>
                  <a:close/>
                  <a:moveTo>
                    <a:pt x="8573" y="8598"/>
                  </a:moveTo>
                  <a:lnTo>
                    <a:pt x="8573" y="8598"/>
                  </a:lnTo>
                  <a:lnTo>
                    <a:pt x="8403" y="8744"/>
                  </a:lnTo>
                  <a:lnTo>
                    <a:pt x="8232" y="8890"/>
                  </a:lnTo>
                  <a:lnTo>
                    <a:pt x="8038" y="8987"/>
                  </a:lnTo>
                  <a:lnTo>
                    <a:pt x="7818" y="9085"/>
                  </a:lnTo>
                  <a:lnTo>
                    <a:pt x="7624" y="9158"/>
                  </a:lnTo>
                  <a:lnTo>
                    <a:pt x="7404" y="9206"/>
                  </a:lnTo>
                  <a:lnTo>
                    <a:pt x="7185" y="9231"/>
                  </a:lnTo>
                  <a:lnTo>
                    <a:pt x="6966" y="9255"/>
                  </a:lnTo>
                  <a:lnTo>
                    <a:pt x="6747" y="9231"/>
                  </a:lnTo>
                  <a:lnTo>
                    <a:pt x="6528" y="9206"/>
                  </a:lnTo>
                  <a:lnTo>
                    <a:pt x="6333" y="9158"/>
                  </a:lnTo>
                  <a:lnTo>
                    <a:pt x="6114" y="9085"/>
                  </a:lnTo>
                  <a:lnTo>
                    <a:pt x="5919" y="8987"/>
                  </a:lnTo>
                  <a:lnTo>
                    <a:pt x="5724" y="8890"/>
                  </a:lnTo>
                  <a:lnTo>
                    <a:pt x="5529" y="8744"/>
                  </a:lnTo>
                  <a:lnTo>
                    <a:pt x="5359" y="8598"/>
                  </a:lnTo>
                  <a:lnTo>
                    <a:pt x="5359" y="8598"/>
                  </a:lnTo>
                  <a:lnTo>
                    <a:pt x="5212" y="8427"/>
                  </a:lnTo>
                  <a:lnTo>
                    <a:pt x="5066" y="8232"/>
                  </a:lnTo>
                  <a:lnTo>
                    <a:pt x="4969" y="8037"/>
                  </a:lnTo>
                  <a:lnTo>
                    <a:pt x="4871" y="7843"/>
                  </a:lnTo>
                  <a:lnTo>
                    <a:pt x="4798" y="7623"/>
                  </a:lnTo>
                  <a:lnTo>
                    <a:pt x="4750" y="7404"/>
                  </a:lnTo>
                  <a:lnTo>
                    <a:pt x="4701" y="7209"/>
                  </a:lnTo>
                  <a:lnTo>
                    <a:pt x="4701" y="6990"/>
                  </a:lnTo>
                  <a:lnTo>
                    <a:pt x="4701" y="6771"/>
                  </a:lnTo>
                  <a:lnTo>
                    <a:pt x="4750" y="6552"/>
                  </a:lnTo>
                  <a:lnTo>
                    <a:pt x="4798" y="6333"/>
                  </a:lnTo>
                  <a:lnTo>
                    <a:pt x="4871" y="6138"/>
                  </a:lnTo>
                  <a:lnTo>
                    <a:pt x="4969" y="5919"/>
                  </a:lnTo>
                  <a:lnTo>
                    <a:pt x="5066" y="5724"/>
                  </a:lnTo>
                  <a:lnTo>
                    <a:pt x="5212" y="5553"/>
                  </a:lnTo>
                  <a:lnTo>
                    <a:pt x="5359" y="5383"/>
                  </a:lnTo>
                  <a:lnTo>
                    <a:pt x="5359" y="5383"/>
                  </a:lnTo>
                  <a:lnTo>
                    <a:pt x="5529" y="5212"/>
                  </a:lnTo>
                  <a:lnTo>
                    <a:pt x="5724" y="5091"/>
                  </a:lnTo>
                  <a:lnTo>
                    <a:pt x="5919" y="4969"/>
                  </a:lnTo>
                  <a:lnTo>
                    <a:pt x="6114" y="4871"/>
                  </a:lnTo>
                  <a:lnTo>
                    <a:pt x="6333" y="4798"/>
                  </a:lnTo>
                  <a:lnTo>
                    <a:pt x="6528" y="4750"/>
                  </a:lnTo>
                  <a:lnTo>
                    <a:pt x="6747" y="4725"/>
                  </a:lnTo>
                  <a:lnTo>
                    <a:pt x="6966" y="4701"/>
                  </a:lnTo>
                  <a:lnTo>
                    <a:pt x="7185" y="4725"/>
                  </a:lnTo>
                  <a:lnTo>
                    <a:pt x="7404" y="4750"/>
                  </a:lnTo>
                  <a:lnTo>
                    <a:pt x="7624" y="4798"/>
                  </a:lnTo>
                  <a:lnTo>
                    <a:pt x="7818" y="4871"/>
                  </a:lnTo>
                  <a:lnTo>
                    <a:pt x="8038" y="4969"/>
                  </a:lnTo>
                  <a:lnTo>
                    <a:pt x="8232" y="5091"/>
                  </a:lnTo>
                  <a:lnTo>
                    <a:pt x="8403" y="5212"/>
                  </a:lnTo>
                  <a:lnTo>
                    <a:pt x="8573" y="5383"/>
                  </a:lnTo>
                  <a:lnTo>
                    <a:pt x="8573" y="5383"/>
                  </a:lnTo>
                  <a:lnTo>
                    <a:pt x="8744" y="5553"/>
                  </a:lnTo>
                  <a:lnTo>
                    <a:pt x="8866" y="5724"/>
                  </a:lnTo>
                  <a:lnTo>
                    <a:pt x="8987" y="5919"/>
                  </a:lnTo>
                  <a:lnTo>
                    <a:pt x="9085" y="6138"/>
                  </a:lnTo>
                  <a:lnTo>
                    <a:pt x="9158" y="6333"/>
                  </a:lnTo>
                  <a:lnTo>
                    <a:pt x="9207" y="6552"/>
                  </a:lnTo>
                  <a:lnTo>
                    <a:pt x="9231" y="6771"/>
                  </a:lnTo>
                  <a:lnTo>
                    <a:pt x="9231" y="6990"/>
                  </a:lnTo>
                  <a:lnTo>
                    <a:pt x="9231" y="7209"/>
                  </a:lnTo>
                  <a:lnTo>
                    <a:pt x="9207" y="7404"/>
                  </a:lnTo>
                  <a:lnTo>
                    <a:pt x="9158" y="7623"/>
                  </a:lnTo>
                  <a:lnTo>
                    <a:pt x="9085" y="7843"/>
                  </a:lnTo>
                  <a:lnTo>
                    <a:pt x="8987" y="8037"/>
                  </a:lnTo>
                  <a:lnTo>
                    <a:pt x="8866" y="8232"/>
                  </a:lnTo>
                  <a:lnTo>
                    <a:pt x="8744" y="8427"/>
                  </a:lnTo>
                  <a:lnTo>
                    <a:pt x="8573" y="8598"/>
                  </a:lnTo>
                  <a:lnTo>
                    <a:pt x="8573" y="8598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Shape 699"/>
            <p:cNvSpPr/>
            <p:nvPr/>
          </p:nvSpPr>
          <p:spPr>
            <a:xfrm>
              <a:off x="5566575" y="3193575"/>
              <a:ext cx="198525" cy="198525"/>
            </a:xfrm>
            <a:custGeom>
              <a:avLst/>
              <a:gdLst/>
              <a:ahLst/>
              <a:cxnLst/>
              <a:rect l="0" t="0" r="0" b="0"/>
              <a:pathLst>
                <a:path w="7941" h="7941" fill="none" extrusionOk="0">
                  <a:moveTo>
                    <a:pt x="7258" y="2144"/>
                  </a:moveTo>
                  <a:lnTo>
                    <a:pt x="6138" y="2388"/>
                  </a:lnTo>
                  <a:lnTo>
                    <a:pt x="6138" y="2388"/>
                  </a:lnTo>
                  <a:lnTo>
                    <a:pt x="6016" y="2217"/>
                  </a:lnTo>
                  <a:lnTo>
                    <a:pt x="5870" y="2071"/>
                  </a:lnTo>
                  <a:lnTo>
                    <a:pt x="6260" y="975"/>
                  </a:lnTo>
                  <a:lnTo>
                    <a:pt x="6260" y="975"/>
                  </a:lnTo>
                  <a:lnTo>
                    <a:pt x="6284" y="902"/>
                  </a:lnTo>
                  <a:lnTo>
                    <a:pt x="6284" y="829"/>
                  </a:lnTo>
                  <a:lnTo>
                    <a:pt x="6260" y="683"/>
                  </a:lnTo>
                  <a:lnTo>
                    <a:pt x="6162" y="561"/>
                  </a:lnTo>
                  <a:lnTo>
                    <a:pt x="6114" y="488"/>
                  </a:lnTo>
                  <a:lnTo>
                    <a:pt x="6065" y="464"/>
                  </a:lnTo>
                  <a:lnTo>
                    <a:pt x="5553" y="196"/>
                  </a:lnTo>
                  <a:lnTo>
                    <a:pt x="5553" y="196"/>
                  </a:lnTo>
                  <a:lnTo>
                    <a:pt x="5480" y="171"/>
                  </a:lnTo>
                  <a:lnTo>
                    <a:pt x="5407" y="171"/>
                  </a:lnTo>
                  <a:lnTo>
                    <a:pt x="5261" y="171"/>
                  </a:lnTo>
                  <a:lnTo>
                    <a:pt x="5115" y="244"/>
                  </a:lnTo>
                  <a:lnTo>
                    <a:pt x="5066" y="293"/>
                  </a:lnTo>
                  <a:lnTo>
                    <a:pt x="5018" y="342"/>
                  </a:lnTo>
                  <a:lnTo>
                    <a:pt x="4384" y="1316"/>
                  </a:lnTo>
                  <a:lnTo>
                    <a:pt x="4384" y="1316"/>
                  </a:lnTo>
                  <a:lnTo>
                    <a:pt x="4165" y="1292"/>
                  </a:lnTo>
                  <a:lnTo>
                    <a:pt x="3970" y="1292"/>
                  </a:lnTo>
                  <a:lnTo>
                    <a:pt x="3483" y="244"/>
                  </a:lnTo>
                  <a:lnTo>
                    <a:pt x="3483" y="244"/>
                  </a:lnTo>
                  <a:lnTo>
                    <a:pt x="3435" y="171"/>
                  </a:lnTo>
                  <a:lnTo>
                    <a:pt x="3386" y="123"/>
                  </a:lnTo>
                  <a:lnTo>
                    <a:pt x="3264" y="50"/>
                  </a:lnTo>
                  <a:lnTo>
                    <a:pt x="3118" y="1"/>
                  </a:lnTo>
                  <a:lnTo>
                    <a:pt x="3045" y="1"/>
                  </a:lnTo>
                  <a:lnTo>
                    <a:pt x="2972" y="25"/>
                  </a:lnTo>
                  <a:lnTo>
                    <a:pt x="2436" y="196"/>
                  </a:lnTo>
                  <a:lnTo>
                    <a:pt x="2436" y="196"/>
                  </a:lnTo>
                  <a:lnTo>
                    <a:pt x="2363" y="220"/>
                  </a:lnTo>
                  <a:lnTo>
                    <a:pt x="2290" y="269"/>
                  </a:lnTo>
                  <a:lnTo>
                    <a:pt x="2192" y="391"/>
                  </a:lnTo>
                  <a:lnTo>
                    <a:pt x="2144" y="537"/>
                  </a:lnTo>
                  <a:lnTo>
                    <a:pt x="2144" y="610"/>
                  </a:lnTo>
                  <a:lnTo>
                    <a:pt x="2144" y="683"/>
                  </a:lnTo>
                  <a:lnTo>
                    <a:pt x="2387" y="1828"/>
                  </a:lnTo>
                  <a:lnTo>
                    <a:pt x="2387" y="1828"/>
                  </a:lnTo>
                  <a:lnTo>
                    <a:pt x="2217" y="1949"/>
                  </a:lnTo>
                  <a:lnTo>
                    <a:pt x="2071" y="2095"/>
                  </a:lnTo>
                  <a:lnTo>
                    <a:pt x="999" y="1681"/>
                  </a:lnTo>
                  <a:lnTo>
                    <a:pt x="999" y="1681"/>
                  </a:lnTo>
                  <a:lnTo>
                    <a:pt x="926" y="1681"/>
                  </a:lnTo>
                  <a:lnTo>
                    <a:pt x="829" y="1657"/>
                  </a:lnTo>
                  <a:lnTo>
                    <a:pt x="682" y="1706"/>
                  </a:lnTo>
                  <a:lnTo>
                    <a:pt x="561" y="1779"/>
                  </a:lnTo>
                  <a:lnTo>
                    <a:pt x="512" y="1828"/>
                  </a:lnTo>
                  <a:lnTo>
                    <a:pt x="463" y="1901"/>
                  </a:lnTo>
                  <a:lnTo>
                    <a:pt x="220" y="2388"/>
                  </a:lnTo>
                  <a:lnTo>
                    <a:pt x="220" y="2388"/>
                  </a:lnTo>
                  <a:lnTo>
                    <a:pt x="195" y="2461"/>
                  </a:lnTo>
                  <a:lnTo>
                    <a:pt x="171" y="2534"/>
                  </a:lnTo>
                  <a:lnTo>
                    <a:pt x="195" y="2704"/>
                  </a:lnTo>
                  <a:lnTo>
                    <a:pt x="244" y="2826"/>
                  </a:lnTo>
                  <a:lnTo>
                    <a:pt x="293" y="2899"/>
                  </a:lnTo>
                  <a:lnTo>
                    <a:pt x="366" y="2948"/>
                  </a:lnTo>
                  <a:lnTo>
                    <a:pt x="1340" y="3581"/>
                  </a:lnTo>
                  <a:lnTo>
                    <a:pt x="1340" y="3581"/>
                  </a:lnTo>
                  <a:lnTo>
                    <a:pt x="1316" y="3776"/>
                  </a:lnTo>
                  <a:lnTo>
                    <a:pt x="1291" y="3995"/>
                  </a:lnTo>
                  <a:lnTo>
                    <a:pt x="244" y="4482"/>
                  </a:lnTo>
                  <a:lnTo>
                    <a:pt x="244" y="4482"/>
                  </a:lnTo>
                  <a:lnTo>
                    <a:pt x="195" y="4507"/>
                  </a:lnTo>
                  <a:lnTo>
                    <a:pt x="122" y="4555"/>
                  </a:lnTo>
                  <a:lnTo>
                    <a:pt x="49" y="4701"/>
                  </a:lnTo>
                  <a:lnTo>
                    <a:pt x="0" y="4848"/>
                  </a:lnTo>
                  <a:lnTo>
                    <a:pt x="25" y="4921"/>
                  </a:lnTo>
                  <a:lnTo>
                    <a:pt x="25" y="4994"/>
                  </a:lnTo>
                  <a:lnTo>
                    <a:pt x="220" y="5530"/>
                  </a:lnTo>
                  <a:lnTo>
                    <a:pt x="220" y="5530"/>
                  </a:lnTo>
                  <a:lnTo>
                    <a:pt x="244" y="5578"/>
                  </a:lnTo>
                  <a:lnTo>
                    <a:pt x="293" y="5651"/>
                  </a:lnTo>
                  <a:lnTo>
                    <a:pt x="390" y="5749"/>
                  </a:lnTo>
                  <a:lnTo>
                    <a:pt x="536" y="5797"/>
                  </a:lnTo>
                  <a:lnTo>
                    <a:pt x="609" y="5797"/>
                  </a:lnTo>
                  <a:lnTo>
                    <a:pt x="682" y="5797"/>
                  </a:lnTo>
                  <a:lnTo>
                    <a:pt x="1827" y="5554"/>
                  </a:lnTo>
                  <a:lnTo>
                    <a:pt x="1827" y="5554"/>
                  </a:lnTo>
                  <a:lnTo>
                    <a:pt x="1949" y="5724"/>
                  </a:lnTo>
                  <a:lnTo>
                    <a:pt x="2095" y="5870"/>
                  </a:lnTo>
                  <a:lnTo>
                    <a:pt x="1705" y="6966"/>
                  </a:lnTo>
                  <a:lnTo>
                    <a:pt x="1705" y="6966"/>
                  </a:lnTo>
                  <a:lnTo>
                    <a:pt x="1681" y="7040"/>
                  </a:lnTo>
                  <a:lnTo>
                    <a:pt x="1681" y="7113"/>
                  </a:lnTo>
                  <a:lnTo>
                    <a:pt x="1705" y="7259"/>
                  </a:lnTo>
                  <a:lnTo>
                    <a:pt x="1778" y="7380"/>
                  </a:lnTo>
                  <a:lnTo>
                    <a:pt x="1851" y="7429"/>
                  </a:lnTo>
                  <a:lnTo>
                    <a:pt x="1900" y="7478"/>
                  </a:lnTo>
                  <a:lnTo>
                    <a:pt x="2412" y="7721"/>
                  </a:lnTo>
                  <a:lnTo>
                    <a:pt x="2412" y="7721"/>
                  </a:lnTo>
                  <a:lnTo>
                    <a:pt x="2485" y="7770"/>
                  </a:lnTo>
                  <a:lnTo>
                    <a:pt x="2558" y="7770"/>
                  </a:lnTo>
                  <a:lnTo>
                    <a:pt x="2704" y="7770"/>
                  </a:lnTo>
                  <a:lnTo>
                    <a:pt x="2850" y="7697"/>
                  </a:lnTo>
                  <a:lnTo>
                    <a:pt x="2899" y="7648"/>
                  </a:lnTo>
                  <a:lnTo>
                    <a:pt x="2947" y="7600"/>
                  </a:lnTo>
                  <a:lnTo>
                    <a:pt x="3581" y="6625"/>
                  </a:lnTo>
                  <a:lnTo>
                    <a:pt x="3581" y="6625"/>
                  </a:lnTo>
                  <a:lnTo>
                    <a:pt x="3800" y="6650"/>
                  </a:lnTo>
                  <a:lnTo>
                    <a:pt x="3995" y="6650"/>
                  </a:lnTo>
                  <a:lnTo>
                    <a:pt x="4482" y="7697"/>
                  </a:lnTo>
                  <a:lnTo>
                    <a:pt x="4482" y="7697"/>
                  </a:lnTo>
                  <a:lnTo>
                    <a:pt x="4531" y="7770"/>
                  </a:lnTo>
                  <a:lnTo>
                    <a:pt x="4579" y="7819"/>
                  </a:lnTo>
                  <a:lnTo>
                    <a:pt x="4701" y="7892"/>
                  </a:lnTo>
                  <a:lnTo>
                    <a:pt x="4847" y="7941"/>
                  </a:lnTo>
                  <a:lnTo>
                    <a:pt x="4920" y="7941"/>
                  </a:lnTo>
                  <a:lnTo>
                    <a:pt x="4993" y="7916"/>
                  </a:lnTo>
                  <a:lnTo>
                    <a:pt x="5529" y="7746"/>
                  </a:lnTo>
                  <a:lnTo>
                    <a:pt x="5529" y="7746"/>
                  </a:lnTo>
                  <a:lnTo>
                    <a:pt x="5602" y="7721"/>
                  </a:lnTo>
                  <a:lnTo>
                    <a:pt x="5651" y="7673"/>
                  </a:lnTo>
                  <a:lnTo>
                    <a:pt x="5748" y="7551"/>
                  </a:lnTo>
                  <a:lnTo>
                    <a:pt x="5821" y="7405"/>
                  </a:lnTo>
                  <a:lnTo>
                    <a:pt x="5821" y="7332"/>
                  </a:lnTo>
                  <a:lnTo>
                    <a:pt x="5821" y="7259"/>
                  </a:lnTo>
                  <a:lnTo>
                    <a:pt x="5578" y="6114"/>
                  </a:lnTo>
                  <a:lnTo>
                    <a:pt x="5578" y="6114"/>
                  </a:lnTo>
                  <a:lnTo>
                    <a:pt x="5724" y="5992"/>
                  </a:lnTo>
                  <a:lnTo>
                    <a:pt x="5894" y="5846"/>
                  </a:lnTo>
                  <a:lnTo>
                    <a:pt x="6966" y="6260"/>
                  </a:lnTo>
                  <a:lnTo>
                    <a:pt x="6966" y="6260"/>
                  </a:lnTo>
                  <a:lnTo>
                    <a:pt x="7039" y="6260"/>
                  </a:lnTo>
                  <a:lnTo>
                    <a:pt x="7112" y="6285"/>
                  </a:lnTo>
                  <a:lnTo>
                    <a:pt x="7258" y="6236"/>
                  </a:lnTo>
                  <a:lnTo>
                    <a:pt x="7404" y="6163"/>
                  </a:lnTo>
                  <a:lnTo>
                    <a:pt x="7453" y="6114"/>
                  </a:lnTo>
                  <a:lnTo>
                    <a:pt x="7502" y="6041"/>
                  </a:lnTo>
                  <a:lnTo>
                    <a:pt x="7745" y="5530"/>
                  </a:lnTo>
                  <a:lnTo>
                    <a:pt x="7745" y="5530"/>
                  </a:lnTo>
                  <a:lnTo>
                    <a:pt x="7770" y="5481"/>
                  </a:lnTo>
                  <a:lnTo>
                    <a:pt x="7794" y="5383"/>
                  </a:lnTo>
                  <a:lnTo>
                    <a:pt x="7770" y="5237"/>
                  </a:lnTo>
                  <a:lnTo>
                    <a:pt x="7697" y="5115"/>
                  </a:lnTo>
                  <a:lnTo>
                    <a:pt x="7648" y="5042"/>
                  </a:lnTo>
                  <a:lnTo>
                    <a:pt x="7599" y="4994"/>
                  </a:lnTo>
                  <a:lnTo>
                    <a:pt x="6625" y="4360"/>
                  </a:lnTo>
                  <a:lnTo>
                    <a:pt x="6625" y="4360"/>
                  </a:lnTo>
                  <a:lnTo>
                    <a:pt x="6649" y="4166"/>
                  </a:lnTo>
                  <a:lnTo>
                    <a:pt x="6649" y="3946"/>
                  </a:lnTo>
                  <a:lnTo>
                    <a:pt x="7697" y="3459"/>
                  </a:lnTo>
                  <a:lnTo>
                    <a:pt x="7697" y="3459"/>
                  </a:lnTo>
                  <a:lnTo>
                    <a:pt x="7770" y="3435"/>
                  </a:lnTo>
                  <a:lnTo>
                    <a:pt x="7843" y="3386"/>
                  </a:lnTo>
                  <a:lnTo>
                    <a:pt x="7916" y="3240"/>
                  </a:lnTo>
                  <a:lnTo>
                    <a:pt x="7940" y="3094"/>
                  </a:lnTo>
                  <a:lnTo>
                    <a:pt x="7940" y="3021"/>
                  </a:lnTo>
                  <a:lnTo>
                    <a:pt x="7940" y="2948"/>
                  </a:lnTo>
                  <a:lnTo>
                    <a:pt x="7745" y="2412"/>
                  </a:lnTo>
                  <a:lnTo>
                    <a:pt x="7745" y="2412"/>
                  </a:lnTo>
                  <a:lnTo>
                    <a:pt x="7721" y="2339"/>
                  </a:lnTo>
                  <a:lnTo>
                    <a:pt x="7672" y="2290"/>
                  </a:lnTo>
                  <a:lnTo>
                    <a:pt x="7551" y="2193"/>
                  </a:lnTo>
                  <a:lnTo>
                    <a:pt x="7429" y="2144"/>
                  </a:lnTo>
                  <a:lnTo>
                    <a:pt x="7356" y="2144"/>
                  </a:lnTo>
                  <a:lnTo>
                    <a:pt x="7258" y="2144"/>
                  </a:lnTo>
                  <a:lnTo>
                    <a:pt x="7258" y="2144"/>
                  </a:lnTo>
                  <a:close/>
                  <a:moveTo>
                    <a:pt x="5480" y="4726"/>
                  </a:moveTo>
                  <a:lnTo>
                    <a:pt x="5480" y="4726"/>
                  </a:lnTo>
                  <a:lnTo>
                    <a:pt x="5383" y="4872"/>
                  </a:lnTo>
                  <a:lnTo>
                    <a:pt x="5286" y="4994"/>
                  </a:lnTo>
                  <a:lnTo>
                    <a:pt x="5188" y="5140"/>
                  </a:lnTo>
                  <a:lnTo>
                    <a:pt x="5066" y="5237"/>
                  </a:lnTo>
                  <a:lnTo>
                    <a:pt x="4945" y="5335"/>
                  </a:lnTo>
                  <a:lnTo>
                    <a:pt x="4798" y="5432"/>
                  </a:lnTo>
                  <a:lnTo>
                    <a:pt x="4652" y="5505"/>
                  </a:lnTo>
                  <a:lnTo>
                    <a:pt x="4506" y="5554"/>
                  </a:lnTo>
                  <a:lnTo>
                    <a:pt x="4360" y="5603"/>
                  </a:lnTo>
                  <a:lnTo>
                    <a:pt x="4190" y="5627"/>
                  </a:lnTo>
                  <a:lnTo>
                    <a:pt x="4043" y="5651"/>
                  </a:lnTo>
                  <a:lnTo>
                    <a:pt x="3873" y="5627"/>
                  </a:lnTo>
                  <a:lnTo>
                    <a:pt x="3702" y="5627"/>
                  </a:lnTo>
                  <a:lnTo>
                    <a:pt x="3556" y="5578"/>
                  </a:lnTo>
                  <a:lnTo>
                    <a:pt x="3386" y="5530"/>
                  </a:lnTo>
                  <a:lnTo>
                    <a:pt x="3240" y="5456"/>
                  </a:lnTo>
                  <a:lnTo>
                    <a:pt x="3240" y="5456"/>
                  </a:lnTo>
                  <a:lnTo>
                    <a:pt x="3094" y="5383"/>
                  </a:lnTo>
                  <a:lnTo>
                    <a:pt x="2947" y="5286"/>
                  </a:lnTo>
                  <a:lnTo>
                    <a:pt x="2826" y="5164"/>
                  </a:lnTo>
                  <a:lnTo>
                    <a:pt x="2704" y="5067"/>
                  </a:lnTo>
                  <a:lnTo>
                    <a:pt x="2606" y="4921"/>
                  </a:lnTo>
                  <a:lnTo>
                    <a:pt x="2533" y="4799"/>
                  </a:lnTo>
                  <a:lnTo>
                    <a:pt x="2460" y="4653"/>
                  </a:lnTo>
                  <a:lnTo>
                    <a:pt x="2387" y="4507"/>
                  </a:lnTo>
                  <a:lnTo>
                    <a:pt x="2363" y="4336"/>
                  </a:lnTo>
                  <a:lnTo>
                    <a:pt x="2314" y="4190"/>
                  </a:lnTo>
                  <a:lnTo>
                    <a:pt x="2314" y="4020"/>
                  </a:lnTo>
                  <a:lnTo>
                    <a:pt x="2314" y="3873"/>
                  </a:lnTo>
                  <a:lnTo>
                    <a:pt x="2339" y="3703"/>
                  </a:lnTo>
                  <a:lnTo>
                    <a:pt x="2363" y="3532"/>
                  </a:lnTo>
                  <a:lnTo>
                    <a:pt x="2412" y="3386"/>
                  </a:lnTo>
                  <a:lnTo>
                    <a:pt x="2485" y="3216"/>
                  </a:lnTo>
                  <a:lnTo>
                    <a:pt x="2485" y="3216"/>
                  </a:lnTo>
                  <a:lnTo>
                    <a:pt x="2582" y="3070"/>
                  </a:lnTo>
                  <a:lnTo>
                    <a:pt x="2680" y="2948"/>
                  </a:lnTo>
                  <a:lnTo>
                    <a:pt x="2777" y="2802"/>
                  </a:lnTo>
                  <a:lnTo>
                    <a:pt x="2899" y="2704"/>
                  </a:lnTo>
                  <a:lnTo>
                    <a:pt x="3020" y="2607"/>
                  </a:lnTo>
                  <a:lnTo>
                    <a:pt x="3167" y="2509"/>
                  </a:lnTo>
                  <a:lnTo>
                    <a:pt x="3313" y="2436"/>
                  </a:lnTo>
                  <a:lnTo>
                    <a:pt x="3459" y="2388"/>
                  </a:lnTo>
                  <a:lnTo>
                    <a:pt x="3605" y="2339"/>
                  </a:lnTo>
                  <a:lnTo>
                    <a:pt x="3775" y="2315"/>
                  </a:lnTo>
                  <a:lnTo>
                    <a:pt x="3922" y="2290"/>
                  </a:lnTo>
                  <a:lnTo>
                    <a:pt x="4092" y="2315"/>
                  </a:lnTo>
                  <a:lnTo>
                    <a:pt x="4263" y="2315"/>
                  </a:lnTo>
                  <a:lnTo>
                    <a:pt x="4409" y="2363"/>
                  </a:lnTo>
                  <a:lnTo>
                    <a:pt x="4579" y="2412"/>
                  </a:lnTo>
                  <a:lnTo>
                    <a:pt x="4725" y="2485"/>
                  </a:lnTo>
                  <a:lnTo>
                    <a:pt x="4725" y="2485"/>
                  </a:lnTo>
                  <a:lnTo>
                    <a:pt x="4871" y="2558"/>
                  </a:lnTo>
                  <a:lnTo>
                    <a:pt x="5018" y="2656"/>
                  </a:lnTo>
                  <a:lnTo>
                    <a:pt x="5139" y="2777"/>
                  </a:lnTo>
                  <a:lnTo>
                    <a:pt x="5261" y="2875"/>
                  </a:lnTo>
                  <a:lnTo>
                    <a:pt x="5359" y="3021"/>
                  </a:lnTo>
                  <a:lnTo>
                    <a:pt x="5432" y="3143"/>
                  </a:lnTo>
                  <a:lnTo>
                    <a:pt x="5505" y="3289"/>
                  </a:lnTo>
                  <a:lnTo>
                    <a:pt x="5578" y="3435"/>
                  </a:lnTo>
                  <a:lnTo>
                    <a:pt x="5602" y="3605"/>
                  </a:lnTo>
                  <a:lnTo>
                    <a:pt x="5626" y="3752"/>
                  </a:lnTo>
                  <a:lnTo>
                    <a:pt x="5651" y="3922"/>
                  </a:lnTo>
                  <a:lnTo>
                    <a:pt x="5651" y="4068"/>
                  </a:lnTo>
                  <a:lnTo>
                    <a:pt x="5626" y="4239"/>
                  </a:lnTo>
                  <a:lnTo>
                    <a:pt x="5602" y="4409"/>
                  </a:lnTo>
                  <a:lnTo>
                    <a:pt x="5553" y="4555"/>
                  </a:lnTo>
                  <a:lnTo>
                    <a:pt x="5480" y="4726"/>
                  </a:lnTo>
                  <a:lnTo>
                    <a:pt x="5480" y="4726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040186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 txBox="1">
            <a:spLocks noGrp="1"/>
          </p:cNvSpPr>
          <p:nvPr>
            <p:ph type="title"/>
          </p:nvPr>
        </p:nvSpPr>
        <p:spPr>
          <a:xfrm>
            <a:off x="683568" y="392575"/>
            <a:ext cx="612068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ru-RU" dirty="0" smtClean="0"/>
              <a:t>Выплата ДЕНЕЖНОЙ ПОМОЩИ осуществляется:</a:t>
            </a:r>
            <a:endParaRPr dirty="0"/>
          </a:p>
        </p:txBody>
      </p:sp>
      <p:sp>
        <p:nvSpPr>
          <p:cNvPr id="284" name="Shape 284"/>
          <p:cNvSpPr txBox="1">
            <a:spLocks noGrp="1"/>
          </p:cNvSpPr>
          <p:nvPr>
            <p:ph type="body" idx="1"/>
          </p:nvPr>
        </p:nvSpPr>
        <p:spPr>
          <a:xfrm>
            <a:off x="107504" y="1203598"/>
            <a:ext cx="8712968" cy="352839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>
              <a:buClr>
                <a:srgbClr val="213253"/>
              </a:buClr>
              <a:buFont typeface="Arial" pitchFamily="34" charset="0"/>
              <a:buChar char="•"/>
            </a:pPr>
            <a:r>
              <a:rPr lang="ru-RU" sz="1600" b="1" dirty="0"/>
              <a:t>н</a:t>
            </a:r>
            <a:r>
              <a:rPr lang="ru-RU" sz="1600" b="1" dirty="0" smtClean="0"/>
              <a:t>анимателем</a:t>
            </a:r>
            <a:r>
              <a:rPr lang="ru-RU" sz="1600" dirty="0" smtClean="0"/>
              <a:t> в </a:t>
            </a:r>
            <a:r>
              <a:rPr lang="ru-RU" sz="1600" dirty="0"/>
              <a:t>месячный срок со дня заключения трудового договора (контракта) с молодым </a:t>
            </a:r>
            <a:r>
              <a:rPr lang="ru-RU" sz="1600" dirty="0" smtClean="0"/>
              <a:t>специалистом в </a:t>
            </a:r>
            <a:r>
              <a:rPr lang="ru-RU" sz="1600" dirty="0"/>
              <a:t>полном размере независимо от количества использованных дней отдыха </a:t>
            </a:r>
            <a:r>
              <a:rPr lang="ru-RU" sz="1600" dirty="0" smtClean="0"/>
              <a:t>за счет средств нанимателя </a:t>
            </a:r>
            <a:r>
              <a:rPr lang="ru-RU" sz="1600" dirty="0"/>
              <a:t>(ч. 2 п. </a:t>
            </a:r>
            <a:r>
              <a:rPr lang="ru-RU" sz="1600" dirty="0" smtClean="0"/>
              <a:t>27 </a:t>
            </a:r>
            <a:r>
              <a:rPr lang="ru-RU" sz="1600" dirty="0"/>
              <a:t>Положения о распределении);</a:t>
            </a:r>
          </a:p>
          <a:p>
            <a:pPr lvl="0" algn="just">
              <a:buClr>
                <a:srgbClr val="213253"/>
              </a:buClr>
              <a:buFont typeface="Arial" pitchFamily="34" charset="0"/>
              <a:buChar char="•"/>
            </a:pPr>
            <a:r>
              <a:rPr lang="ru-RU" sz="1600" b="1" dirty="0"/>
              <a:t>учреждением образования</a:t>
            </a:r>
            <a:r>
              <a:rPr lang="ru-RU" sz="1600" dirty="0"/>
              <a:t>, которое окончил выпускник, за счет средств республиканского или местных бюджетов за 45 календарных дней из расчета месячной стипендии, назначенной </a:t>
            </a:r>
            <a:r>
              <a:rPr lang="ru-RU" sz="1600" dirty="0" smtClean="0"/>
              <a:t>выпускникам в последнем перед выпуском семестре, </a:t>
            </a:r>
            <a:r>
              <a:rPr lang="ru-RU" sz="1600" dirty="0"/>
              <a:t>направленным для работы в качестве педагогических работников, </a:t>
            </a:r>
            <a:r>
              <a:rPr lang="ru-RU" sz="1600" dirty="0" smtClean="0"/>
              <a:t>не </a:t>
            </a:r>
            <a:r>
              <a:rPr lang="ru-RU" sz="1600" dirty="0"/>
              <a:t>позднее выдачи свидетельства о направлении на работу (ч. 3 п. </a:t>
            </a:r>
            <a:r>
              <a:rPr lang="ru-RU" sz="1600" dirty="0" smtClean="0"/>
              <a:t>27 </a:t>
            </a:r>
            <a:r>
              <a:rPr lang="ru-RU" sz="1600" dirty="0"/>
              <a:t>Положения о распределении</a:t>
            </a:r>
            <a:r>
              <a:rPr lang="ru-RU" sz="1600" dirty="0" smtClean="0"/>
              <a:t>).</a:t>
            </a:r>
          </a:p>
          <a:p>
            <a:pPr marL="114300" lvl="0" indent="0" algn="just">
              <a:buClr>
                <a:srgbClr val="213253"/>
              </a:buClr>
              <a:buNone/>
            </a:pPr>
            <a:endParaRPr lang="ru-RU" sz="1000" dirty="0" smtClean="0"/>
          </a:p>
          <a:p>
            <a:pPr marL="114300" lvl="0" indent="0" algn="just">
              <a:buClr>
                <a:srgbClr val="213253"/>
              </a:buClr>
              <a:buNone/>
            </a:pPr>
            <a:r>
              <a:rPr lang="ru-RU" sz="1600" dirty="0" smtClean="0"/>
              <a:t>В </a:t>
            </a:r>
            <a:r>
              <a:rPr lang="ru-RU" sz="1600" dirty="0"/>
              <a:t>случае, если </a:t>
            </a:r>
            <a:r>
              <a:rPr lang="ru-RU" sz="1600" dirty="0" smtClean="0"/>
              <a:t>выпускники </a:t>
            </a:r>
            <a:r>
              <a:rPr lang="ru-RU" sz="1600" dirty="0"/>
              <a:t>не получали </a:t>
            </a:r>
            <a:r>
              <a:rPr lang="ru-RU" sz="1600" dirty="0" smtClean="0"/>
              <a:t>стипендию </a:t>
            </a:r>
            <a:r>
              <a:rPr lang="ru-RU" sz="1600" dirty="0"/>
              <a:t>в последнем перед выпуском семестре (полугодии), им выплачивается соответствующая денежная помощь из расчета социальной стипендии, установленной на дату выпуска (ч. 4 п. </a:t>
            </a:r>
            <a:r>
              <a:rPr lang="ru-RU" sz="1600" dirty="0" smtClean="0"/>
              <a:t>27 </a:t>
            </a:r>
            <a:r>
              <a:rPr lang="ru-RU" sz="1600" dirty="0"/>
              <a:t>Положения о распределении).</a:t>
            </a:r>
          </a:p>
        </p:txBody>
      </p:sp>
      <p:sp>
        <p:nvSpPr>
          <p:cNvPr id="287" name="Shape 287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16</a:t>
            </a:fld>
            <a:endParaRPr/>
          </a:p>
        </p:txBody>
      </p:sp>
      <p:grpSp>
        <p:nvGrpSpPr>
          <p:cNvPr id="288" name="Shape 288"/>
          <p:cNvGrpSpPr/>
          <p:nvPr/>
        </p:nvGrpSpPr>
        <p:grpSpPr>
          <a:xfrm>
            <a:off x="312466" y="587260"/>
            <a:ext cx="309022" cy="376837"/>
            <a:chOff x="596350" y="929175"/>
            <a:chExt cx="407950" cy="497475"/>
          </a:xfrm>
        </p:grpSpPr>
        <p:sp>
          <p:nvSpPr>
            <p:cNvPr id="289" name="Shape 289"/>
            <p:cNvSpPr/>
            <p:nvPr/>
          </p:nvSpPr>
          <p:spPr>
            <a:xfrm>
              <a:off x="596350" y="953550"/>
              <a:ext cx="387250" cy="473100"/>
            </a:xfrm>
            <a:custGeom>
              <a:avLst/>
              <a:gdLst/>
              <a:ahLst/>
              <a:cxnLst/>
              <a:rect l="0" t="0" r="0" b="0"/>
              <a:pathLst>
                <a:path w="15490" h="18924" fill="none" extrusionOk="0">
                  <a:moveTo>
                    <a:pt x="15490" y="17828"/>
                  </a:moveTo>
                  <a:lnTo>
                    <a:pt x="15490" y="17828"/>
                  </a:lnTo>
                  <a:lnTo>
                    <a:pt x="15466" y="17998"/>
                  </a:lnTo>
                  <a:lnTo>
                    <a:pt x="15417" y="18169"/>
                  </a:lnTo>
                  <a:lnTo>
                    <a:pt x="15319" y="18364"/>
                  </a:lnTo>
                  <a:lnTo>
                    <a:pt x="15198" y="18534"/>
                  </a:lnTo>
                  <a:lnTo>
                    <a:pt x="15052" y="18680"/>
                  </a:lnTo>
                  <a:lnTo>
                    <a:pt x="14881" y="18802"/>
                  </a:lnTo>
                  <a:lnTo>
                    <a:pt x="14735" y="18900"/>
                  </a:lnTo>
                  <a:lnTo>
                    <a:pt x="14564" y="18924"/>
                  </a:lnTo>
                  <a:lnTo>
                    <a:pt x="1023" y="18924"/>
                  </a:lnTo>
                  <a:lnTo>
                    <a:pt x="1023" y="18924"/>
                  </a:lnTo>
                  <a:lnTo>
                    <a:pt x="853" y="18900"/>
                  </a:lnTo>
                  <a:lnTo>
                    <a:pt x="682" y="18802"/>
                  </a:lnTo>
                  <a:lnTo>
                    <a:pt x="512" y="18680"/>
                  </a:lnTo>
                  <a:lnTo>
                    <a:pt x="341" y="18534"/>
                  </a:lnTo>
                  <a:lnTo>
                    <a:pt x="219" y="18364"/>
                  </a:lnTo>
                  <a:lnTo>
                    <a:pt x="98" y="18169"/>
                  </a:lnTo>
                  <a:lnTo>
                    <a:pt x="25" y="17998"/>
                  </a:lnTo>
                  <a:lnTo>
                    <a:pt x="0" y="17828"/>
                  </a:lnTo>
                  <a:lnTo>
                    <a:pt x="0" y="877"/>
                  </a:lnTo>
                  <a:lnTo>
                    <a:pt x="0" y="877"/>
                  </a:lnTo>
                  <a:lnTo>
                    <a:pt x="25" y="706"/>
                  </a:lnTo>
                  <a:lnTo>
                    <a:pt x="98" y="560"/>
                  </a:lnTo>
                  <a:lnTo>
                    <a:pt x="195" y="414"/>
                  </a:lnTo>
                  <a:lnTo>
                    <a:pt x="341" y="268"/>
                  </a:lnTo>
                  <a:lnTo>
                    <a:pt x="487" y="171"/>
                  </a:lnTo>
                  <a:lnTo>
                    <a:pt x="658" y="73"/>
                  </a:lnTo>
                  <a:lnTo>
                    <a:pt x="828" y="24"/>
                  </a:lnTo>
                  <a:lnTo>
                    <a:pt x="974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Shape 290"/>
            <p:cNvSpPr/>
            <p:nvPr/>
          </p:nvSpPr>
          <p:spPr>
            <a:xfrm>
              <a:off x="626775" y="929175"/>
              <a:ext cx="377525" cy="462775"/>
            </a:xfrm>
            <a:custGeom>
              <a:avLst/>
              <a:gdLst/>
              <a:ahLst/>
              <a:cxnLst/>
              <a:rect l="0" t="0" r="0" b="0"/>
              <a:pathLst>
                <a:path w="15101" h="18511" fill="none" extrusionOk="0">
                  <a:moveTo>
                    <a:pt x="15101" y="3362"/>
                  </a:moveTo>
                  <a:lnTo>
                    <a:pt x="15101" y="17731"/>
                  </a:lnTo>
                  <a:lnTo>
                    <a:pt x="15101" y="17731"/>
                  </a:lnTo>
                  <a:lnTo>
                    <a:pt x="15077" y="17877"/>
                  </a:lnTo>
                  <a:lnTo>
                    <a:pt x="15028" y="18024"/>
                  </a:lnTo>
                  <a:lnTo>
                    <a:pt x="14979" y="18145"/>
                  </a:lnTo>
                  <a:lnTo>
                    <a:pt x="14882" y="18267"/>
                  </a:lnTo>
                  <a:lnTo>
                    <a:pt x="14760" y="18365"/>
                  </a:lnTo>
                  <a:lnTo>
                    <a:pt x="14614" y="18438"/>
                  </a:lnTo>
                  <a:lnTo>
                    <a:pt x="14468" y="18486"/>
                  </a:lnTo>
                  <a:lnTo>
                    <a:pt x="14322" y="18511"/>
                  </a:lnTo>
                  <a:lnTo>
                    <a:pt x="780" y="18511"/>
                  </a:lnTo>
                  <a:lnTo>
                    <a:pt x="780" y="18511"/>
                  </a:lnTo>
                  <a:lnTo>
                    <a:pt x="634" y="18486"/>
                  </a:lnTo>
                  <a:lnTo>
                    <a:pt x="488" y="18438"/>
                  </a:lnTo>
                  <a:lnTo>
                    <a:pt x="342" y="18365"/>
                  </a:lnTo>
                  <a:lnTo>
                    <a:pt x="220" y="18267"/>
                  </a:lnTo>
                  <a:lnTo>
                    <a:pt x="123" y="18145"/>
                  </a:lnTo>
                  <a:lnTo>
                    <a:pt x="74" y="18024"/>
                  </a:lnTo>
                  <a:lnTo>
                    <a:pt x="25" y="17877"/>
                  </a:lnTo>
                  <a:lnTo>
                    <a:pt x="1" y="17731"/>
                  </a:lnTo>
                  <a:lnTo>
                    <a:pt x="1" y="780"/>
                  </a:lnTo>
                  <a:lnTo>
                    <a:pt x="1" y="780"/>
                  </a:lnTo>
                  <a:lnTo>
                    <a:pt x="25" y="610"/>
                  </a:lnTo>
                  <a:lnTo>
                    <a:pt x="74" y="464"/>
                  </a:lnTo>
                  <a:lnTo>
                    <a:pt x="123" y="342"/>
                  </a:lnTo>
                  <a:lnTo>
                    <a:pt x="220" y="220"/>
                  </a:lnTo>
                  <a:lnTo>
                    <a:pt x="342" y="123"/>
                  </a:lnTo>
                  <a:lnTo>
                    <a:pt x="488" y="50"/>
                  </a:lnTo>
                  <a:lnTo>
                    <a:pt x="634" y="1"/>
                  </a:lnTo>
                  <a:lnTo>
                    <a:pt x="780" y="1"/>
                  </a:lnTo>
                  <a:lnTo>
                    <a:pt x="1174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Shape 291"/>
            <p:cNvSpPr/>
            <p:nvPr/>
          </p:nvSpPr>
          <p:spPr>
            <a:xfrm>
              <a:off x="688900" y="1256150"/>
              <a:ext cx="133975" cy="25"/>
            </a:xfrm>
            <a:custGeom>
              <a:avLst/>
              <a:gdLst/>
              <a:ahLst/>
              <a:cxnLst/>
              <a:rect l="0" t="0" r="0" b="0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Shape 292"/>
            <p:cNvSpPr/>
            <p:nvPr/>
          </p:nvSpPr>
          <p:spPr>
            <a:xfrm>
              <a:off x="688900" y="1201350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Shape 293"/>
            <p:cNvSpPr/>
            <p:nvPr/>
          </p:nvSpPr>
          <p:spPr>
            <a:xfrm>
              <a:off x="688900" y="1145950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Shape 294"/>
            <p:cNvSpPr/>
            <p:nvPr/>
          </p:nvSpPr>
          <p:spPr>
            <a:xfrm>
              <a:off x="688900" y="1090525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Shape 295"/>
            <p:cNvSpPr/>
            <p:nvPr/>
          </p:nvSpPr>
          <p:spPr>
            <a:xfrm>
              <a:off x="920250" y="929175"/>
              <a:ext cx="84050" cy="84050"/>
            </a:xfrm>
            <a:custGeom>
              <a:avLst/>
              <a:gdLst/>
              <a:ahLst/>
              <a:cxnLst/>
              <a:rect l="0" t="0" r="0" b="0"/>
              <a:pathLst>
                <a:path w="3362" h="3362" fill="none" extrusionOk="0">
                  <a:moveTo>
                    <a:pt x="1" y="2582"/>
                  </a:moveTo>
                  <a:lnTo>
                    <a:pt x="1" y="1"/>
                  </a:lnTo>
                  <a:lnTo>
                    <a:pt x="3362" y="3362"/>
                  </a:lnTo>
                  <a:lnTo>
                    <a:pt x="780" y="3362"/>
                  </a:lnTo>
                  <a:lnTo>
                    <a:pt x="780" y="3362"/>
                  </a:lnTo>
                  <a:lnTo>
                    <a:pt x="610" y="3337"/>
                  </a:lnTo>
                  <a:lnTo>
                    <a:pt x="464" y="3289"/>
                  </a:lnTo>
                  <a:lnTo>
                    <a:pt x="342" y="3216"/>
                  </a:lnTo>
                  <a:lnTo>
                    <a:pt x="220" y="3118"/>
                  </a:lnTo>
                  <a:lnTo>
                    <a:pt x="123" y="3021"/>
                  </a:lnTo>
                  <a:lnTo>
                    <a:pt x="50" y="2875"/>
                  </a:lnTo>
                  <a:lnTo>
                    <a:pt x="1" y="2729"/>
                  </a:lnTo>
                  <a:lnTo>
                    <a:pt x="1" y="2582"/>
                  </a:lnTo>
                  <a:lnTo>
                    <a:pt x="1" y="2582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13" name="Picture 2" descr="http://region.grodno.by/images/storage/news/011323_940243_big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1962"/>
            <a:ext cx="1086006" cy="925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9784" y="379436"/>
            <a:ext cx="5749147" cy="766200"/>
          </a:xfrm>
        </p:spPr>
        <p:txBody>
          <a:bodyPr/>
          <a:lstStyle/>
          <a:p>
            <a:pPr algn="ctr"/>
            <a:r>
              <a:rPr lang="ru-RU" dirty="0" smtClean="0"/>
              <a:t>Компенсации </a:t>
            </a:r>
            <a:r>
              <a:rPr lang="ru-RU" dirty="0"/>
              <a:t>в связи с переездом на работу в другую </a:t>
            </a:r>
            <a:r>
              <a:rPr lang="ru-RU" dirty="0" smtClean="0"/>
              <a:t>местность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17</a:t>
            </a:fld>
            <a:endParaRPr lang="en"/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>
            <a:off x="179512" y="1203598"/>
            <a:ext cx="8712968" cy="3240360"/>
          </a:xfrm>
        </p:spPr>
        <p:txBody>
          <a:bodyPr/>
          <a:lstStyle/>
          <a:p>
            <a:pPr marL="114300" indent="0" algn="just">
              <a:buNone/>
            </a:pPr>
            <a:r>
              <a:rPr lang="ru-RU" sz="1600" dirty="0" smtClean="0"/>
              <a:t>Согласно </a:t>
            </a:r>
            <a:r>
              <a:rPr lang="ru-RU" sz="1600" dirty="0"/>
              <a:t>ч. 1 ст. 96 ТК </a:t>
            </a:r>
            <a:r>
              <a:rPr lang="ru-RU" sz="1600" b="1" dirty="0"/>
              <a:t>возмещаются</a:t>
            </a:r>
            <a:r>
              <a:rPr lang="ru-RU" sz="1600" dirty="0"/>
              <a:t>:</a:t>
            </a:r>
          </a:p>
          <a:p>
            <a:pPr algn="just">
              <a:buClr>
                <a:srgbClr val="213253"/>
              </a:buClr>
              <a:buFont typeface="Arial" pitchFamily="34" charset="0"/>
              <a:buChar char="•"/>
            </a:pPr>
            <a:r>
              <a:rPr lang="ru-RU" sz="1600" dirty="0"/>
              <a:t>стоимость проезда молодого специалиста и членов его семьи (муж, жена, дети и родители обоих супругов, находящиеся на их иждивении и проживающие вместе с ними) на тех же условиях, что и при направлении работника в служебную </a:t>
            </a:r>
            <a:r>
              <a:rPr lang="ru-RU" sz="1600" dirty="0" smtClean="0"/>
              <a:t>командировку;</a:t>
            </a:r>
          </a:p>
          <a:p>
            <a:pPr algn="just">
              <a:buClr>
                <a:srgbClr val="213253"/>
              </a:buClr>
              <a:buFont typeface="Arial" pitchFamily="34" charset="0"/>
              <a:buChar char="•"/>
            </a:pPr>
            <a:r>
              <a:rPr lang="ru-RU" sz="1600" dirty="0"/>
              <a:t>расходы по провозу имущества железнодорожным, водным и автомобильным транспортом (общего пользования) в количестве до 500 килограммов на самого молодого специалиста и до 150 килограммов на каждого переезжающего члена семьи (по соглашению сторон могут быть оплачены расходы по провозу большего количества имущества);</a:t>
            </a:r>
          </a:p>
          <a:p>
            <a:pPr algn="just">
              <a:buClr>
                <a:srgbClr val="213253"/>
              </a:buClr>
              <a:buFont typeface="Arial" pitchFamily="34" charset="0"/>
              <a:buChar char="•"/>
            </a:pPr>
            <a:r>
              <a:rPr lang="ru-RU" sz="1600" dirty="0"/>
              <a:t>суточные за каждый день нахождения в пути в соответствии с законодательством о служебных </a:t>
            </a:r>
            <a:r>
              <a:rPr lang="ru-RU" sz="1600" dirty="0" smtClean="0"/>
              <a:t>командировках;</a:t>
            </a:r>
          </a:p>
          <a:p>
            <a:pPr algn="just">
              <a:buClr>
                <a:srgbClr val="213253"/>
              </a:buClr>
              <a:buFont typeface="Arial" pitchFamily="34" charset="0"/>
              <a:buChar char="•"/>
            </a:pPr>
            <a:r>
              <a:rPr lang="ru-RU" sz="1600" dirty="0"/>
              <a:t>единовременное пособие на самого молодого специалиста в размере его месячной тарифной ставки (оклада) по новому месту работы и на каждого переезжающего члена семьи в размере одной четвертой пособия на самого молодого специалиста</a:t>
            </a:r>
            <a:r>
              <a:rPr lang="ru-RU" dirty="0"/>
              <a:t>.</a:t>
            </a:r>
          </a:p>
          <a:p>
            <a:pPr>
              <a:buClr>
                <a:srgbClr val="213253"/>
              </a:buClr>
              <a:buFont typeface="Arial" pitchFamily="34" charset="0"/>
              <a:buChar char="•"/>
            </a:pPr>
            <a:endParaRPr lang="ru-RU" dirty="0"/>
          </a:p>
          <a:p>
            <a:endParaRPr lang="ru-RU" dirty="0"/>
          </a:p>
        </p:txBody>
      </p:sp>
      <p:grpSp>
        <p:nvGrpSpPr>
          <p:cNvPr id="5" name="Shape 288"/>
          <p:cNvGrpSpPr/>
          <p:nvPr/>
        </p:nvGrpSpPr>
        <p:grpSpPr>
          <a:xfrm>
            <a:off x="312466" y="587260"/>
            <a:ext cx="309022" cy="376837"/>
            <a:chOff x="596350" y="929175"/>
            <a:chExt cx="407950" cy="497475"/>
          </a:xfrm>
        </p:grpSpPr>
        <p:sp>
          <p:nvSpPr>
            <p:cNvPr id="7" name="Shape 289"/>
            <p:cNvSpPr/>
            <p:nvPr/>
          </p:nvSpPr>
          <p:spPr>
            <a:xfrm>
              <a:off x="596350" y="953550"/>
              <a:ext cx="387250" cy="473100"/>
            </a:xfrm>
            <a:custGeom>
              <a:avLst/>
              <a:gdLst/>
              <a:ahLst/>
              <a:cxnLst/>
              <a:rect l="0" t="0" r="0" b="0"/>
              <a:pathLst>
                <a:path w="15490" h="18924" fill="none" extrusionOk="0">
                  <a:moveTo>
                    <a:pt x="15490" y="17828"/>
                  </a:moveTo>
                  <a:lnTo>
                    <a:pt x="15490" y="17828"/>
                  </a:lnTo>
                  <a:lnTo>
                    <a:pt x="15466" y="17998"/>
                  </a:lnTo>
                  <a:lnTo>
                    <a:pt x="15417" y="18169"/>
                  </a:lnTo>
                  <a:lnTo>
                    <a:pt x="15319" y="18364"/>
                  </a:lnTo>
                  <a:lnTo>
                    <a:pt x="15198" y="18534"/>
                  </a:lnTo>
                  <a:lnTo>
                    <a:pt x="15052" y="18680"/>
                  </a:lnTo>
                  <a:lnTo>
                    <a:pt x="14881" y="18802"/>
                  </a:lnTo>
                  <a:lnTo>
                    <a:pt x="14735" y="18900"/>
                  </a:lnTo>
                  <a:lnTo>
                    <a:pt x="14564" y="18924"/>
                  </a:lnTo>
                  <a:lnTo>
                    <a:pt x="1023" y="18924"/>
                  </a:lnTo>
                  <a:lnTo>
                    <a:pt x="1023" y="18924"/>
                  </a:lnTo>
                  <a:lnTo>
                    <a:pt x="853" y="18900"/>
                  </a:lnTo>
                  <a:lnTo>
                    <a:pt x="682" y="18802"/>
                  </a:lnTo>
                  <a:lnTo>
                    <a:pt x="512" y="18680"/>
                  </a:lnTo>
                  <a:lnTo>
                    <a:pt x="341" y="18534"/>
                  </a:lnTo>
                  <a:lnTo>
                    <a:pt x="219" y="18364"/>
                  </a:lnTo>
                  <a:lnTo>
                    <a:pt x="98" y="18169"/>
                  </a:lnTo>
                  <a:lnTo>
                    <a:pt x="25" y="17998"/>
                  </a:lnTo>
                  <a:lnTo>
                    <a:pt x="0" y="17828"/>
                  </a:lnTo>
                  <a:lnTo>
                    <a:pt x="0" y="877"/>
                  </a:lnTo>
                  <a:lnTo>
                    <a:pt x="0" y="877"/>
                  </a:lnTo>
                  <a:lnTo>
                    <a:pt x="25" y="706"/>
                  </a:lnTo>
                  <a:lnTo>
                    <a:pt x="98" y="560"/>
                  </a:lnTo>
                  <a:lnTo>
                    <a:pt x="195" y="414"/>
                  </a:lnTo>
                  <a:lnTo>
                    <a:pt x="341" y="268"/>
                  </a:lnTo>
                  <a:lnTo>
                    <a:pt x="487" y="171"/>
                  </a:lnTo>
                  <a:lnTo>
                    <a:pt x="658" y="73"/>
                  </a:lnTo>
                  <a:lnTo>
                    <a:pt x="828" y="24"/>
                  </a:lnTo>
                  <a:lnTo>
                    <a:pt x="974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Shape 290"/>
            <p:cNvSpPr/>
            <p:nvPr/>
          </p:nvSpPr>
          <p:spPr>
            <a:xfrm>
              <a:off x="626775" y="929175"/>
              <a:ext cx="377525" cy="462775"/>
            </a:xfrm>
            <a:custGeom>
              <a:avLst/>
              <a:gdLst/>
              <a:ahLst/>
              <a:cxnLst/>
              <a:rect l="0" t="0" r="0" b="0"/>
              <a:pathLst>
                <a:path w="15101" h="18511" fill="none" extrusionOk="0">
                  <a:moveTo>
                    <a:pt x="15101" y="3362"/>
                  </a:moveTo>
                  <a:lnTo>
                    <a:pt x="15101" y="17731"/>
                  </a:lnTo>
                  <a:lnTo>
                    <a:pt x="15101" y="17731"/>
                  </a:lnTo>
                  <a:lnTo>
                    <a:pt x="15077" y="17877"/>
                  </a:lnTo>
                  <a:lnTo>
                    <a:pt x="15028" y="18024"/>
                  </a:lnTo>
                  <a:lnTo>
                    <a:pt x="14979" y="18145"/>
                  </a:lnTo>
                  <a:lnTo>
                    <a:pt x="14882" y="18267"/>
                  </a:lnTo>
                  <a:lnTo>
                    <a:pt x="14760" y="18365"/>
                  </a:lnTo>
                  <a:lnTo>
                    <a:pt x="14614" y="18438"/>
                  </a:lnTo>
                  <a:lnTo>
                    <a:pt x="14468" y="18486"/>
                  </a:lnTo>
                  <a:lnTo>
                    <a:pt x="14322" y="18511"/>
                  </a:lnTo>
                  <a:lnTo>
                    <a:pt x="780" y="18511"/>
                  </a:lnTo>
                  <a:lnTo>
                    <a:pt x="780" y="18511"/>
                  </a:lnTo>
                  <a:lnTo>
                    <a:pt x="634" y="18486"/>
                  </a:lnTo>
                  <a:lnTo>
                    <a:pt x="488" y="18438"/>
                  </a:lnTo>
                  <a:lnTo>
                    <a:pt x="342" y="18365"/>
                  </a:lnTo>
                  <a:lnTo>
                    <a:pt x="220" y="18267"/>
                  </a:lnTo>
                  <a:lnTo>
                    <a:pt x="123" y="18145"/>
                  </a:lnTo>
                  <a:lnTo>
                    <a:pt x="74" y="18024"/>
                  </a:lnTo>
                  <a:lnTo>
                    <a:pt x="25" y="17877"/>
                  </a:lnTo>
                  <a:lnTo>
                    <a:pt x="1" y="17731"/>
                  </a:lnTo>
                  <a:lnTo>
                    <a:pt x="1" y="780"/>
                  </a:lnTo>
                  <a:lnTo>
                    <a:pt x="1" y="780"/>
                  </a:lnTo>
                  <a:lnTo>
                    <a:pt x="25" y="610"/>
                  </a:lnTo>
                  <a:lnTo>
                    <a:pt x="74" y="464"/>
                  </a:lnTo>
                  <a:lnTo>
                    <a:pt x="123" y="342"/>
                  </a:lnTo>
                  <a:lnTo>
                    <a:pt x="220" y="220"/>
                  </a:lnTo>
                  <a:lnTo>
                    <a:pt x="342" y="123"/>
                  </a:lnTo>
                  <a:lnTo>
                    <a:pt x="488" y="50"/>
                  </a:lnTo>
                  <a:lnTo>
                    <a:pt x="634" y="1"/>
                  </a:lnTo>
                  <a:lnTo>
                    <a:pt x="780" y="1"/>
                  </a:lnTo>
                  <a:lnTo>
                    <a:pt x="1174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Shape 291"/>
            <p:cNvSpPr/>
            <p:nvPr/>
          </p:nvSpPr>
          <p:spPr>
            <a:xfrm>
              <a:off x="688900" y="1256150"/>
              <a:ext cx="133975" cy="25"/>
            </a:xfrm>
            <a:custGeom>
              <a:avLst/>
              <a:gdLst/>
              <a:ahLst/>
              <a:cxnLst/>
              <a:rect l="0" t="0" r="0" b="0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Shape 292"/>
            <p:cNvSpPr/>
            <p:nvPr/>
          </p:nvSpPr>
          <p:spPr>
            <a:xfrm>
              <a:off x="688900" y="1201350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Shape 293"/>
            <p:cNvSpPr/>
            <p:nvPr/>
          </p:nvSpPr>
          <p:spPr>
            <a:xfrm>
              <a:off x="688900" y="1145950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Shape 294"/>
            <p:cNvSpPr/>
            <p:nvPr/>
          </p:nvSpPr>
          <p:spPr>
            <a:xfrm>
              <a:off x="688900" y="1090525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Shape 295"/>
            <p:cNvSpPr/>
            <p:nvPr/>
          </p:nvSpPr>
          <p:spPr>
            <a:xfrm>
              <a:off x="920250" y="929175"/>
              <a:ext cx="84050" cy="84050"/>
            </a:xfrm>
            <a:custGeom>
              <a:avLst/>
              <a:gdLst/>
              <a:ahLst/>
              <a:cxnLst/>
              <a:rect l="0" t="0" r="0" b="0"/>
              <a:pathLst>
                <a:path w="3362" h="3362" fill="none" extrusionOk="0">
                  <a:moveTo>
                    <a:pt x="1" y="2582"/>
                  </a:moveTo>
                  <a:lnTo>
                    <a:pt x="1" y="1"/>
                  </a:lnTo>
                  <a:lnTo>
                    <a:pt x="3362" y="3362"/>
                  </a:lnTo>
                  <a:lnTo>
                    <a:pt x="780" y="3362"/>
                  </a:lnTo>
                  <a:lnTo>
                    <a:pt x="780" y="3362"/>
                  </a:lnTo>
                  <a:lnTo>
                    <a:pt x="610" y="3337"/>
                  </a:lnTo>
                  <a:lnTo>
                    <a:pt x="464" y="3289"/>
                  </a:lnTo>
                  <a:lnTo>
                    <a:pt x="342" y="3216"/>
                  </a:lnTo>
                  <a:lnTo>
                    <a:pt x="220" y="3118"/>
                  </a:lnTo>
                  <a:lnTo>
                    <a:pt x="123" y="3021"/>
                  </a:lnTo>
                  <a:lnTo>
                    <a:pt x="50" y="2875"/>
                  </a:lnTo>
                  <a:lnTo>
                    <a:pt x="1" y="2729"/>
                  </a:lnTo>
                  <a:lnTo>
                    <a:pt x="1" y="2582"/>
                  </a:lnTo>
                  <a:lnTo>
                    <a:pt x="1" y="2582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15" name="Picture 2" descr="http://region.grodno.by/images/storage/news/011323_940243_big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1962"/>
            <a:ext cx="1086006" cy="925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>
            <a:spLocks noGrp="1"/>
          </p:cNvSpPr>
          <p:nvPr>
            <p:ph type="subTitle" idx="4294967295"/>
          </p:nvPr>
        </p:nvSpPr>
        <p:spPr>
          <a:xfrm>
            <a:off x="0" y="955492"/>
            <a:ext cx="7164288" cy="3855509"/>
          </a:xfrm>
          <a:prstGeom prst="rect">
            <a:avLst/>
          </a:prstGeom>
        </p:spPr>
        <p:txBody>
          <a:bodyPr spcFirstLastPara="1" wrap="square" lIns="91425" tIns="91425" rIns="91425" bIns="91425" numCol="1" anchor="ctr" anchorCtr="0">
            <a:noAutofit/>
          </a:bodyPr>
          <a:lstStyle/>
          <a:p>
            <a:pPr marL="76200" indent="0" algn="just">
              <a:buNone/>
            </a:pPr>
            <a:endParaRPr lang="ru-RU" sz="2000" dirty="0" smtClean="0"/>
          </a:p>
          <a:p>
            <a:pPr algn="just"/>
            <a:r>
              <a:rPr lang="ru-RU" dirty="0" smtClean="0"/>
              <a:t>Стоимость </a:t>
            </a:r>
            <a:r>
              <a:rPr lang="ru-RU" dirty="0"/>
              <a:t>проезда членов семьи молодого специалиста и провоза их имущества, а также единовременное пособие на них выплачиваются лишь в том случае, если они переезжают на новое место жительства работника </a:t>
            </a:r>
            <a:r>
              <a:rPr lang="ru-RU" u="sng" dirty="0"/>
              <a:t>до истечения одного года</a:t>
            </a:r>
            <a:r>
              <a:rPr lang="ru-RU" dirty="0"/>
              <a:t> со дня фактического предоставления им жилого помещения (ч. 2 ст. 96 ТК).</a:t>
            </a:r>
          </a:p>
          <a:p>
            <a:r>
              <a:rPr lang="ru-RU" dirty="0"/>
              <a:t> </a:t>
            </a:r>
          </a:p>
          <a:p>
            <a:pPr algn="ctr">
              <a:buNone/>
            </a:pPr>
            <a:endParaRPr sz="2000" dirty="0"/>
          </a:p>
        </p:txBody>
      </p:sp>
      <p:sp>
        <p:nvSpPr>
          <p:cNvPr id="262" name="Shape 26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18</a:t>
            </a:fld>
            <a:endParaRPr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58851">
            <a:off x="6944380" y="227762"/>
            <a:ext cx="2103979" cy="1577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08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ctrTitle" idx="4294967295"/>
          </p:nvPr>
        </p:nvSpPr>
        <p:spPr>
          <a:xfrm>
            <a:off x="1475656" y="411510"/>
            <a:ext cx="6408712" cy="103188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Расторжение</a:t>
            </a:r>
            <a:r>
              <a:rPr lang="ru-RU" sz="2400" dirty="0" smtClean="0">
                <a:solidFill>
                  <a:srgbClr val="213253"/>
                </a:solidFill>
              </a:rPr>
              <a:t> </a:t>
            </a:r>
            <a:r>
              <a:rPr lang="ru-RU" sz="2400" dirty="0">
                <a:solidFill>
                  <a:srgbClr val="213253"/>
                </a:solidFill>
              </a:rPr>
              <a:t>трудового договора</a:t>
            </a:r>
            <a:br>
              <a:rPr lang="ru-RU" sz="2400" dirty="0">
                <a:solidFill>
                  <a:srgbClr val="213253"/>
                </a:solidFill>
              </a:rPr>
            </a:br>
            <a:r>
              <a:rPr lang="ru-RU" sz="2400" dirty="0">
                <a:solidFill>
                  <a:srgbClr val="213253"/>
                </a:solidFill>
              </a:rPr>
              <a:t>с молодыми специалистами</a:t>
            </a:r>
          </a:p>
        </p:txBody>
      </p:sp>
      <p:sp>
        <p:nvSpPr>
          <p:cNvPr id="249" name="Shape 249"/>
          <p:cNvSpPr txBox="1">
            <a:spLocks noGrp="1"/>
          </p:cNvSpPr>
          <p:nvPr>
            <p:ph type="subTitle" idx="4294967295"/>
          </p:nvPr>
        </p:nvSpPr>
        <p:spPr>
          <a:xfrm>
            <a:off x="214282" y="2071684"/>
            <a:ext cx="8640960" cy="2499742"/>
          </a:xfrm>
          <a:prstGeom prst="rect">
            <a:avLst/>
          </a:prstGeom>
        </p:spPr>
        <p:txBody>
          <a:bodyPr spcFirstLastPara="1" wrap="square" lIns="91425" tIns="91425" rIns="91425" bIns="91425" numCol="1" anchor="ctr" anchorCtr="0">
            <a:noAutofit/>
          </a:bodyPr>
          <a:lstStyle/>
          <a:p>
            <a:pPr marL="76200" indent="0">
              <a:buNone/>
            </a:pPr>
            <a:endParaRPr lang="ru-RU" sz="1200" dirty="0"/>
          </a:p>
          <a:p>
            <a:pPr marL="76200" indent="0" algn="just">
              <a:buNone/>
            </a:pPr>
            <a:r>
              <a:rPr lang="ru-RU" sz="1200" dirty="0" smtClean="0"/>
              <a:t>По общему правилу </a:t>
            </a:r>
            <a:r>
              <a:rPr lang="ru-RU" sz="1200" b="1" dirty="0" smtClean="0"/>
              <a:t>запрещено</a:t>
            </a:r>
            <a:r>
              <a:rPr lang="ru-RU" sz="1200" dirty="0" smtClean="0"/>
              <a:t> </a:t>
            </a:r>
            <a:r>
              <a:rPr lang="ru-RU" sz="1200" b="1" dirty="0" smtClean="0"/>
              <a:t>увольнять</a:t>
            </a:r>
            <a:r>
              <a:rPr lang="ru-RU" sz="1200" dirty="0" smtClean="0"/>
              <a:t> молодых специалистов или переводить их на работу, которая не связана с полученной специальностью (направлением специальности, специализацией) и присвоенной квалификацией, </a:t>
            </a:r>
            <a:r>
              <a:rPr lang="ru-RU" sz="1200" b="1" dirty="0" smtClean="0"/>
              <a:t>до окончания срока обязательной работы</a:t>
            </a:r>
            <a:r>
              <a:rPr lang="ru-RU" sz="1200" dirty="0" smtClean="0"/>
              <a:t>, указанного в свидетельстве о направлении на работу.</a:t>
            </a:r>
          </a:p>
          <a:p>
            <a:pPr algn="ctr"/>
            <a:r>
              <a:rPr lang="ru-RU" sz="1200" dirty="0" smtClean="0">
                <a:solidFill>
                  <a:srgbClr val="C00000"/>
                </a:solidFill>
              </a:rPr>
              <a:t>Исключение</a:t>
            </a:r>
            <a:r>
              <a:rPr lang="ru-RU" sz="1200" dirty="0" smtClean="0"/>
              <a:t> составляют следующие случаи (п. 34 Положения о распределении):</a:t>
            </a:r>
          </a:p>
          <a:p>
            <a:pPr>
              <a:buClr>
                <a:srgbClr val="213253"/>
              </a:buClr>
              <a:buFont typeface="+mj-lt"/>
              <a:buAutoNum type="arabicPeriod"/>
            </a:pPr>
            <a:r>
              <a:rPr lang="ru-RU" sz="1200" dirty="0" smtClean="0"/>
              <a:t>переход на выборную должность (п. 4 ч. 2 ст. 35 ТК);</a:t>
            </a:r>
          </a:p>
          <a:p>
            <a:pPr>
              <a:buClr>
                <a:srgbClr val="213253"/>
              </a:buClr>
              <a:buFont typeface="+mj-lt"/>
              <a:buAutoNum type="arabicPeriod"/>
            </a:pPr>
            <a:r>
              <a:rPr lang="ru-RU" sz="1200" dirty="0" smtClean="0"/>
              <a:t>принятие решения учреждением образования о перераспределении, перенаправлении на работу молодого специалиста либо о выдаче ему справки о самостоятельном трудоустройстве;</a:t>
            </a:r>
          </a:p>
          <a:p>
            <a:pPr>
              <a:buClr>
                <a:srgbClr val="213253"/>
              </a:buClr>
              <a:buFont typeface="+mj-lt"/>
              <a:buAutoNum type="arabicPeriod"/>
            </a:pPr>
            <a:r>
              <a:rPr lang="ru-RU" sz="1200" dirty="0" smtClean="0"/>
              <a:t>зачисление в учреждение образования для получения образования более высокого уровня или для получения высшего образования другого вида в дневной форме получения образования;</a:t>
            </a:r>
          </a:p>
          <a:p>
            <a:pPr>
              <a:buClr>
                <a:srgbClr val="213253"/>
              </a:buClr>
              <a:buFont typeface="+mj-lt"/>
              <a:buAutoNum type="arabicPeriod"/>
            </a:pPr>
            <a:r>
              <a:rPr lang="ru-RU" sz="1200" dirty="0" smtClean="0"/>
              <a:t>нарушение нанимателем законодательства о труде, коллективного договора, соглашения, трудового договора (контракта), поступления на военную службу по контракту  (ст. 41 ТК);</a:t>
            </a:r>
          </a:p>
          <a:p>
            <a:pPr>
              <a:buClr>
                <a:srgbClr val="213253"/>
              </a:buClr>
              <a:buFont typeface="+mj-lt"/>
              <a:buAutoNum type="arabicPeriod"/>
            </a:pPr>
            <a:r>
              <a:rPr lang="ru-RU" sz="1200" dirty="0" smtClean="0"/>
              <a:t>увольнение по инициативе нанимателя по основаниям, предусмотренным в п. 1-3, 5, 6, </a:t>
            </a:r>
            <a:r>
              <a:rPr lang="ru-RU" sz="1200" dirty="0" err="1" smtClean="0"/>
              <a:t>абз</a:t>
            </a:r>
            <a:r>
              <a:rPr lang="ru-RU" sz="1200" dirty="0" smtClean="0"/>
              <a:t>. 1-5 и 7-9 п. 7  ст. 42, п. 1-3, 5-8  ст. 44 и п. 2-7 и 10 ч. 1 ст. 47 ТК.</a:t>
            </a:r>
            <a:endParaRPr lang="ru-RU" sz="1400" dirty="0"/>
          </a:p>
          <a:p>
            <a:pPr>
              <a:buClr>
                <a:srgbClr val="213253"/>
              </a:buClr>
              <a:buFont typeface="+mj-lt"/>
              <a:buAutoNum type="arabicPeriod"/>
            </a:pPr>
            <a:endParaRPr lang="ru-RU" sz="1400" dirty="0" smtClean="0"/>
          </a:p>
          <a:p>
            <a:pPr>
              <a:buClr>
                <a:srgbClr val="213253"/>
              </a:buClr>
              <a:buFont typeface="+mj-lt"/>
              <a:buAutoNum type="arabicPeriod"/>
            </a:pPr>
            <a:endParaRPr lang="ru-RU" sz="1400" dirty="0"/>
          </a:p>
          <a:p>
            <a:pPr algn="just">
              <a:buClr>
                <a:srgbClr val="213253"/>
              </a:buClr>
              <a:buFont typeface="Arial" pitchFamily="34" charset="0"/>
              <a:buChar char="•"/>
            </a:pPr>
            <a:endParaRPr lang="ru-RU" sz="1400" dirty="0" smtClean="0"/>
          </a:p>
          <a:p>
            <a:pPr algn="just">
              <a:buClr>
                <a:srgbClr val="213253"/>
              </a:buClr>
              <a:buFont typeface="Arial" pitchFamily="34" charset="0"/>
              <a:buChar char="•"/>
            </a:pPr>
            <a:endParaRPr sz="1400" dirty="0"/>
          </a:p>
        </p:txBody>
      </p:sp>
      <p:sp>
        <p:nvSpPr>
          <p:cNvPr id="262" name="Shape 26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19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62056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72"/>
            <a:ext cx="5492400" cy="766200"/>
          </a:xfrm>
        </p:spPr>
        <p:txBody>
          <a:bodyPr/>
          <a:lstStyle/>
          <a:p>
            <a:r>
              <a:rPr lang="ru-RU" sz="3200" dirty="0" smtClean="0"/>
              <a:t>Нормативные правовые акты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7504" y="1347614"/>
            <a:ext cx="8856984" cy="3672408"/>
          </a:xfrm>
        </p:spPr>
        <p:txBody>
          <a:bodyPr/>
          <a:lstStyle/>
          <a:p>
            <a:r>
              <a:rPr lang="ru-RU" sz="1800" dirty="0" smtClean="0">
                <a:solidFill>
                  <a:srgbClr val="0070C0"/>
                </a:solidFill>
                <a:hlinkClick r:id="rId2"/>
              </a:rPr>
              <a:t>Кодекс </a:t>
            </a:r>
            <a:r>
              <a:rPr lang="ru-RU" sz="1800" dirty="0">
                <a:solidFill>
                  <a:srgbClr val="0070C0"/>
                </a:solidFill>
                <a:hlinkClick r:id="rId2"/>
              </a:rPr>
              <a:t>об образовании</a:t>
            </a:r>
            <a:endParaRPr lang="ru-RU" sz="1800" dirty="0">
              <a:solidFill>
                <a:srgbClr val="0070C0"/>
              </a:solidFill>
            </a:endParaRPr>
          </a:p>
          <a:p>
            <a:r>
              <a:rPr lang="ru-RU" sz="1800" dirty="0" smtClean="0">
                <a:solidFill>
                  <a:srgbClr val="0070C0"/>
                </a:solidFill>
                <a:hlinkClick r:id="rId2"/>
              </a:rPr>
              <a:t>Положение </a:t>
            </a:r>
            <a:r>
              <a:rPr lang="ru-RU" sz="1800" dirty="0">
                <a:solidFill>
                  <a:srgbClr val="0070C0"/>
                </a:solidFill>
                <a:hlinkClick r:id="rId2"/>
              </a:rPr>
              <a:t>о порядке распределения, перераспределения, направления на работу, </a:t>
            </a:r>
            <a:r>
              <a:rPr lang="ru-RU" sz="1800" dirty="0" smtClean="0">
                <a:solidFill>
                  <a:srgbClr val="0070C0"/>
                </a:solidFill>
                <a:hlinkClick r:id="rId2"/>
              </a:rPr>
              <a:t>перенаправления на работу, предоставления места работы выпускникам, получившим научно-ориентированное, </a:t>
            </a:r>
            <a:r>
              <a:rPr lang="ru-RU" sz="1800" dirty="0">
                <a:solidFill>
                  <a:srgbClr val="0070C0"/>
                </a:solidFill>
                <a:hlinkClick r:id="rId2"/>
              </a:rPr>
              <a:t>высшее, среднее специальное или профессионально-техническое образование, </a:t>
            </a:r>
            <a:r>
              <a:rPr lang="ru-RU" sz="1800" dirty="0" smtClean="0">
                <a:solidFill>
                  <a:srgbClr val="0070C0"/>
                </a:solidFill>
                <a:hlinkClick r:id="rId2"/>
              </a:rPr>
              <a:t>утвержденное </a:t>
            </a:r>
            <a:r>
              <a:rPr lang="ru-RU" sz="1800" dirty="0">
                <a:solidFill>
                  <a:srgbClr val="0070C0"/>
                </a:solidFill>
                <a:hlinkClick r:id="rId2"/>
              </a:rPr>
              <a:t>постановлением Совета Министров Республики Беларусь от </a:t>
            </a:r>
            <a:r>
              <a:rPr lang="en-US" sz="1800" dirty="0" smtClean="0">
                <a:solidFill>
                  <a:srgbClr val="0070C0"/>
                </a:solidFill>
                <a:hlinkClick r:id="rId2"/>
              </a:rPr>
              <a:t>31</a:t>
            </a:r>
            <a:r>
              <a:rPr lang="ru-RU" sz="1800" dirty="0" smtClean="0">
                <a:solidFill>
                  <a:srgbClr val="0070C0"/>
                </a:solidFill>
                <a:hlinkClick r:id="rId2"/>
              </a:rPr>
              <a:t>.08.2022 № 572</a:t>
            </a:r>
            <a:endParaRPr lang="ru-RU" sz="1800" dirty="0" smtClean="0">
              <a:solidFill>
                <a:srgbClr val="0070C0"/>
              </a:solidFill>
            </a:endParaRPr>
          </a:p>
          <a:p>
            <a:r>
              <a:rPr lang="ru-RU" sz="1800" dirty="0" smtClean="0">
                <a:solidFill>
                  <a:srgbClr val="FF0000"/>
                </a:solidFill>
                <a:hlinkClick r:id="rId2"/>
              </a:rPr>
              <a:t>Положение </a:t>
            </a:r>
            <a:r>
              <a:rPr lang="ru-RU" sz="1800" dirty="0">
                <a:solidFill>
                  <a:srgbClr val="FF0000"/>
                </a:solidFill>
                <a:hlinkClick r:id="rId2"/>
              </a:rPr>
              <a:t>о целевой подготовке специалистов, рабочих, служащих</a:t>
            </a:r>
            <a:endParaRPr lang="ru-RU" sz="1800" dirty="0">
              <a:solidFill>
                <a:srgbClr val="FF0000"/>
              </a:solidFill>
              <a:hlinkClick r:id="rId3"/>
            </a:endParaRPr>
          </a:p>
          <a:p>
            <a:r>
              <a:rPr lang="ru-RU" sz="1800" dirty="0" smtClean="0">
                <a:solidFill>
                  <a:srgbClr val="FF0000"/>
                </a:solidFill>
                <a:hlinkClick r:id="rId2"/>
              </a:rPr>
              <a:t>Положение </a:t>
            </a:r>
            <a:r>
              <a:rPr lang="ru-RU" sz="1800" dirty="0">
                <a:solidFill>
                  <a:srgbClr val="FF0000"/>
                </a:solidFill>
                <a:hlinkClick r:id="rId2"/>
              </a:rPr>
              <a:t>о порядке возмещения в республиканский и (или) местные бюджеты средств, затраченных государством на подготовку научного работника высшей квалификации, специалиста, рабочего, служащего </a:t>
            </a:r>
            <a:endParaRPr lang="ru-RU" sz="1800" dirty="0">
              <a:solidFill>
                <a:srgbClr val="FF0000"/>
              </a:solidFill>
              <a:hlinkClick r:id="rId4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2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27280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ctrTitle" idx="4294967295"/>
          </p:nvPr>
        </p:nvSpPr>
        <p:spPr>
          <a:xfrm>
            <a:off x="611560" y="500813"/>
            <a:ext cx="6408712" cy="103188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Последствия </a:t>
            </a:r>
            <a:r>
              <a:rPr lang="ru-RU" sz="2400" dirty="0" smtClean="0">
                <a:solidFill>
                  <a:srgbClr val="C00000"/>
                </a:solidFill>
              </a:rPr>
              <a:t/>
            </a:r>
            <a:br>
              <a:rPr lang="ru-RU" sz="2400" dirty="0" smtClean="0">
                <a:solidFill>
                  <a:srgbClr val="C00000"/>
                </a:solidFill>
              </a:rPr>
            </a:br>
            <a:r>
              <a:rPr lang="ru-RU" dirty="0" err="1" smtClean="0">
                <a:solidFill>
                  <a:srgbClr val="213253"/>
                </a:solidFill>
              </a:rPr>
              <a:t>неотработки</a:t>
            </a:r>
            <a:r>
              <a:rPr lang="ru-RU" dirty="0" smtClean="0">
                <a:solidFill>
                  <a:srgbClr val="213253"/>
                </a:solidFill>
              </a:rPr>
              <a:t> установленного срока обязательной работы</a:t>
            </a:r>
            <a:endParaRPr lang="ru-RU" dirty="0">
              <a:solidFill>
                <a:srgbClr val="213253"/>
              </a:solidFill>
            </a:endParaRPr>
          </a:p>
        </p:txBody>
      </p:sp>
      <p:sp>
        <p:nvSpPr>
          <p:cNvPr id="249" name="Shape 249"/>
          <p:cNvSpPr txBox="1">
            <a:spLocks noGrp="1"/>
          </p:cNvSpPr>
          <p:nvPr>
            <p:ph type="subTitle" idx="4294967295"/>
          </p:nvPr>
        </p:nvSpPr>
        <p:spPr>
          <a:xfrm>
            <a:off x="179512" y="1938726"/>
            <a:ext cx="8640960" cy="2865272"/>
          </a:xfrm>
          <a:prstGeom prst="rect">
            <a:avLst/>
          </a:prstGeom>
        </p:spPr>
        <p:txBody>
          <a:bodyPr spcFirstLastPara="1" wrap="square" lIns="91425" tIns="91425" rIns="91425" bIns="91425" numCol="1" anchor="ctr" anchorCtr="0">
            <a:noAutofit/>
          </a:bodyPr>
          <a:lstStyle/>
          <a:p>
            <a:pPr marL="76200" indent="0">
              <a:buNone/>
            </a:pPr>
            <a:endParaRPr lang="ru-RU" sz="1200" dirty="0"/>
          </a:p>
          <a:p>
            <a:pPr>
              <a:buClr>
                <a:srgbClr val="213253"/>
              </a:buClr>
              <a:buFont typeface="+mj-lt"/>
              <a:buAutoNum type="arabicPeriod"/>
            </a:pPr>
            <a:endParaRPr lang="ru-RU" sz="1400" dirty="0"/>
          </a:p>
          <a:p>
            <a:pPr>
              <a:buClr>
                <a:srgbClr val="213253"/>
              </a:buClr>
              <a:buFont typeface="+mj-lt"/>
              <a:buAutoNum type="arabicPeriod"/>
            </a:pPr>
            <a:endParaRPr lang="ru-RU" sz="1400" dirty="0" smtClean="0"/>
          </a:p>
          <a:p>
            <a:pPr>
              <a:buClr>
                <a:srgbClr val="213253"/>
              </a:buClr>
              <a:buFont typeface="+mj-lt"/>
              <a:buAutoNum type="arabicPeriod"/>
            </a:pPr>
            <a:endParaRPr lang="ru-RU" sz="1400" dirty="0"/>
          </a:p>
          <a:p>
            <a:pPr algn="just">
              <a:buClr>
                <a:srgbClr val="213253"/>
              </a:buClr>
              <a:buFont typeface="Arial" pitchFamily="34" charset="0"/>
              <a:buChar char="•"/>
            </a:pPr>
            <a:endParaRPr lang="ru-RU" sz="1400" dirty="0" smtClean="0"/>
          </a:p>
          <a:p>
            <a:pPr algn="just">
              <a:buClr>
                <a:srgbClr val="213253"/>
              </a:buClr>
              <a:buFont typeface="Arial" pitchFamily="34" charset="0"/>
              <a:buChar char="•"/>
            </a:pPr>
            <a:endParaRPr sz="1400" dirty="0"/>
          </a:p>
        </p:txBody>
      </p:sp>
      <p:sp>
        <p:nvSpPr>
          <p:cNvPr id="262" name="Shape 26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20</a:t>
            </a:fld>
            <a:endParaRPr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58851">
            <a:off x="7107576" y="238669"/>
            <a:ext cx="1947879" cy="146090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59715" y="1635646"/>
            <a:ext cx="8712966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213253"/>
                </a:solidFill>
                <a:latin typeface="Roboto Condensed" charset="0"/>
                <a:ea typeface="Roboto Condensed" charset="0"/>
              </a:rPr>
              <a:t>Выпускники, которым место работы предоставлено путем распределения, направленные на работу в соответствии с договором о подготовке научного работника высшей квалификации за счет средств республиканского бюджета, договором о целевой подготовке специалиста (рабочего, служащего) и не отработавшие установленный срок обязательной </a:t>
            </a:r>
            <a:r>
              <a:rPr lang="ru-RU" dirty="0" smtClean="0">
                <a:solidFill>
                  <a:srgbClr val="213253"/>
                </a:solidFill>
                <a:latin typeface="Roboto Condensed" charset="0"/>
                <a:ea typeface="Roboto Condensed" charset="0"/>
              </a:rPr>
              <a:t>работы, </a:t>
            </a:r>
            <a:r>
              <a:rPr lang="ru-RU" b="1" dirty="0" smtClean="0">
                <a:solidFill>
                  <a:srgbClr val="213253"/>
                </a:solidFill>
                <a:latin typeface="Roboto Condensed" charset="0"/>
                <a:ea typeface="Roboto Condensed" charset="0"/>
              </a:rPr>
              <a:t>обязаны </a:t>
            </a:r>
            <a:r>
              <a:rPr lang="ru-RU" b="1" dirty="0">
                <a:solidFill>
                  <a:srgbClr val="213253"/>
                </a:solidFill>
                <a:latin typeface="Roboto Condensed" charset="0"/>
                <a:ea typeface="Roboto Condensed" charset="0"/>
              </a:rPr>
              <a:t>возместить </a:t>
            </a:r>
            <a:r>
              <a:rPr lang="ru-RU" dirty="0">
                <a:solidFill>
                  <a:srgbClr val="213253"/>
                </a:solidFill>
                <a:latin typeface="Roboto Condensed" charset="0"/>
                <a:ea typeface="Roboto Condensed" charset="0"/>
              </a:rPr>
              <a:t>в республиканский и (или) местные бюджеты </a:t>
            </a:r>
            <a:r>
              <a:rPr lang="ru-RU" b="1" dirty="0">
                <a:solidFill>
                  <a:srgbClr val="213253"/>
                </a:solidFill>
                <a:latin typeface="Roboto Condensed" charset="0"/>
                <a:ea typeface="Roboto Condensed" charset="0"/>
              </a:rPr>
              <a:t>средства</a:t>
            </a:r>
            <a:r>
              <a:rPr lang="ru-RU" dirty="0">
                <a:solidFill>
                  <a:srgbClr val="213253"/>
                </a:solidFill>
                <a:latin typeface="Roboto Condensed" charset="0"/>
                <a:ea typeface="Roboto Condensed" charset="0"/>
              </a:rPr>
              <a:t>,</a:t>
            </a:r>
            <a:r>
              <a:rPr lang="ru-RU" b="1" dirty="0">
                <a:solidFill>
                  <a:srgbClr val="213253"/>
                </a:solidFill>
                <a:latin typeface="Roboto Condensed" charset="0"/>
                <a:ea typeface="Roboto Condensed" charset="0"/>
              </a:rPr>
              <a:t> затраченные государством на их </a:t>
            </a:r>
            <a:r>
              <a:rPr lang="ru-RU" b="1" dirty="0" smtClean="0">
                <a:solidFill>
                  <a:srgbClr val="213253"/>
                </a:solidFill>
                <a:latin typeface="Roboto Condensed" charset="0"/>
                <a:ea typeface="Roboto Condensed" charset="0"/>
              </a:rPr>
              <a:t>подготовку</a:t>
            </a:r>
            <a:r>
              <a:rPr lang="ru-RU" dirty="0" smtClean="0">
                <a:solidFill>
                  <a:srgbClr val="213253"/>
                </a:solidFill>
                <a:latin typeface="Roboto Condensed" charset="0"/>
                <a:ea typeface="Roboto Condensed" charset="0"/>
              </a:rPr>
              <a:t>.</a:t>
            </a:r>
          </a:p>
          <a:p>
            <a:pPr algn="just"/>
            <a:endParaRPr lang="ru-RU" dirty="0" smtClean="0">
              <a:solidFill>
                <a:srgbClr val="213253"/>
              </a:solidFill>
              <a:latin typeface="Roboto Condensed" charset="0"/>
              <a:ea typeface="Roboto Condensed" charset="0"/>
            </a:endParaRPr>
          </a:p>
          <a:p>
            <a:pPr algn="just"/>
            <a:r>
              <a:rPr lang="ru-RU" dirty="0" smtClean="0">
                <a:solidFill>
                  <a:srgbClr val="213253"/>
                </a:solidFill>
                <a:latin typeface="Roboto Condensed" charset="0"/>
                <a:ea typeface="Roboto Condensed" charset="0"/>
              </a:rPr>
              <a:t>Выпускник </a:t>
            </a:r>
            <a:r>
              <a:rPr lang="ru-RU" b="1" dirty="0">
                <a:solidFill>
                  <a:srgbClr val="213253"/>
                </a:solidFill>
                <a:latin typeface="Roboto Condensed" charset="0"/>
                <a:ea typeface="Roboto Condensed" charset="0"/>
              </a:rPr>
              <a:t>возмещает</a:t>
            </a:r>
            <a:r>
              <a:rPr lang="ru-RU" dirty="0">
                <a:solidFill>
                  <a:srgbClr val="213253"/>
                </a:solidFill>
                <a:latin typeface="Roboto Condensed" charset="0"/>
                <a:ea typeface="Roboto Condensed" charset="0"/>
              </a:rPr>
              <a:t> затраченные средства, </a:t>
            </a:r>
            <a:r>
              <a:rPr lang="ru-RU" b="1" dirty="0">
                <a:solidFill>
                  <a:srgbClr val="213253"/>
                </a:solidFill>
                <a:latin typeface="Roboto Condensed" charset="0"/>
                <a:ea typeface="Roboto Condensed" charset="0"/>
              </a:rPr>
              <a:t>если</a:t>
            </a:r>
            <a:r>
              <a:rPr lang="ru-RU" dirty="0">
                <a:solidFill>
                  <a:srgbClr val="213253"/>
                </a:solidFill>
                <a:latin typeface="Roboto Condensed" charset="0"/>
                <a:ea typeface="Roboto Condensed" charset="0"/>
              </a:rPr>
              <a:t> </a:t>
            </a:r>
            <a:r>
              <a:rPr lang="ru-RU" dirty="0" smtClean="0">
                <a:solidFill>
                  <a:srgbClr val="213253"/>
                </a:solidFill>
                <a:latin typeface="Roboto Condensed" charset="0"/>
                <a:ea typeface="Roboto Condensed" charset="0"/>
              </a:rPr>
              <a:t>он:</a:t>
            </a:r>
          </a:p>
          <a:p>
            <a:pPr marL="285750" indent="-285750" algn="just">
              <a:buBlip>
                <a:blip r:embed="rId4"/>
              </a:buBlip>
            </a:pPr>
            <a:r>
              <a:rPr lang="ru-RU" dirty="0" smtClean="0">
                <a:solidFill>
                  <a:srgbClr val="213253"/>
                </a:solidFill>
                <a:latin typeface="Roboto Condensed" charset="0"/>
                <a:ea typeface="Roboto Condensed" charset="0"/>
              </a:rPr>
              <a:t>не </a:t>
            </a:r>
            <a:r>
              <a:rPr lang="ru-RU" dirty="0">
                <a:solidFill>
                  <a:srgbClr val="213253"/>
                </a:solidFill>
                <a:latin typeface="Roboto Condensed" charset="0"/>
                <a:ea typeface="Roboto Condensed" charset="0"/>
              </a:rPr>
              <a:t>отработал установленный срок обязательной работы </a:t>
            </a:r>
            <a:endParaRPr lang="ru-RU" dirty="0" smtClean="0">
              <a:solidFill>
                <a:srgbClr val="213253"/>
              </a:solidFill>
              <a:latin typeface="Roboto Condensed" charset="0"/>
              <a:ea typeface="Roboto Condensed" charset="0"/>
            </a:endParaRPr>
          </a:p>
          <a:p>
            <a:pPr marL="285750" indent="-285750" algn="just">
              <a:buBlip>
                <a:blip r:embed="rId4"/>
              </a:buBlip>
            </a:pPr>
            <a:r>
              <a:rPr lang="ru-RU" dirty="0" smtClean="0">
                <a:solidFill>
                  <a:srgbClr val="213253"/>
                </a:solidFill>
                <a:latin typeface="Roboto Condensed" charset="0"/>
                <a:ea typeface="Roboto Condensed" charset="0"/>
              </a:rPr>
              <a:t>и </a:t>
            </a:r>
            <a:r>
              <a:rPr lang="ru-RU" dirty="0">
                <a:solidFill>
                  <a:srgbClr val="213253"/>
                </a:solidFill>
                <a:latin typeface="Roboto Condensed" charset="0"/>
                <a:ea typeface="Roboto Condensed" charset="0"/>
              </a:rPr>
              <a:t>при этом не освобожден от их возмещения в установленных законодательством случаях </a:t>
            </a:r>
            <a:r>
              <a:rPr lang="ru-RU" dirty="0" smtClean="0">
                <a:solidFill>
                  <a:srgbClr val="213253"/>
                </a:solidFill>
                <a:latin typeface="Roboto Condensed" charset="0"/>
                <a:ea typeface="Roboto Condensed" charset="0"/>
              </a:rPr>
              <a:t>(п</a:t>
            </a:r>
            <a:r>
              <a:rPr lang="ru-RU" dirty="0">
                <a:solidFill>
                  <a:srgbClr val="213253"/>
                </a:solidFill>
                <a:latin typeface="Roboto Condensed" charset="0"/>
                <a:ea typeface="Roboto Condensed" charset="0"/>
              </a:rPr>
              <a:t>. 2 - 6 ст. </a:t>
            </a:r>
            <a:r>
              <a:rPr lang="ru-RU" dirty="0" smtClean="0">
                <a:solidFill>
                  <a:srgbClr val="213253"/>
                </a:solidFill>
                <a:latin typeface="Roboto Condensed" charset="0"/>
                <a:ea typeface="Roboto Condensed" charset="0"/>
              </a:rPr>
              <a:t>78 </a:t>
            </a:r>
            <a:r>
              <a:rPr lang="ru-RU" dirty="0">
                <a:solidFill>
                  <a:srgbClr val="213253"/>
                </a:solidFill>
                <a:latin typeface="Roboto Condensed" charset="0"/>
                <a:ea typeface="Roboto Condensed" charset="0"/>
              </a:rPr>
              <a:t>Кодекса об образовании</a:t>
            </a:r>
            <a:r>
              <a:rPr lang="ru-RU" dirty="0" smtClean="0">
                <a:solidFill>
                  <a:srgbClr val="213253"/>
                </a:solidFill>
                <a:latin typeface="Roboto Condensed" charset="0"/>
                <a:ea typeface="Roboto Condensed" charset="0"/>
              </a:rPr>
              <a:t>).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ru-RU" dirty="0">
              <a:solidFill>
                <a:srgbClr val="213253"/>
              </a:solidFill>
              <a:latin typeface="Roboto Condensed" charset="0"/>
              <a:ea typeface="Roboto Condensed" charset="0"/>
            </a:endParaRPr>
          </a:p>
          <a:p>
            <a:pPr algn="just"/>
            <a:r>
              <a:rPr lang="ru-RU" dirty="0" smtClean="0">
                <a:solidFill>
                  <a:srgbClr val="213253"/>
                </a:solidFill>
              </a:rPr>
              <a:t>По </a:t>
            </a:r>
            <a:r>
              <a:rPr lang="ru-RU" dirty="0">
                <a:solidFill>
                  <a:srgbClr val="213253"/>
                </a:solidFill>
              </a:rPr>
              <a:t>истечении </a:t>
            </a:r>
            <a:r>
              <a:rPr lang="ru-RU" b="1" dirty="0">
                <a:solidFill>
                  <a:srgbClr val="213253"/>
                </a:solidFill>
              </a:rPr>
              <a:t>шестимесячного</a:t>
            </a:r>
            <a:r>
              <a:rPr lang="ru-RU" dirty="0">
                <a:solidFill>
                  <a:srgbClr val="213253"/>
                </a:solidFill>
              </a:rPr>
              <a:t> срока при отсутствии добровольного возмещения затраченных средств учреждение образования (организация) осуществляет их взыскание </a:t>
            </a:r>
            <a:r>
              <a:rPr lang="ru-RU" b="1" dirty="0">
                <a:solidFill>
                  <a:srgbClr val="213253"/>
                </a:solidFill>
              </a:rPr>
              <a:t>в судебном порядке</a:t>
            </a:r>
            <a:r>
              <a:rPr lang="ru-RU" dirty="0">
                <a:solidFill>
                  <a:srgbClr val="213253"/>
                </a:solidFill>
              </a:rPr>
              <a:t>.</a:t>
            </a:r>
            <a:endParaRPr lang="ru-RU" dirty="0" smtClean="0">
              <a:solidFill>
                <a:srgbClr val="213253"/>
              </a:solidFill>
              <a:latin typeface="Roboto Condensed" charset="0"/>
              <a:ea typeface="Roboto Condense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56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ctrTitle" idx="4294967295"/>
          </p:nvPr>
        </p:nvSpPr>
        <p:spPr>
          <a:xfrm>
            <a:off x="642910" y="214296"/>
            <a:ext cx="7021288" cy="126731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ru-RU" sz="2400" dirty="0">
                <a:solidFill>
                  <a:srgbClr val="C00000"/>
                </a:solidFill>
              </a:rPr>
              <a:t>Отказ</a:t>
            </a:r>
            <a:r>
              <a:rPr lang="ru-RU" sz="2400" dirty="0">
                <a:solidFill>
                  <a:srgbClr val="213253"/>
                </a:solidFill>
              </a:rPr>
              <a:t> от работы по распределению,</a:t>
            </a:r>
            <a:br>
              <a:rPr lang="ru-RU" sz="2400" dirty="0">
                <a:solidFill>
                  <a:srgbClr val="213253"/>
                </a:solidFill>
              </a:rPr>
            </a:br>
            <a:r>
              <a:rPr lang="ru-RU" sz="2400" dirty="0">
                <a:solidFill>
                  <a:srgbClr val="213253"/>
                </a:solidFill>
              </a:rPr>
              <a:t>направлению на работу</a:t>
            </a:r>
            <a:endParaRPr lang="ru-RU" sz="2400" b="0" dirty="0">
              <a:solidFill>
                <a:srgbClr val="213253"/>
              </a:solidFill>
            </a:endParaRPr>
          </a:p>
        </p:txBody>
      </p:sp>
      <p:sp>
        <p:nvSpPr>
          <p:cNvPr id="249" name="Shape 249"/>
          <p:cNvSpPr txBox="1">
            <a:spLocks noGrp="1"/>
          </p:cNvSpPr>
          <p:nvPr>
            <p:ph type="subTitle" idx="4294967295"/>
          </p:nvPr>
        </p:nvSpPr>
        <p:spPr>
          <a:xfrm>
            <a:off x="214282" y="1500180"/>
            <a:ext cx="8712968" cy="3168352"/>
          </a:xfrm>
          <a:prstGeom prst="rect">
            <a:avLst/>
          </a:prstGeom>
        </p:spPr>
        <p:txBody>
          <a:bodyPr spcFirstLastPara="1" wrap="square" lIns="91425" tIns="91425" rIns="91425" bIns="91425" numCol="1" spcCol="180000" anchor="ctr" anchorCtr="0">
            <a:noAutofit/>
          </a:bodyPr>
          <a:lstStyle/>
          <a:p>
            <a:pPr algn="just">
              <a:buClr>
                <a:srgbClr val="213253"/>
              </a:buClr>
              <a:buFont typeface="Arial" pitchFamily="34" charset="0"/>
              <a:buChar char="•"/>
            </a:pPr>
            <a:r>
              <a:rPr lang="ru-RU" sz="1600" dirty="0"/>
              <a:t>Законодательство предусматривает право выпускника на отказ от работы по распределению (перераспределению) или от направления на работу (последующего направления на работу) в соответствии с договором о подготовке научного работника высшей квалификации за счет средств республиканского бюджета, договором о целевой подготовке специалиста, рабочего, служащего. </a:t>
            </a:r>
          </a:p>
          <a:p>
            <a:pPr algn="just">
              <a:buClr>
                <a:srgbClr val="213253"/>
              </a:buClr>
              <a:buFont typeface="Arial" pitchFamily="34" charset="0"/>
              <a:buChar char="•"/>
            </a:pPr>
            <a:r>
              <a:rPr lang="ru-RU" sz="1600" dirty="0" smtClean="0"/>
              <a:t>Данный </a:t>
            </a:r>
            <a:r>
              <a:rPr lang="ru-RU" sz="1600" dirty="0"/>
              <a:t>отказ возможен </a:t>
            </a:r>
            <a:r>
              <a:rPr lang="ru-RU" sz="1600" u="sng" dirty="0"/>
              <a:t>при условии</a:t>
            </a:r>
            <a:r>
              <a:rPr lang="ru-RU" sz="1600" dirty="0"/>
              <a:t> </a:t>
            </a:r>
            <a:r>
              <a:rPr lang="ru-RU" sz="1600" b="1" dirty="0">
                <a:solidFill>
                  <a:srgbClr val="213253"/>
                </a:solidFill>
              </a:rPr>
              <a:t>добровольного возмещения </a:t>
            </a:r>
            <a:r>
              <a:rPr lang="ru-RU" sz="1600" dirty="0"/>
              <a:t>выпускником </a:t>
            </a:r>
            <a:r>
              <a:rPr lang="ru-RU" sz="1600" b="1" dirty="0"/>
              <a:t>затраченных на обучение </a:t>
            </a:r>
            <a:r>
              <a:rPr lang="ru-RU" sz="1600" b="1" dirty="0" smtClean="0"/>
              <a:t>средств.</a:t>
            </a:r>
          </a:p>
          <a:p>
            <a:pPr algn="just">
              <a:buClr>
                <a:srgbClr val="213253"/>
              </a:buClr>
              <a:buFont typeface="Arial" pitchFamily="34" charset="0"/>
              <a:buChar char="•"/>
            </a:pPr>
            <a:r>
              <a:rPr lang="ru-RU" sz="1600" dirty="0"/>
              <a:t>Расчет суммы затраченных на обучение средств производится в соответствии с Порядком расчета средств, затраченных государством на подготовку научного работника высшей квалификации, специалиста, рабочего, служащего (п. 6 Положения о возмещении средств</a:t>
            </a:r>
            <a:r>
              <a:rPr lang="ru-RU" sz="1600" dirty="0" smtClean="0"/>
              <a:t>).</a:t>
            </a:r>
          </a:p>
          <a:p>
            <a:pPr algn="just">
              <a:buClr>
                <a:srgbClr val="213253"/>
              </a:buClr>
              <a:buFont typeface="Arial" pitchFamily="34" charset="0"/>
              <a:buChar char="•"/>
            </a:pPr>
            <a:r>
              <a:rPr lang="ru-RU" sz="1600" b="1" dirty="0"/>
              <a:t>Освобождаются</a:t>
            </a:r>
            <a:r>
              <a:rPr lang="ru-RU" sz="1600" dirty="0"/>
              <a:t> от возмещения затраченных средств выпускники, определенные в п. 2–6 ст. </a:t>
            </a:r>
            <a:r>
              <a:rPr lang="ru-RU" sz="1600" dirty="0" smtClean="0"/>
              <a:t>78 </a:t>
            </a:r>
            <a:r>
              <a:rPr lang="ru-RU" sz="1600" dirty="0"/>
              <a:t>Кодекса </a:t>
            </a:r>
            <a:r>
              <a:rPr lang="ru-RU" sz="1600" dirty="0" smtClean="0"/>
              <a:t>об </a:t>
            </a:r>
            <a:r>
              <a:rPr lang="ru-RU" sz="1600" dirty="0"/>
              <a:t>образовании.</a:t>
            </a:r>
          </a:p>
          <a:p>
            <a:pPr algn="just">
              <a:buClr>
                <a:srgbClr val="213253"/>
              </a:buClr>
              <a:buFont typeface="Arial" pitchFamily="34" charset="0"/>
              <a:buChar char="•"/>
            </a:pPr>
            <a:endParaRPr sz="2000" b="1" dirty="0"/>
          </a:p>
        </p:txBody>
      </p:sp>
      <p:sp>
        <p:nvSpPr>
          <p:cNvPr id="262" name="Shape 26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21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67871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ctrTitle" idx="4294967295"/>
          </p:nvPr>
        </p:nvSpPr>
        <p:spPr>
          <a:xfrm>
            <a:off x="395536" y="771550"/>
            <a:ext cx="6676794" cy="374441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just"/>
            <a:r>
              <a:rPr lang="ru-RU" sz="1600" b="0" dirty="0" smtClean="0">
                <a:solidFill>
                  <a:srgbClr val="213253"/>
                </a:solidFill>
              </a:rPr>
              <a:t>     </a:t>
            </a:r>
            <a:r>
              <a:rPr lang="ru-RU" b="0" dirty="0" smtClean="0">
                <a:solidFill>
                  <a:srgbClr val="213253"/>
                </a:solidFill>
              </a:rPr>
              <a:t>Если</a:t>
            </a:r>
            <a:r>
              <a:rPr lang="ru-RU" dirty="0" smtClean="0">
                <a:solidFill>
                  <a:srgbClr val="213253"/>
                </a:solidFill>
              </a:rPr>
              <a:t> </a:t>
            </a:r>
            <a:r>
              <a:rPr lang="ru-RU" dirty="0">
                <a:solidFill>
                  <a:srgbClr val="213253"/>
                </a:solidFill>
              </a:rPr>
              <a:t>после заключения трудового договора </a:t>
            </a:r>
            <a:r>
              <a:rPr lang="ru-RU" b="0" dirty="0">
                <a:solidFill>
                  <a:srgbClr val="213253"/>
                </a:solidFill>
              </a:rPr>
              <a:t>молодой специалист возместил средства, затраченные на его обучение, это </a:t>
            </a:r>
            <a:r>
              <a:rPr lang="ru-RU" dirty="0">
                <a:solidFill>
                  <a:srgbClr val="213253"/>
                </a:solidFill>
              </a:rPr>
              <a:t>не является основанием для его увольнения</a:t>
            </a:r>
            <a:r>
              <a:rPr lang="ru-RU" b="0" dirty="0">
                <a:solidFill>
                  <a:srgbClr val="213253"/>
                </a:solidFill>
              </a:rPr>
              <a:t>, так как в данном случае законодательство не обязывает нанимателя расторгнуть трудовой договор с таким работником (например, если не истек срок контракта). </a:t>
            </a:r>
            <a:r>
              <a:rPr lang="ru-RU" b="0" dirty="0" smtClean="0">
                <a:solidFill>
                  <a:srgbClr val="213253"/>
                </a:solidFill>
              </a:rPr>
              <a:t/>
            </a:r>
            <a:br>
              <a:rPr lang="ru-RU" b="0" dirty="0" smtClean="0">
                <a:solidFill>
                  <a:srgbClr val="213253"/>
                </a:solidFill>
              </a:rPr>
            </a:br>
            <a:r>
              <a:rPr lang="ru-RU" b="0" dirty="0">
                <a:solidFill>
                  <a:srgbClr val="213253"/>
                </a:solidFill>
              </a:rPr>
              <a:t/>
            </a:r>
            <a:br>
              <a:rPr lang="ru-RU" b="0" dirty="0">
                <a:solidFill>
                  <a:srgbClr val="213253"/>
                </a:solidFill>
              </a:rPr>
            </a:br>
            <a:r>
              <a:rPr lang="ru-RU" b="0" dirty="0" smtClean="0">
                <a:solidFill>
                  <a:srgbClr val="213253"/>
                </a:solidFill>
              </a:rPr>
              <a:t>    Вместе </a:t>
            </a:r>
            <a:r>
              <a:rPr lang="ru-RU" b="0" dirty="0">
                <a:solidFill>
                  <a:srgbClr val="213253"/>
                </a:solidFill>
              </a:rPr>
              <a:t>с тем наниматель </a:t>
            </a:r>
            <a:r>
              <a:rPr lang="ru-RU" dirty="0">
                <a:solidFill>
                  <a:srgbClr val="213253"/>
                </a:solidFill>
              </a:rPr>
              <a:t>вправе</a:t>
            </a:r>
            <a:r>
              <a:rPr lang="ru-RU" b="0" dirty="0">
                <a:solidFill>
                  <a:srgbClr val="213253"/>
                </a:solidFill>
              </a:rPr>
              <a:t> расторгнуть заключенный с ним трудовой договор, но только после предъявления им справки о самостоятельном трудоустройстве </a:t>
            </a:r>
            <a:r>
              <a:rPr lang="ru-RU" b="0" dirty="0" smtClean="0">
                <a:solidFill>
                  <a:srgbClr val="213253"/>
                </a:solidFill>
              </a:rPr>
              <a:t>(п.1.2 ст. 79 </a:t>
            </a:r>
            <a:r>
              <a:rPr lang="ru-RU" b="0" dirty="0" smtClean="0">
                <a:solidFill>
                  <a:srgbClr val="152B69"/>
                </a:solidFill>
              </a:rPr>
              <a:t>Кодекса об образовании</a:t>
            </a:r>
            <a:r>
              <a:rPr lang="ru-RU" b="0" dirty="0" smtClean="0">
                <a:solidFill>
                  <a:srgbClr val="213253"/>
                </a:solidFill>
              </a:rPr>
              <a:t>).</a:t>
            </a:r>
            <a:endParaRPr lang="ru-RU" b="0" dirty="0">
              <a:solidFill>
                <a:srgbClr val="213253"/>
              </a:solidFill>
            </a:endParaRPr>
          </a:p>
        </p:txBody>
      </p:sp>
      <p:sp>
        <p:nvSpPr>
          <p:cNvPr id="262" name="Shape 26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22</a:t>
            </a:fld>
            <a:endParaRPr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2000" y="33726"/>
            <a:ext cx="2322000" cy="232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739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ctrTitle" idx="4294967295"/>
          </p:nvPr>
        </p:nvSpPr>
        <p:spPr>
          <a:xfrm>
            <a:off x="323528" y="411510"/>
            <a:ext cx="7021288" cy="158417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ru-RU" sz="2800" dirty="0" smtClean="0">
                <a:solidFill>
                  <a:srgbClr val="152B69"/>
                </a:solidFill>
              </a:rPr>
              <a:t>В случае самостоятельного трудоустройства</a:t>
            </a:r>
            <a:endParaRPr lang="ru-RU" sz="2400" b="0" dirty="0">
              <a:solidFill>
                <a:srgbClr val="152B69"/>
              </a:solidFill>
            </a:endParaRPr>
          </a:p>
        </p:txBody>
      </p:sp>
      <p:sp>
        <p:nvSpPr>
          <p:cNvPr id="249" name="Shape 249"/>
          <p:cNvSpPr txBox="1">
            <a:spLocks noGrp="1"/>
          </p:cNvSpPr>
          <p:nvPr>
            <p:ph type="subTitle" idx="4294967295"/>
          </p:nvPr>
        </p:nvSpPr>
        <p:spPr>
          <a:xfrm>
            <a:off x="0" y="1501054"/>
            <a:ext cx="8820472" cy="3498430"/>
          </a:xfrm>
          <a:prstGeom prst="rect">
            <a:avLst/>
          </a:prstGeom>
        </p:spPr>
        <p:txBody>
          <a:bodyPr spcFirstLastPara="1" wrap="square" lIns="91425" tIns="91425" rIns="91425" bIns="91425" numCol="1" anchor="ctr" anchorCtr="0">
            <a:no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1800" dirty="0"/>
              <a:t>в</a:t>
            </a:r>
            <a:r>
              <a:rPr lang="ru-RU" sz="1800" dirty="0" smtClean="0"/>
              <a:t>ыпускнику выдается </a:t>
            </a:r>
            <a:r>
              <a:rPr lang="ru-RU" sz="1800" dirty="0"/>
              <a:t>справка о самостоятельном трудоустройстве </a:t>
            </a:r>
            <a:r>
              <a:rPr lang="ru-RU" sz="1800" dirty="0" smtClean="0"/>
              <a:t>не </a:t>
            </a:r>
            <a:r>
              <a:rPr lang="ru-RU" sz="1800" dirty="0"/>
              <a:t>позднее одного месяца после окончания выпускником учреждения </a:t>
            </a:r>
            <a:r>
              <a:rPr lang="ru-RU" sz="1800" dirty="0" smtClean="0"/>
              <a:t>образования, </a:t>
            </a:r>
            <a:r>
              <a:rPr lang="ru-RU" sz="1800" dirty="0"/>
              <a:t>или в пятидневный срок после принятия такого решения при перераспределении и последующем направлении на </a:t>
            </a:r>
            <a:r>
              <a:rPr lang="ru-RU" sz="1800" dirty="0" smtClean="0"/>
              <a:t>работу.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800" dirty="0" smtClean="0"/>
              <a:t>После </a:t>
            </a:r>
            <a:r>
              <a:rPr lang="ru-RU" sz="1800" dirty="0"/>
              <a:t>получении справки о самостоятельном </a:t>
            </a:r>
            <a:r>
              <a:rPr lang="ru-RU" sz="1800" dirty="0" smtClean="0"/>
              <a:t>трудоустройстве молодой </a:t>
            </a:r>
            <a:r>
              <a:rPr lang="ru-RU" sz="1800" dirty="0"/>
              <a:t>специалист, молодой рабочий (служащий) </a:t>
            </a:r>
            <a:r>
              <a:rPr lang="ru-RU" sz="1800" u="sng" dirty="0" smtClean="0"/>
              <a:t>утрачивает </a:t>
            </a:r>
            <a:r>
              <a:rPr lang="ru-RU" sz="1800" u="sng" dirty="0"/>
              <a:t>статус</a:t>
            </a:r>
            <a:r>
              <a:rPr lang="ru-RU" sz="1800" dirty="0"/>
              <a:t> молодого специалиста, молодого рабочего (служащего).</a:t>
            </a:r>
          </a:p>
          <a:p>
            <a:pPr algn="ctr">
              <a:buNone/>
            </a:pPr>
            <a:endParaRPr sz="2000" dirty="0"/>
          </a:p>
        </p:txBody>
      </p:sp>
      <p:sp>
        <p:nvSpPr>
          <p:cNvPr id="262" name="Shape 26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23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34625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08162822"/>
              </p:ext>
            </p:extLst>
          </p:nvPr>
        </p:nvGraphicFramePr>
        <p:xfrm>
          <a:off x="428596" y="71436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 rot="18231950">
            <a:off x="333586" y="2457361"/>
            <a:ext cx="37402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>
                    <a:lumMod val="95000"/>
                  </a:schemeClr>
                </a:solidFill>
                <a:latin typeface="+mj-lt"/>
              </a:rPr>
              <a:t>ПОДДЕРЖКА ВЫПУСКНИКОВ</a:t>
            </a:r>
            <a:endParaRPr lang="ru-RU" sz="3200" b="1" dirty="0">
              <a:solidFill>
                <a:schemeClr val="bg1">
                  <a:lumMod val="9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83684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Распределение 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1428742"/>
            <a:ext cx="6900997" cy="31455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процедура </a:t>
            </a:r>
            <a:r>
              <a:rPr lang="ru-RU" dirty="0"/>
              <a:t>определения места работы выпускника, осуществляемая государственным учреждением образования или в случаях, установленных Правительством Республики Беларусь, государственным </a:t>
            </a:r>
            <a:r>
              <a:rPr lang="ru-RU" dirty="0" smtClean="0"/>
              <a:t>органом, в целях поддержки выпускников, удовлетворения потребностей отраслей экономики и социальной сферы в специалистах, рабочих, служащих. </a:t>
            </a:r>
          </a:p>
          <a:p>
            <a:pPr marL="0" indent="0">
              <a:buNone/>
            </a:pPr>
            <a:r>
              <a:rPr lang="ru-RU" dirty="0" smtClean="0"/>
              <a:t>(</a:t>
            </a:r>
            <a:r>
              <a:rPr lang="ru-RU" dirty="0">
                <a:hlinkClick r:id="rId2"/>
              </a:rPr>
              <a:t>п. 1 ст. </a:t>
            </a:r>
            <a:r>
              <a:rPr lang="ru-RU" dirty="0" smtClean="0">
                <a:hlinkClick r:id="rId2"/>
              </a:rPr>
              <a:t>72 </a:t>
            </a:r>
            <a:r>
              <a:rPr lang="ru-RU" dirty="0">
                <a:hlinkClick r:id="rId2"/>
              </a:rPr>
              <a:t>Кодекса об </a:t>
            </a:r>
            <a:r>
              <a:rPr lang="ru-RU" dirty="0" smtClean="0">
                <a:hlinkClick r:id="rId2"/>
              </a:rPr>
              <a:t>образовании</a:t>
            </a:r>
            <a:r>
              <a:rPr lang="ru-RU" dirty="0"/>
              <a:t>)</a:t>
            </a:r>
            <a:endParaRPr lang="ru-RU" dirty="0">
              <a:hlinkClick r:id="rId3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4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865282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Молодые специалисты могут распределяться в организации как государственной, так и частной форм </a:t>
            </a:r>
            <a:r>
              <a:rPr lang="ru-RU" dirty="0" smtClean="0"/>
              <a:t>собственности</a:t>
            </a:r>
            <a:endParaRPr lang="ru-RU" dirty="0"/>
          </a:p>
          <a:p>
            <a:endParaRPr lang="ru-RU" dirty="0"/>
          </a:p>
          <a:p>
            <a:r>
              <a:rPr lang="ru-RU" dirty="0"/>
              <a:t>В первую очередь выпускники распределяются в базовую </a:t>
            </a:r>
            <a:r>
              <a:rPr lang="ru-RU" dirty="0" smtClean="0"/>
              <a:t>организацию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5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02685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6</a:t>
            </a:fld>
            <a:endParaRPr lang="en"/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323528" y="321262"/>
            <a:ext cx="8568952" cy="4536504"/>
          </a:xfrm>
        </p:spPr>
        <p:txBody>
          <a:bodyPr/>
          <a:lstStyle/>
          <a:p>
            <a:pPr marL="87313" indent="0">
              <a:buNone/>
            </a:pPr>
            <a:r>
              <a:rPr lang="ru-RU" sz="2000" b="1" dirty="0" smtClean="0">
                <a:solidFill>
                  <a:srgbClr val="152B69"/>
                </a:solidFill>
              </a:rPr>
              <a:t>После удовлетворения дополнительных потребностей организаций – заказчиков кадров удовлетворение </a:t>
            </a:r>
            <a:r>
              <a:rPr lang="ru-RU" sz="2000" b="1" dirty="0">
                <a:solidFill>
                  <a:srgbClr val="152B69"/>
                </a:solidFill>
              </a:rPr>
              <a:t>письменных запросов о распределении </a:t>
            </a:r>
            <a:r>
              <a:rPr lang="ru-RU" sz="2000" b="1" dirty="0" smtClean="0">
                <a:solidFill>
                  <a:srgbClr val="152B69"/>
                </a:solidFill>
              </a:rPr>
              <a:t>конкретных </a:t>
            </a:r>
            <a:r>
              <a:rPr lang="ru-RU" sz="2000" b="1" dirty="0">
                <a:solidFill>
                  <a:srgbClr val="152B69"/>
                </a:solidFill>
              </a:rPr>
              <a:t>выпускников возможно только </a:t>
            </a:r>
            <a:r>
              <a:rPr lang="ru-RU" sz="2000" b="1" dirty="0" smtClean="0">
                <a:solidFill>
                  <a:srgbClr val="152B69"/>
                </a:solidFill>
              </a:rPr>
              <a:t>в </a:t>
            </a:r>
            <a:r>
              <a:rPr lang="ru-RU" sz="2000" b="1" dirty="0">
                <a:solidFill>
                  <a:srgbClr val="152B69"/>
                </a:solidFill>
              </a:rPr>
              <a:t>следующих случаях (</a:t>
            </a:r>
            <a:r>
              <a:rPr lang="ru-RU" sz="2000" dirty="0">
                <a:solidFill>
                  <a:srgbClr val="FF0000"/>
                </a:solidFill>
                <a:hlinkClick r:id="rId2"/>
              </a:rPr>
              <a:t>ч. </a:t>
            </a:r>
            <a:r>
              <a:rPr lang="ru-RU" sz="2000" dirty="0" smtClean="0">
                <a:solidFill>
                  <a:srgbClr val="FF0000"/>
                </a:solidFill>
                <a:hlinkClick r:id="rId2"/>
              </a:rPr>
              <a:t>6 </a:t>
            </a:r>
            <a:r>
              <a:rPr lang="ru-RU" sz="2000" dirty="0">
                <a:solidFill>
                  <a:srgbClr val="FF0000"/>
                </a:solidFill>
                <a:hlinkClick r:id="rId2"/>
              </a:rPr>
              <a:t>п. </a:t>
            </a:r>
            <a:r>
              <a:rPr lang="ru-RU" sz="2000" dirty="0" smtClean="0">
                <a:solidFill>
                  <a:srgbClr val="FF0000"/>
                </a:solidFill>
                <a:hlinkClick r:id="rId2"/>
              </a:rPr>
              <a:t>13 </a:t>
            </a:r>
            <a:r>
              <a:rPr lang="ru-RU" sz="2000" dirty="0">
                <a:solidFill>
                  <a:srgbClr val="FF0000"/>
                </a:solidFill>
                <a:hlinkClick r:id="rId2"/>
              </a:rPr>
              <a:t>Положения </a:t>
            </a:r>
            <a:r>
              <a:rPr lang="ru-RU" sz="2000" dirty="0" smtClean="0">
                <a:solidFill>
                  <a:srgbClr val="FF0000"/>
                </a:solidFill>
                <a:hlinkClick r:id="rId2"/>
              </a:rPr>
              <a:t>о порядке распределения, перераспределения, направления на работу</a:t>
            </a:r>
            <a:r>
              <a:rPr lang="ru-RU" sz="2000" b="1" dirty="0" smtClean="0">
                <a:solidFill>
                  <a:srgbClr val="152B69"/>
                </a:solidFill>
              </a:rPr>
              <a:t>):</a:t>
            </a:r>
            <a:endParaRPr lang="ru-RU" sz="2000" b="1" dirty="0" smtClean="0">
              <a:solidFill>
                <a:srgbClr val="152B69"/>
              </a:solidFill>
              <a:hlinkClick r:id="rId3"/>
            </a:endParaRPr>
          </a:p>
          <a:p>
            <a:r>
              <a:rPr lang="ru-RU" sz="2000" dirty="0" smtClean="0"/>
              <a:t>1) эти выпускники включены в банк данных одаренной молодежи и банк данных талантливой молодежи;</a:t>
            </a:r>
          </a:p>
          <a:p>
            <a:r>
              <a:rPr lang="ru-RU" sz="2000" dirty="0" smtClean="0"/>
              <a:t>2</a:t>
            </a:r>
            <a:r>
              <a:rPr lang="ru-RU" sz="2000" dirty="0"/>
              <a:t>) запросы поступили из организаций, в которых эти выпускники проходили производственную </a:t>
            </a:r>
            <a:r>
              <a:rPr lang="ru-RU" sz="2000" dirty="0" smtClean="0"/>
              <a:t>и (или) </a:t>
            </a:r>
            <a:r>
              <a:rPr lang="ru-RU" sz="2000" dirty="0"/>
              <a:t>преддипломную практику;</a:t>
            </a:r>
          </a:p>
          <a:p>
            <a:r>
              <a:rPr lang="ru-RU" sz="2000" dirty="0"/>
              <a:t>3) отсутствуют места работы согласно поданным в учреждение образования организациями - заказчиками кадров заявкам на подготовку, заключенным договорам о взаимодействии, письменным запросам иных организаций.</a:t>
            </a:r>
          </a:p>
        </p:txBody>
      </p:sp>
    </p:spTree>
    <p:extLst>
      <p:ext uri="{BB962C8B-B14F-4D97-AF65-F5344CB8AC3E}">
        <p14:creationId xmlns:p14="http://schemas.microsoft.com/office/powerpoint/2010/main" val="698684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Место работы путем распределения предоставляется в соответствии с полученной </a:t>
            </a:r>
            <a:r>
              <a:rPr lang="ru-RU" dirty="0" smtClean="0"/>
              <a:t>специальностью, </a:t>
            </a:r>
            <a:r>
              <a:rPr lang="ru-RU" dirty="0"/>
              <a:t>присвоенной </a:t>
            </a:r>
            <a:r>
              <a:rPr lang="ru-RU" dirty="0" smtClean="0"/>
              <a:t>квалификацией и (или) степенью (</a:t>
            </a:r>
            <a:r>
              <a:rPr lang="ru-RU" dirty="0" smtClean="0">
                <a:hlinkClick r:id="rId2"/>
              </a:rPr>
              <a:t>ч</a:t>
            </a:r>
            <a:r>
              <a:rPr lang="ru-RU" dirty="0">
                <a:hlinkClick r:id="rId2"/>
              </a:rPr>
              <a:t>. 1 п. 2 ст. </a:t>
            </a:r>
            <a:r>
              <a:rPr lang="ru-RU" dirty="0" smtClean="0">
                <a:hlinkClick r:id="rId2"/>
              </a:rPr>
              <a:t>72 </a:t>
            </a:r>
            <a:r>
              <a:rPr lang="ru-RU" dirty="0">
                <a:hlinkClick r:id="rId2"/>
              </a:rPr>
              <a:t>Кодекса об </a:t>
            </a:r>
            <a:r>
              <a:rPr lang="ru-RU" dirty="0" smtClean="0">
                <a:hlinkClick r:id="rId2"/>
              </a:rPr>
              <a:t>образовании</a:t>
            </a:r>
            <a:r>
              <a:rPr lang="ru-RU" dirty="0" smtClean="0"/>
              <a:t>)</a:t>
            </a:r>
            <a:endParaRPr lang="ru-RU" dirty="0">
              <a:hlinkClick r:id="rId3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7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14046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76790"/>
            <a:ext cx="6572264" cy="766200"/>
          </a:xfrm>
        </p:spPr>
        <p:txBody>
          <a:bodyPr/>
          <a:lstStyle/>
          <a:p>
            <a:r>
              <a:rPr lang="ru-RU" sz="3200" dirty="0" smtClean="0"/>
              <a:t>Сроки проведения распределения выпускников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4274" y="1327350"/>
            <a:ext cx="8115444" cy="3145500"/>
          </a:xfrm>
        </p:spPr>
        <p:txBody>
          <a:bodyPr/>
          <a:lstStyle/>
          <a:p>
            <a:r>
              <a:rPr lang="ru-RU" dirty="0"/>
              <a:t>Выпускники распределяются комиссией по распределению выпускников учреждения образования, как правило, за два месяца до окончания учреждения образования (</a:t>
            </a:r>
            <a:r>
              <a:rPr lang="ru-RU" dirty="0">
                <a:hlinkClick r:id="rId2"/>
              </a:rPr>
              <a:t>ч. 1 п. </a:t>
            </a:r>
            <a:r>
              <a:rPr lang="ru-RU" dirty="0" smtClean="0">
                <a:hlinkClick r:id="rId2"/>
              </a:rPr>
              <a:t>10 </a:t>
            </a:r>
            <a:r>
              <a:rPr lang="ru-RU" dirty="0">
                <a:hlinkClick r:id="rId2"/>
              </a:rPr>
              <a:t>Положения о </a:t>
            </a:r>
            <a:r>
              <a:rPr lang="ru-RU" dirty="0" smtClean="0">
                <a:hlinkClick r:id="rId2"/>
              </a:rPr>
              <a:t>распределении</a:t>
            </a:r>
            <a:r>
              <a:rPr lang="ru-RU" dirty="0" smtClean="0"/>
              <a:t>)</a:t>
            </a:r>
          </a:p>
          <a:p>
            <a:r>
              <a:rPr lang="ru-RU" dirty="0" smtClean="0"/>
              <a:t>График проведения заседаний комиссии по распределению выпускников </a:t>
            </a:r>
            <a:r>
              <a:rPr lang="en-US" dirty="0" smtClean="0"/>
              <a:t>I </a:t>
            </a:r>
            <a:r>
              <a:rPr lang="ru-RU" dirty="0" smtClean="0"/>
              <a:t>и </a:t>
            </a:r>
            <a:r>
              <a:rPr lang="en-US" dirty="0" smtClean="0"/>
              <a:t>II</a:t>
            </a:r>
            <a:r>
              <a:rPr lang="ru-RU" dirty="0" smtClean="0"/>
              <a:t> ступеней получения высшего образования в 2023 в </a:t>
            </a:r>
            <a:r>
              <a:rPr lang="ru-RU" dirty="0" err="1" smtClean="0"/>
              <a:t>ГрГУ</a:t>
            </a:r>
            <a:r>
              <a:rPr lang="ru-RU" dirty="0" smtClean="0"/>
              <a:t> имени Янки Купалы  размещен на сайте </a:t>
            </a:r>
            <a:r>
              <a:rPr lang="en-US" dirty="0" smtClean="0"/>
              <a:t>www.grsu.by</a:t>
            </a:r>
            <a:r>
              <a:rPr lang="ru-RU" dirty="0" smtClean="0"/>
              <a:t> в разделе «Выпускнику»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8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658900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title"/>
          </p:nvPr>
        </p:nvSpPr>
        <p:spPr>
          <a:xfrm>
            <a:off x="602724" y="392575"/>
            <a:ext cx="6255292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>
              <a:lnSpc>
                <a:spcPct val="95000"/>
              </a:lnSpc>
            </a:pPr>
            <a:r>
              <a:rPr lang="ru-RU" sz="3200" dirty="0" smtClean="0"/>
              <a:t>Кто может иметь статус </a:t>
            </a:r>
            <a:r>
              <a:rPr lang="ru-RU" sz="3200" u="sng" dirty="0" smtClean="0"/>
              <a:t>молодого специалиста</a:t>
            </a:r>
            <a:r>
              <a:rPr lang="ru-RU" sz="3200" dirty="0" smtClean="0"/>
              <a:t>?</a:t>
            </a:r>
            <a:endParaRPr sz="3200" dirty="0"/>
          </a:p>
        </p:txBody>
      </p:sp>
      <p:sp>
        <p:nvSpPr>
          <p:cNvPr id="192" name="Shape 19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9</a:t>
            </a:fld>
            <a:endParaRPr/>
          </a:p>
        </p:txBody>
      </p:sp>
      <p:grpSp>
        <p:nvGrpSpPr>
          <p:cNvPr id="194" name="Shape 194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Shape 195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0" t="0" r="0" b="0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Shape 196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0" t="0" r="0" b="0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Shape 197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0" t="0" r="0" b="0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Shape 198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0" t="0" r="0" b="0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Shape 199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0" t="0" r="0" b="0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Shape 200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0" t="0" r="0" b="0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Shape 201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Shape 20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Shape 203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Shape 204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0" t="0" r="0" b="0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Shape 205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0" t="0" r="0" b="0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Shape 206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0" t="0" r="0" b="0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Shape 207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0" t="0" r="0" b="0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Shape 208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0" t="0" r="0" b="0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809134986"/>
              </p:ext>
            </p:extLst>
          </p:nvPr>
        </p:nvGraphicFramePr>
        <p:xfrm>
          <a:off x="107504" y="836117"/>
          <a:ext cx="8825413" cy="4149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88567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leri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2421</TotalTime>
  <Words>2224</Words>
  <Application>Microsoft Office PowerPoint</Application>
  <PresentationFormat>Экран (16:9)</PresentationFormat>
  <Paragraphs>141</Paragraphs>
  <Slides>23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3" baseType="lpstr">
      <vt:lpstr>Arial</vt:lpstr>
      <vt:lpstr>Andalus</vt:lpstr>
      <vt:lpstr>Roboto Condensed</vt:lpstr>
      <vt:lpstr>Roboto</vt:lpstr>
      <vt:lpstr>Ravie</vt:lpstr>
      <vt:lpstr>NSimSun</vt:lpstr>
      <vt:lpstr>Wingdings</vt:lpstr>
      <vt:lpstr>Roboto Condensed Light</vt:lpstr>
      <vt:lpstr>Arvo</vt:lpstr>
      <vt:lpstr>Salerio template</vt:lpstr>
      <vt:lpstr>Распределение выпускников </vt:lpstr>
      <vt:lpstr>Нормативные правовые акты</vt:lpstr>
      <vt:lpstr>Презентация PowerPoint</vt:lpstr>
      <vt:lpstr>Распределение </vt:lpstr>
      <vt:lpstr>Презентация PowerPoint</vt:lpstr>
      <vt:lpstr>Презентация PowerPoint</vt:lpstr>
      <vt:lpstr>Презентация PowerPoint</vt:lpstr>
      <vt:lpstr>Сроки проведения распределения выпускников</vt:lpstr>
      <vt:lpstr>Кто может иметь статус молодого специалиста?</vt:lpstr>
      <vt:lpstr>Соответственно, для того, чтобы выпускник являлся молодым специалистом, должны быть соблюдены следующие  условия:</vt:lpstr>
      <vt:lpstr>Выпускникам, которым место работы предоставлено путем распределения, предоставляются следующие  гарантии и компенсации:</vt:lpstr>
      <vt:lpstr>Период действия статуса молодого специалиста</vt:lpstr>
      <vt:lpstr>Срок обязательной работы при целевой подготовке специалиста (рабочего, служащего)</vt:lpstr>
      <vt:lpstr>Презентация PowerPoint</vt:lpstr>
      <vt:lpstr>Выплаты и компенсации, которые причитаются выпускникам, получившим свидетельство о направлении на работу, по окончании обучения в учреждении образования </vt:lpstr>
      <vt:lpstr>Выплата ДЕНЕЖНОЙ ПОМОЩИ осуществляется:</vt:lpstr>
      <vt:lpstr>Компенсации в связи с переездом на работу в другую местность</vt:lpstr>
      <vt:lpstr>Презентация PowerPoint</vt:lpstr>
      <vt:lpstr>Расторжение трудового договора с молодыми специалистами</vt:lpstr>
      <vt:lpstr>Последствия  неотработки установленного срока обязательной работы</vt:lpstr>
      <vt:lpstr>Отказ от работы по распределению, направлению на работу</vt:lpstr>
      <vt:lpstr>     Если после заключения трудового договора молодой специалист возместил средства, затраченные на его обучение, это не является основанием для его увольнения, так как в данном случае законодательство не обязывает нанимателя расторгнуть трудовой договор с таким работником (например, если не истек срок контракта).       Вместе с тем наниматель вправе расторгнуть заключенный с ним трудовой договор, но только после предъявления им справки о самостоятельном трудоустройстве (п.1.2 ст. 79 Кодекса об образовании).</vt:lpstr>
      <vt:lpstr>В случае самостоятельного трудоустройства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Адаменька</dc:creator>
  <cp:lastModifiedBy>СКЕРСЬ МАРИЯ АНТОНОВНА</cp:lastModifiedBy>
  <cp:revision>156</cp:revision>
  <cp:lastPrinted>2023-02-13T11:19:03Z</cp:lastPrinted>
  <dcterms:modified xsi:type="dcterms:W3CDTF">2023-02-14T13:42:50Z</dcterms:modified>
</cp:coreProperties>
</file>