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60" r:id="rId2"/>
  </p:sldMasterIdLst>
  <p:notesMasterIdLst>
    <p:notesMasterId r:id="rId21"/>
  </p:notesMasterIdLst>
  <p:sldIdLst>
    <p:sldId id="256" r:id="rId3"/>
    <p:sldId id="262" r:id="rId4"/>
    <p:sldId id="305" r:id="rId5"/>
    <p:sldId id="286" r:id="rId6"/>
    <p:sldId id="288" r:id="rId7"/>
    <p:sldId id="294" r:id="rId8"/>
    <p:sldId id="292" r:id="rId9"/>
    <p:sldId id="291" r:id="rId10"/>
    <p:sldId id="290" r:id="rId11"/>
    <p:sldId id="297" r:id="rId12"/>
    <p:sldId id="283" r:id="rId13"/>
    <p:sldId id="329" r:id="rId14"/>
    <p:sldId id="330" r:id="rId15"/>
    <p:sldId id="333" r:id="rId16"/>
    <p:sldId id="299" r:id="rId17"/>
    <p:sldId id="324" r:id="rId18"/>
    <p:sldId id="302" r:id="rId19"/>
    <p:sldId id="34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DF30D"/>
    <a:srgbClr val="0033CC"/>
    <a:srgbClr val="996600"/>
    <a:srgbClr val="116489"/>
    <a:srgbClr val="009900"/>
    <a:srgbClr val="5B25AB"/>
    <a:srgbClr val="CC0099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1" autoAdjust="0"/>
    <p:restoredTop sz="9466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5D34-7A18-4D09-A0C7-CBF89BDC5372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D360-E60A-4CD8-AAC8-9DE6781B8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3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61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01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7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4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33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4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40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9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2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31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68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2188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87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9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55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379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9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091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91480"/>
            <a:ext cx="9076046" cy="592935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 «Иностранный язык»</a:t>
            </a:r>
            <a:r>
              <a:rPr lang="ru-RU" sz="6000" b="1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(английский, немецкий)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Волковысский колледж </a:t>
            </a:r>
            <a:b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учреждения образования </a:t>
            </a:r>
            <a:b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«Гродненский государственный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университет имени Янки Купалы»</a:t>
            </a:r>
            <a:endParaRPr lang="ru-RU" sz="2000" b="1" dirty="0">
              <a:ln w="127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\medium_medium_pobe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0673" y="3188658"/>
            <a:ext cx="3216990" cy="3216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E8B020-AE8B-4B0D-9639-D68ABA48E77E}"/>
              </a:ext>
            </a:extLst>
          </p:cNvPr>
          <p:cNvSpPr txBox="1"/>
          <p:nvPr/>
        </p:nvSpPr>
        <p:spPr>
          <a:xfrm>
            <a:off x="3851920" y="35010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6350">
                  <a:solidFill>
                    <a:srgbClr val="FF33CC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ln w="6350">
                  <a:solidFill>
                    <a:srgbClr val="FF33CC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</a:br>
            <a:endParaRPr lang="x-none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EFCCC24-4940-4CD9-B899-9AAFDC6A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45124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n w="6350">
                  <a:solidFill>
                    <a:srgbClr val="FF33CC"/>
                  </a:solidFill>
                </a:ln>
                <a:latin typeface="Arial Black" pitchFamily="34" charset="0"/>
              </a:rPr>
              <a:t>Учащиеся нашей специальности неоднократно становились победителями Республиканской олимпиады по иностранному языку Республиканского конкурса профессионального мастерства</a:t>
            </a:r>
            <a:endParaRPr lang="x-none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39B6ED-2BCC-42F7-A0EA-084BCD757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08920"/>
            <a:ext cx="5688632" cy="37909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0" r="-449"/>
          <a:stretch/>
        </p:blipFill>
        <p:spPr>
          <a:xfrm>
            <a:off x="25264" y="1556791"/>
            <a:ext cx="5050792" cy="3634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766"/>
            <a:ext cx="8692430" cy="1450018"/>
          </a:xfrm>
        </p:spPr>
        <p:txBody>
          <a:bodyPr>
            <a:noAutofit/>
          </a:bodyPr>
          <a:lstStyle/>
          <a:p>
            <a:r>
              <a:rPr lang="ru-RU" sz="4400" b="1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</a:rPr>
              <a:t>Интересная и насыщенная студенческая жизнь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E0D9489-748A-49AC-BB82-A9A3939F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867894" cy="5157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5" r="5043"/>
          <a:stretch/>
        </p:blipFill>
        <p:spPr>
          <a:xfrm>
            <a:off x="25264" y="3617640"/>
            <a:ext cx="5070445" cy="30963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35" t="190" r="16535" b="660"/>
          <a:stretch/>
        </p:blipFill>
        <p:spPr>
          <a:xfrm>
            <a:off x="6025474" y="3866123"/>
            <a:ext cx="2899240" cy="2861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5" b="414"/>
          <a:stretch/>
        </p:blipFill>
        <p:spPr>
          <a:xfrm>
            <a:off x="2227327" y="3866122"/>
            <a:ext cx="4464496" cy="2861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56" y="497135"/>
            <a:ext cx="5024000" cy="2815772"/>
          </a:xfrm>
        </p:spPr>
        <p:txBody>
          <a:bodyPr>
            <a:noAutofit/>
          </a:bodyPr>
          <a:lstStyle/>
          <a:p>
            <a:r>
              <a:rPr lang="ru-RU" sz="30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Мы посвящаем своё свободное время не только учёбе, но и участию в различных внеклассных мероприятиях!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54" t="3494" r="6579" b="5416"/>
          <a:stretch/>
        </p:blipFill>
        <p:spPr>
          <a:xfrm>
            <a:off x="91856" y="3861048"/>
            <a:ext cx="3449833" cy="286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255" y="1764928"/>
            <a:ext cx="3735459" cy="2101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20" b="11756"/>
          <a:stretch/>
        </p:blipFill>
        <p:spPr>
          <a:xfrm>
            <a:off x="5187056" y="188640"/>
            <a:ext cx="3737658" cy="17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58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099" y="3632983"/>
            <a:ext cx="4602088" cy="258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"/>
          <a:stretch/>
        </p:blipFill>
        <p:spPr>
          <a:xfrm>
            <a:off x="46026" y="1135644"/>
            <a:ext cx="4457991" cy="258138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2430" cy="65793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</a:rPr>
              <a:t>Конкурс вожатского мастерства</a:t>
            </a:r>
            <a:endParaRPr lang="ru-RU" sz="4400" b="1" dirty="0">
              <a:ln w="6350">
                <a:solidFill>
                  <a:srgbClr val="FF33CC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017" y="1135646"/>
            <a:ext cx="4566170" cy="2581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9" y="3722409"/>
            <a:ext cx="4443108" cy="24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0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1282154"/>
          </a:xfrm>
        </p:spPr>
        <p:txBody>
          <a:bodyPr>
            <a:noAutofit/>
          </a:bodyPr>
          <a:lstStyle/>
          <a:p>
            <a:r>
              <a:rPr lang="ru-RU" sz="36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Мы с удовольствием выступаем на сцене, поём и танцуем…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4896544" cy="3262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04287"/>
            <a:ext cx="4896544" cy="3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55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:\през\bg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408" y="1829662"/>
            <a:ext cx="5148064" cy="285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F:\през\48MGLY.jpg"/>
          <p:cNvPicPr>
            <a:picLocks noChangeAspect="1" noChangeArrowheads="1"/>
          </p:cNvPicPr>
          <p:nvPr/>
        </p:nvPicPr>
        <p:blipFill>
          <a:blip r:embed="rId3" cstate="print"/>
          <a:srcRect l="24719" t="5936"/>
          <a:stretch>
            <a:fillRect/>
          </a:stretch>
        </p:blipFill>
        <p:spPr bwMode="auto">
          <a:xfrm>
            <a:off x="107505" y="3856154"/>
            <a:ext cx="3379240" cy="281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315416"/>
            <a:ext cx="9649072" cy="263691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Большинство выпускников нашей специальности поступают в высшие учебные заведения</a:t>
            </a:r>
            <a:endParaRPr lang="ru-RU" sz="3600" dirty="0">
              <a:ln w="6350">
                <a:solidFill>
                  <a:srgbClr val="FF33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7" name="Picture 3" descr="F:\през\75GrYYK.jpg"/>
          <p:cNvPicPr>
            <a:picLocks noChangeAspect="1" noChangeArrowheads="1"/>
          </p:cNvPicPr>
          <p:nvPr/>
        </p:nvPicPr>
        <p:blipFill>
          <a:blip r:embed="rId4" cstate="print"/>
          <a:srcRect l="33575"/>
          <a:stretch>
            <a:fillRect/>
          </a:stretch>
        </p:blipFill>
        <p:spPr bwMode="auto">
          <a:xfrm>
            <a:off x="5539343" y="3856154"/>
            <a:ext cx="3610860" cy="28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FB887A-ED74-456F-8442-8015BC214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4" r="13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>
                  <a:solidFill>
                    <a:srgbClr val="FF33CC"/>
                  </a:solidFill>
                </a:ln>
                <a:latin typeface="Arial Black" pitchFamily="34" charset="0"/>
              </a:rPr>
              <a:t>Мы учимся смотреть на мир шире, быть толерантными при межнациональных контактах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8B301F-06B8-489A-BB6B-B7C55895A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9" t="79" r="7067" b="-79"/>
          <a:stretch/>
        </p:blipFill>
        <p:spPr>
          <a:xfrm>
            <a:off x="1" y="0"/>
            <a:ext cx="9144000" cy="6923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789040"/>
            <a:ext cx="8712968" cy="100811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Знание иностранного языка - это </a:t>
            </a:r>
            <a:r>
              <a:rPr lang="ru-RU" sz="36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необходимость</a:t>
            </a:r>
            <a:r>
              <a:rPr lang="ru-RU" sz="3600" b="1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иза\Desktop\специальность\HLSeR9cfV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67" y="0"/>
            <a:ext cx="8858280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     </a:t>
            </a:r>
            <a:r>
              <a:rPr lang="ru-RU" sz="8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Приглашаем поступать на специальность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«Иностранный язык» (английский, немецкий)</a:t>
            </a:r>
            <a:r>
              <a:rPr lang="de-DE" sz="8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de-DE" sz="8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8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Квалификация</a:t>
            </a:r>
            <a:r>
              <a:rPr lang="ru-RU" sz="8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- </a:t>
            </a:r>
            <a:r>
              <a:rPr lang="ru-RU" sz="8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</a:t>
            </a:r>
          </a:p>
          <a:p>
            <a:pPr algn="ctr">
              <a:buNone/>
            </a:pPr>
            <a:r>
              <a:rPr lang="ru-RU" sz="9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de-DE" sz="9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itannic Bold" pitchFamily="34" charset="0"/>
              </a:rPr>
              <a:t>WELCOME</a:t>
            </a:r>
            <a:r>
              <a:rPr lang="ru-RU" sz="9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ctr">
              <a:buNone/>
            </a:pPr>
            <a:r>
              <a:rPr lang="de-DE" sz="8000" b="1" dirty="0" smtClean="0">
                <a:ln w="1905"/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HERZLICH</a:t>
            </a:r>
            <a:r>
              <a:rPr lang="de-DE" sz="8000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endParaRPr lang="ru-RU" sz="8000" dirty="0" smtClean="0">
              <a:solidFill>
                <a:srgbClr val="FF33CC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de-DE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WILL</a:t>
            </a:r>
            <a:r>
              <a:rPr lang="de-DE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itchFamily="34" charset="0"/>
              </a:rPr>
              <a:t>KOMMEN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803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971" t="1961" r="1471" b="13118"/>
          <a:stretch>
            <a:fillRect/>
          </a:stretch>
        </p:blipFill>
        <p:spPr bwMode="auto">
          <a:xfrm>
            <a:off x="0" y="0"/>
            <a:ext cx="9144000" cy="6882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4-конечная звезда 5"/>
          <p:cNvSpPr/>
          <p:nvPr/>
        </p:nvSpPr>
        <p:spPr>
          <a:xfrm>
            <a:off x="1763688" y="3717032"/>
            <a:ext cx="360040" cy="432048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rot="6805483">
            <a:off x="1665894" y="3002609"/>
            <a:ext cx="1249808" cy="450479"/>
          </a:xfrm>
          <a:custGeom>
            <a:avLst/>
            <a:gdLst>
              <a:gd name="connsiteX0" fmla="*/ 0 w 1440160"/>
              <a:gd name="connsiteY0" fmla="*/ 19026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0 w 1440160"/>
              <a:gd name="connsiteY8" fmla="*/ 19026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07154 w 1618015"/>
              <a:gd name="connsiteY0" fmla="*/ 116821 h 432048"/>
              <a:gd name="connsiteX1" fmla="*/ 1366830 w 1618015"/>
              <a:gd name="connsiteY1" fmla="*/ 191040 h 432048"/>
              <a:gd name="connsiteX2" fmla="*/ 1076162 w 1618015"/>
              <a:gd name="connsiteY2" fmla="*/ 0 h 432048"/>
              <a:gd name="connsiteX3" fmla="*/ 1618015 w 1618015"/>
              <a:gd name="connsiteY3" fmla="*/ 216024 h 432048"/>
              <a:gd name="connsiteX4" fmla="*/ 1076162 w 1618015"/>
              <a:gd name="connsiteY4" fmla="*/ 432048 h 432048"/>
              <a:gd name="connsiteX5" fmla="*/ 1298064 w 1618015"/>
              <a:gd name="connsiteY5" fmla="*/ 208265 h 432048"/>
              <a:gd name="connsiteX6" fmla="*/ 177855 w 1618015"/>
              <a:gd name="connsiteY6" fmla="*/ 241787 h 432048"/>
              <a:gd name="connsiteX7" fmla="*/ 297288 w 1618015"/>
              <a:gd name="connsiteY7" fmla="*/ 155028 h 432048"/>
              <a:gd name="connsiteX8" fmla="*/ 207154 w 1618015"/>
              <a:gd name="connsiteY8" fmla="*/ 116821 h 432048"/>
              <a:gd name="connsiteX9" fmla="*/ 207154 w 1618015"/>
              <a:gd name="connsiteY9" fmla="*/ 116821 h 432048"/>
              <a:gd name="connsiteX0" fmla="*/ 113751 w 1524612"/>
              <a:gd name="connsiteY0" fmla="*/ 116821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13751 w 1524612"/>
              <a:gd name="connsiteY9" fmla="*/ 116821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94795 w 1524612"/>
              <a:gd name="connsiteY5" fmla="*/ 246473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797515"/>
              <a:gd name="connsiteY0" fmla="*/ 44162 h 432048"/>
              <a:gd name="connsiteX1" fmla="*/ 1273427 w 1797515"/>
              <a:gd name="connsiteY1" fmla="*/ 191040 h 432048"/>
              <a:gd name="connsiteX2" fmla="*/ 982759 w 1797515"/>
              <a:gd name="connsiteY2" fmla="*/ 0 h 432048"/>
              <a:gd name="connsiteX3" fmla="*/ 1797515 w 1797515"/>
              <a:gd name="connsiteY3" fmla="*/ 181329 h 432048"/>
              <a:gd name="connsiteX4" fmla="*/ 982759 w 1797515"/>
              <a:gd name="connsiteY4" fmla="*/ 432048 h 432048"/>
              <a:gd name="connsiteX5" fmla="*/ 1294795 w 1797515"/>
              <a:gd name="connsiteY5" fmla="*/ 246473 h 432048"/>
              <a:gd name="connsiteX6" fmla="*/ 177855 w 1797515"/>
              <a:gd name="connsiteY6" fmla="*/ 283121 h 432048"/>
              <a:gd name="connsiteX7" fmla="*/ 203884 w 1797515"/>
              <a:gd name="connsiteY7" fmla="*/ 155029 h 432048"/>
              <a:gd name="connsiteX8" fmla="*/ 113751 w 1797515"/>
              <a:gd name="connsiteY8" fmla="*/ 116820 h 432048"/>
              <a:gd name="connsiteX9" fmla="*/ 161148 w 1797515"/>
              <a:gd name="connsiteY9" fmla="*/ 44162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7515" h="432048">
                <a:moveTo>
                  <a:pt x="161148" y="44162"/>
                </a:moveTo>
                <a:lnTo>
                  <a:pt x="1273427" y="191040"/>
                </a:lnTo>
                <a:lnTo>
                  <a:pt x="982759" y="0"/>
                </a:lnTo>
                <a:lnTo>
                  <a:pt x="1797515" y="181329"/>
                </a:lnTo>
                <a:lnTo>
                  <a:pt x="982759" y="432048"/>
                </a:lnTo>
                <a:lnTo>
                  <a:pt x="1294795" y="246473"/>
                </a:lnTo>
                <a:lnTo>
                  <a:pt x="177855" y="283121"/>
                </a:lnTo>
                <a:cubicBezTo>
                  <a:pt x="0" y="280239"/>
                  <a:pt x="214568" y="182746"/>
                  <a:pt x="203884" y="155029"/>
                </a:cubicBezTo>
                <a:cubicBezTo>
                  <a:pt x="193200" y="127312"/>
                  <a:pt x="117714" y="129178"/>
                  <a:pt x="113751" y="116820"/>
                </a:cubicBezTo>
                <a:cubicBezTo>
                  <a:pt x="71085" y="31064"/>
                  <a:pt x="168271" y="62640"/>
                  <a:pt x="161148" y="4416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0345068">
            <a:off x="2219993" y="3581494"/>
            <a:ext cx="1249808" cy="450479"/>
          </a:xfrm>
          <a:custGeom>
            <a:avLst/>
            <a:gdLst>
              <a:gd name="connsiteX0" fmla="*/ 0 w 1440160"/>
              <a:gd name="connsiteY0" fmla="*/ 19026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0 w 1440160"/>
              <a:gd name="connsiteY8" fmla="*/ 19026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07154 w 1618015"/>
              <a:gd name="connsiteY0" fmla="*/ 116821 h 432048"/>
              <a:gd name="connsiteX1" fmla="*/ 1366830 w 1618015"/>
              <a:gd name="connsiteY1" fmla="*/ 191040 h 432048"/>
              <a:gd name="connsiteX2" fmla="*/ 1076162 w 1618015"/>
              <a:gd name="connsiteY2" fmla="*/ 0 h 432048"/>
              <a:gd name="connsiteX3" fmla="*/ 1618015 w 1618015"/>
              <a:gd name="connsiteY3" fmla="*/ 216024 h 432048"/>
              <a:gd name="connsiteX4" fmla="*/ 1076162 w 1618015"/>
              <a:gd name="connsiteY4" fmla="*/ 432048 h 432048"/>
              <a:gd name="connsiteX5" fmla="*/ 1298064 w 1618015"/>
              <a:gd name="connsiteY5" fmla="*/ 208265 h 432048"/>
              <a:gd name="connsiteX6" fmla="*/ 177855 w 1618015"/>
              <a:gd name="connsiteY6" fmla="*/ 241787 h 432048"/>
              <a:gd name="connsiteX7" fmla="*/ 297288 w 1618015"/>
              <a:gd name="connsiteY7" fmla="*/ 155028 h 432048"/>
              <a:gd name="connsiteX8" fmla="*/ 207154 w 1618015"/>
              <a:gd name="connsiteY8" fmla="*/ 116821 h 432048"/>
              <a:gd name="connsiteX9" fmla="*/ 207154 w 1618015"/>
              <a:gd name="connsiteY9" fmla="*/ 116821 h 432048"/>
              <a:gd name="connsiteX0" fmla="*/ 113751 w 1524612"/>
              <a:gd name="connsiteY0" fmla="*/ 116821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13751 w 1524612"/>
              <a:gd name="connsiteY9" fmla="*/ 116821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94795 w 1524612"/>
              <a:gd name="connsiteY5" fmla="*/ 246473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797515"/>
              <a:gd name="connsiteY0" fmla="*/ 44162 h 432048"/>
              <a:gd name="connsiteX1" fmla="*/ 1273427 w 1797515"/>
              <a:gd name="connsiteY1" fmla="*/ 191040 h 432048"/>
              <a:gd name="connsiteX2" fmla="*/ 982759 w 1797515"/>
              <a:gd name="connsiteY2" fmla="*/ 0 h 432048"/>
              <a:gd name="connsiteX3" fmla="*/ 1797515 w 1797515"/>
              <a:gd name="connsiteY3" fmla="*/ 181329 h 432048"/>
              <a:gd name="connsiteX4" fmla="*/ 982759 w 1797515"/>
              <a:gd name="connsiteY4" fmla="*/ 432048 h 432048"/>
              <a:gd name="connsiteX5" fmla="*/ 1294795 w 1797515"/>
              <a:gd name="connsiteY5" fmla="*/ 246473 h 432048"/>
              <a:gd name="connsiteX6" fmla="*/ 177855 w 1797515"/>
              <a:gd name="connsiteY6" fmla="*/ 283121 h 432048"/>
              <a:gd name="connsiteX7" fmla="*/ 203884 w 1797515"/>
              <a:gd name="connsiteY7" fmla="*/ 155029 h 432048"/>
              <a:gd name="connsiteX8" fmla="*/ 113751 w 1797515"/>
              <a:gd name="connsiteY8" fmla="*/ 116820 h 432048"/>
              <a:gd name="connsiteX9" fmla="*/ 161148 w 1797515"/>
              <a:gd name="connsiteY9" fmla="*/ 44162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7515" h="432048">
                <a:moveTo>
                  <a:pt x="161148" y="44162"/>
                </a:moveTo>
                <a:lnTo>
                  <a:pt x="1273427" y="191040"/>
                </a:lnTo>
                <a:lnTo>
                  <a:pt x="982759" y="0"/>
                </a:lnTo>
                <a:lnTo>
                  <a:pt x="1797515" y="181329"/>
                </a:lnTo>
                <a:lnTo>
                  <a:pt x="982759" y="432048"/>
                </a:lnTo>
                <a:lnTo>
                  <a:pt x="1294795" y="246473"/>
                </a:lnTo>
                <a:lnTo>
                  <a:pt x="177855" y="283121"/>
                </a:lnTo>
                <a:cubicBezTo>
                  <a:pt x="0" y="280239"/>
                  <a:pt x="214568" y="182746"/>
                  <a:pt x="203884" y="155029"/>
                </a:cubicBezTo>
                <a:cubicBezTo>
                  <a:pt x="193200" y="127312"/>
                  <a:pt x="117714" y="129178"/>
                  <a:pt x="113751" y="116820"/>
                </a:cubicBezTo>
                <a:cubicBezTo>
                  <a:pt x="71085" y="31064"/>
                  <a:pt x="168271" y="62640"/>
                  <a:pt x="161148" y="4416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 rot="18731943">
            <a:off x="789295" y="4322051"/>
            <a:ext cx="1249808" cy="450479"/>
          </a:xfrm>
          <a:custGeom>
            <a:avLst/>
            <a:gdLst>
              <a:gd name="connsiteX0" fmla="*/ 0 w 1440160"/>
              <a:gd name="connsiteY0" fmla="*/ 19026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0 w 1440160"/>
              <a:gd name="connsiteY8" fmla="*/ 19026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07154 w 1618015"/>
              <a:gd name="connsiteY0" fmla="*/ 116821 h 432048"/>
              <a:gd name="connsiteX1" fmla="*/ 1366830 w 1618015"/>
              <a:gd name="connsiteY1" fmla="*/ 191040 h 432048"/>
              <a:gd name="connsiteX2" fmla="*/ 1076162 w 1618015"/>
              <a:gd name="connsiteY2" fmla="*/ 0 h 432048"/>
              <a:gd name="connsiteX3" fmla="*/ 1618015 w 1618015"/>
              <a:gd name="connsiteY3" fmla="*/ 216024 h 432048"/>
              <a:gd name="connsiteX4" fmla="*/ 1076162 w 1618015"/>
              <a:gd name="connsiteY4" fmla="*/ 432048 h 432048"/>
              <a:gd name="connsiteX5" fmla="*/ 1298064 w 1618015"/>
              <a:gd name="connsiteY5" fmla="*/ 208265 h 432048"/>
              <a:gd name="connsiteX6" fmla="*/ 177855 w 1618015"/>
              <a:gd name="connsiteY6" fmla="*/ 241787 h 432048"/>
              <a:gd name="connsiteX7" fmla="*/ 297288 w 1618015"/>
              <a:gd name="connsiteY7" fmla="*/ 155028 h 432048"/>
              <a:gd name="connsiteX8" fmla="*/ 207154 w 1618015"/>
              <a:gd name="connsiteY8" fmla="*/ 116821 h 432048"/>
              <a:gd name="connsiteX9" fmla="*/ 207154 w 1618015"/>
              <a:gd name="connsiteY9" fmla="*/ 116821 h 432048"/>
              <a:gd name="connsiteX0" fmla="*/ 113751 w 1524612"/>
              <a:gd name="connsiteY0" fmla="*/ 116821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13751 w 1524612"/>
              <a:gd name="connsiteY9" fmla="*/ 116821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94795 w 1524612"/>
              <a:gd name="connsiteY5" fmla="*/ 246473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797515"/>
              <a:gd name="connsiteY0" fmla="*/ 44162 h 432048"/>
              <a:gd name="connsiteX1" fmla="*/ 1273427 w 1797515"/>
              <a:gd name="connsiteY1" fmla="*/ 191040 h 432048"/>
              <a:gd name="connsiteX2" fmla="*/ 982759 w 1797515"/>
              <a:gd name="connsiteY2" fmla="*/ 0 h 432048"/>
              <a:gd name="connsiteX3" fmla="*/ 1797515 w 1797515"/>
              <a:gd name="connsiteY3" fmla="*/ 181329 h 432048"/>
              <a:gd name="connsiteX4" fmla="*/ 982759 w 1797515"/>
              <a:gd name="connsiteY4" fmla="*/ 432048 h 432048"/>
              <a:gd name="connsiteX5" fmla="*/ 1294795 w 1797515"/>
              <a:gd name="connsiteY5" fmla="*/ 246473 h 432048"/>
              <a:gd name="connsiteX6" fmla="*/ 177855 w 1797515"/>
              <a:gd name="connsiteY6" fmla="*/ 283121 h 432048"/>
              <a:gd name="connsiteX7" fmla="*/ 203884 w 1797515"/>
              <a:gd name="connsiteY7" fmla="*/ 155029 h 432048"/>
              <a:gd name="connsiteX8" fmla="*/ 113751 w 1797515"/>
              <a:gd name="connsiteY8" fmla="*/ 116820 h 432048"/>
              <a:gd name="connsiteX9" fmla="*/ 161148 w 1797515"/>
              <a:gd name="connsiteY9" fmla="*/ 44162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7515" h="432048">
                <a:moveTo>
                  <a:pt x="161148" y="44162"/>
                </a:moveTo>
                <a:lnTo>
                  <a:pt x="1273427" y="191040"/>
                </a:lnTo>
                <a:lnTo>
                  <a:pt x="982759" y="0"/>
                </a:lnTo>
                <a:lnTo>
                  <a:pt x="1797515" y="181329"/>
                </a:lnTo>
                <a:lnTo>
                  <a:pt x="982759" y="432048"/>
                </a:lnTo>
                <a:lnTo>
                  <a:pt x="1294795" y="246473"/>
                </a:lnTo>
                <a:lnTo>
                  <a:pt x="177855" y="283121"/>
                </a:lnTo>
                <a:cubicBezTo>
                  <a:pt x="0" y="280239"/>
                  <a:pt x="214568" y="182746"/>
                  <a:pt x="203884" y="155029"/>
                </a:cubicBezTo>
                <a:cubicBezTo>
                  <a:pt x="193200" y="127312"/>
                  <a:pt x="117714" y="129178"/>
                  <a:pt x="113751" y="116820"/>
                </a:cubicBezTo>
                <a:cubicBezTo>
                  <a:pt x="71085" y="31064"/>
                  <a:pt x="168271" y="62640"/>
                  <a:pt x="161148" y="4416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13883819">
            <a:off x="1848712" y="4408711"/>
            <a:ext cx="1249808" cy="450479"/>
          </a:xfrm>
          <a:custGeom>
            <a:avLst/>
            <a:gdLst>
              <a:gd name="connsiteX0" fmla="*/ 0 w 1440160"/>
              <a:gd name="connsiteY0" fmla="*/ 19026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0 w 1440160"/>
              <a:gd name="connsiteY8" fmla="*/ 19026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07154 w 1618015"/>
              <a:gd name="connsiteY0" fmla="*/ 116821 h 432048"/>
              <a:gd name="connsiteX1" fmla="*/ 1366830 w 1618015"/>
              <a:gd name="connsiteY1" fmla="*/ 191040 h 432048"/>
              <a:gd name="connsiteX2" fmla="*/ 1076162 w 1618015"/>
              <a:gd name="connsiteY2" fmla="*/ 0 h 432048"/>
              <a:gd name="connsiteX3" fmla="*/ 1618015 w 1618015"/>
              <a:gd name="connsiteY3" fmla="*/ 216024 h 432048"/>
              <a:gd name="connsiteX4" fmla="*/ 1076162 w 1618015"/>
              <a:gd name="connsiteY4" fmla="*/ 432048 h 432048"/>
              <a:gd name="connsiteX5" fmla="*/ 1298064 w 1618015"/>
              <a:gd name="connsiteY5" fmla="*/ 208265 h 432048"/>
              <a:gd name="connsiteX6" fmla="*/ 177855 w 1618015"/>
              <a:gd name="connsiteY6" fmla="*/ 241787 h 432048"/>
              <a:gd name="connsiteX7" fmla="*/ 297288 w 1618015"/>
              <a:gd name="connsiteY7" fmla="*/ 155028 h 432048"/>
              <a:gd name="connsiteX8" fmla="*/ 207154 w 1618015"/>
              <a:gd name="connsiteY8" fmla="*/ 116821 h 432048"/>
              <a:gd name="connsiteX9" fmla="*/ 207154 w 1618015"/>
              <a:gd name="connsiteY9" fmla="*/ 116821 h 432048"/>
              <a:gd name="connsiteX0" fmla="*/ 113751 w 1524612"/>
              <a:gd name="connsiteY0" fmla="*/ 116821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13751 w 1524612"/>
              <a:gd name="connsiteY9" fmla="*/ 116821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94795 w 1524612"/>
              <a:gd name="connsiteY5" fmla="*/ 246473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797515"/>
              <a:gd name="connsiteY0" fmla="*/ 44162 h 432048"/>
              <a:gd name="connsiteX1" fmla="*/ 1273427 w 1797515"/>
              <a:gd name="connsiteY1" fmla="*/ 191040 h 432048"/>
              <a:gd name="connsiteX2" fmla="*/ 982759 w 1797515"/>
              <a:gd name="connsiteY2" fmla="*/ 0 h 432048"/>
              <a:gd name="connsiteX3" fmla="*/ 1797515 w 1797515"/>
              <a:gd name="connsiteY3" fmla="*/ 181329 h 432048"/>
              <a:gd name="connsiteX4" fmla="*/ 982759 w 1797515"/>
              <a:gd name="connsiteY4" fmla="*/ 432048 h 432048"/>
              <a:gd name="connsiteX5" fmla="*/ 1294795 w 1797515"/>
              <a:gd name="connsiteY5" fmla="*/ 246473 h 432048"/>
              <a:gd name="connsiteX6" fmla="*/ 177855 w 1797515"/>
              <a:gd name="connsiteY6" fmla="*/ 283121 h 432048"/>
              <a:gd name="connsiteX7" fmla="*/ 203884 w 1797515"/>
              <a:gd name="connsiteY7" fmla="*/ 155029 h 432048"/>
              <a:gd name="connsiteX8" fmla="*/ 113751 w 1797515"/>
              <a:gd name="connsiteY8" fmla="*/ 116820 h 432048"/>
              <a:gd name="connsiteX9" fmla="*/ 161148 w 1797515"/>
              <a:gd name="connsiteY9" fmla="*/ 44162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7515" h="432048">
                <a:moveTo>
                  <a:pt x="161148" y="44162"/>
                </a:moveTo>
                <a:lnTo>
                  <a:pt x="1273427" y="191040"/>
                </a:lnTo>
                <a:lnTo>
                  <a:pt x="982759" y="0"/>
                </a:lnTo>
                <a:lnTo>
                  <a:pt x="1797515" y="181329"/>
                </a:lnTo>
                <a:lnTo>
                  <a:pt x="982759" y="432048"/>
                </a:lnTo>
                <a:lnTo>
                  <a:pt x="1294795" y="246473"/>
                </a:lnTo>
                <a:lnTo>
                  <a:pt x="177855" y="283121"/>
                </a:lnTo>
                <a:cubicBezTo>
                  <a:pt x="0" y="280239"/>
                  <a:pt x="214568" y="182746"/>
                  <a:pt x="203884" y="155029"/>
                </a:cubicBezTo>
                <a:cubicBezTo>
                  <a:pt x="193200" y="127312"/>
                  <a:pt x="117714" y="129178"/>
                  <a:pt x="113751" y="116820"/>
                </a:cubicBezTo>
                <a:cubicBezTo>
                  <a:pt x="71085" y="31064"/>
                  <a:pt x="168271" y="62640"/>
                  <a:pt x="161148" y="4416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I:\Олимпиада\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267744" cy="2600347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 rot="1115032">
            <a:off x="504032" y="3385156"/>
            <a:ext cx="1249808" cy="450479"/>
          </a:xfrm>
          <a:custGeom>
            <a:avLst/>
            <a:gdLst>
              <a:gd name="connsiteX0" fmla="*/ 0 w 1440160"/>
              <a:gd name="connsiteY0" fmla="*/ 19026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0 w 1440160"/>
              <a:gd name="connsiteY8" fmla="*/ 19026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64621 w 1440160"/>
              <a:gd name="connsiteY7" fmla="*/ 216024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898307 w 1440160"/>
              <a:gd name="connsiteY5" fmla="*/ 241787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898307 w 1440160"/>
              <a:gd name="connsiteY1" fmla="*/ 190261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46006 w 1440160"/>
              <a:gd name="connsiteY7" fmla="*/ 355780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9299 w 1440160"/>
              <a:gd name="connsiteY0" fmla="*/ 116821 h 432048"/>
              <a:gd name="connsiteX1" fmla="*/ 1188975 w 1440160"/>
              <a:gd name="connsiteY1" fmla="*/ 191040 h 432048"/>
              <a:gd name="connsiteX2" fmla="*/ 898307 w 1440160"/>
              <a:gd name="connsiteY2" fmla="*/ 0 h 432048"/>
              <a:gd name="connsiteX3" fmla="*/ 1440160 w 1440160"/>
              <a:gd name="connsiteY3" fmla="*/ 216024 h 432048"/>
              <a:gd name="connsiteX4" fmla="*/ 898307 w 1440160"/>
              <a:gd name="connsiteY4" fmla="*/ 432048 h 432048"/>
              <a:gd name="connsiteX5" fmla="*/ 1120209 w 1440160"/>
              <a:gd name="connsiteY5" fmla="*/ 208265 h 432048"/>
              <a:gd name="connsiteX6" fmla="*/ 0 w 1440160"/>
              <a:gd name="connsiteY6" fmla="*/ 241787 h 432048"/>
              <a:gd name="connsiteX7" fmla="*/ 29299 w 1440160"/>
              <a:gd name="connsiteY7" fmla="*/ 116821 h 432048"/>
              <a:gd name="connsiteX8" fmla="*/ 29299 w 1440160"/>
              <a:gd name="connsiteY8" fmla="*/ 116821 h 432048"/>
              <a:gd name="connsiteX0" fmla="*/ 207154 w 1618015"/>
              <a:gd name="connsiteY0" fmla="*/ 116821 h 432048"/>
              <a:gd name="connsiteX1" fmla="*/ 1366830 w 1618015"/>
              <a:gd name="connsiteY1" fmla="*/ 191040 h 432048"/>
              <a:gd name="connsiteX2" fmla="*/ 1076162 w 1618015"/>
              <a:gd name="connsiteY2" fmla="*/ 0 h 432048"/>
              <a:gd name="connsiteX3" fmla="*/ 1618015 w 1618015"/>
              <a:gd name="connsiteY3" fmla="*/ 216024 h 432048"/>
              <a:gd name="connsiteX4" fmla="*/ 1076162 w 1618015"/>
              <a:gd name="connsiteY4" fmla="*/ 432048 h 432048"/>
              <a:gd name="connsiteX5" fmla="*/ 1298064 w 1618015"/>
              <a:gd name="connsiteY5" fmla="*/ 208265 h 432048"/>
              <a:gd name="connsiteX6" fmla="*/ 177855 w 1618015"/>
              <a:gd name="connsiteY6" fmla="*/ 241787 h 432048"/>
              <a:gd name="connsiteX7" fmla="*/ 297288 w 1618015"/>
              <a:gd name="connsiteY7" fmla="*/ 155028 h 432048"/>
              <a:gd name="connsiteX8" fmla="*/ 207154 w 1618015"/>
              <a:gd name="connsiteY8" fmla="*/ 116821 h 432048"/>
              <a:gd name="connsiteX9" fmla="*/ 207154 w 1618015"/>
              <a:gd name="connsiteY9" fmla="*/ 116821 h 432048"/>
              <a:gd name="connsiteX0" fmla="*/ 113751 w 1524612"/>
              <a:gd name="connsiteY0" fmla="*/ 116821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13751 w 1524612"/>
              <a:gd name="connsiteY9" fmla="*/ 116821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5 w 1524612"/>
              <a:gd name="connsiteY7" fmla="*/ 155028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1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82516 w 1524612"/>
              <a:gd name="connsiteY8" fmla="*/ 99597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82516 w 1524612"/>
              <a:gd name="connsiteY0" fmla="*/ 99597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82516 w 1524612"/>
              <a:gd name="connsiteY9" fmla="*/ 99597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04661 w 1524612"/>
              <a:gd name="connsiteY5" fmla="*/ 208265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524612"/>
              <a:gd name="connsiteY0" fmla="*/ 44162 h 432048"/>
              <a:gd name="connsiteX1" fmla="*/ 1273427 w 1524612"/>
              <a:gd name="connsiteY1" fmla="*/ 191040 h 432048"/>
              <a:gd name="connsiteX2" fmla="*/ 982759 w 1524612"/>
              <a:gd name="connsiteY2" fmla="*/ 0 h 432048"/>
              <a:gd name="connsiteX3" fmla="*/ 1524612 w 1524612"/>
              <a:gd name="connsiteY3" fmla="*/ 216024 h 432048"/>
              <a:gd name="connsiteX4" fmla="*/ 982759 w 1524612"/>
              <a:gd name="connsiteY4" fmla="*/ 432048 h 432048"/>
              <a:gd name="connsiteX5" fmla="*/ 1294795 w 1524612"/>
              <a:gd name="connsiteY5" fmla="*/ 246473 h 432048"/>
              <a:gd name="connsiteX6" fmla="*/ 177855 w 1524612"/>
              <a:gd name="connsiteY6" fmla="*/ 283121 h 432048"/>
              <a:gd name="connsiteX7" fmla="*/ 203884 w 1524612"/>
              <a:gd name="connsiteY7" fmla="*/ 155029 h 432048"/>
              <a:gd name="connsiteX8" fmla="*/ 113751 w 1524612"/>
              <a:gd name="connsiteY8" fmla="*/ 116820 h 432048"/>
              <a:gd name="connsiteX9" fmla="*/ 161148 w 1524612"/>
              <a:gd name="connsiteY9" fmla="*/ 44162 h 432048"/>
              <a:gd name="connsiteX0" fmla="*/ 161148 w 1797515"/>
              <a:gd name="connsiteY0" fmla="*/ 44162 h 432048"/>
              <a:gd name="connsiteX1" fmla="*/ 1273427 w 1797515"/>
              <a:gd name="connsiteY1" fmla="*/ 191040 h 432048"/>
              <a:gd name="connsiteX2" fmla="*/ 982759 w 1797515"/>
              <a:gd name="connsiteY2" fmla="*/ 0 h 432048"/>
              <a:gd name="connsiteX3" fmla="*/ 1797515 w 1797515"/>
              <a:gd name="connsiteY3" fmla="*/ 181329 h 432048"/>
              <a:gd name="connsiteX4" fmla="*/ 982759 w 1797515"/>
              <a:gd name="connsiteY4" fmla="*/ 432048 h 432048"/>
              <a:gd name="connsiteX5" fmla="*/ 1294795 w 1797515"/>
              <a:gd name="connsiteY5" fmla="*/ 246473 h 432048"/>
              <a:gd name="connsiteX6" fmla="*/ 177855 w 1797515"/>
              <a:gd name="connsiteY6" fmla="*/ 283121 h 432048"/>
              <a:gd name="connsiteX7" fmla="*/ 203884 w 1797515"/>
              <a:gd name="connsiteY7" fmla="*/ 155029 h 432048"/>
              <a:gd name="connsiteX8" fmla="*/ 113751 w 1797515"/>
              <a:gd name="connsiteY8" fmla="*/ 116820 h 432048"/>
              <a:gd name="connsiteX9" fmla="*/ 161148 w 1797515"/>
              <a:gd name="connsiteY9" fmla="*/ 44162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7515" h="432048">
                <a:moveTo>
                  <a:pt x="161148" y="44162"/>
                </a:moveTo>
                <a:lnTo>
                  <a:pt x="1273427" y="191040"/>
                </a:lnTo>
                <a:lnTo>
                  <a:pt x="982759" y="0"/>
                </a:lnTo>
                <a:lnTo>
                  <a:pt x="1797515" y="181329"/>
                </a:lnTo>
                <a:lnTo>
                  <a:pt x="982759" y="432048"/>
                </a:lnTo>
                <a:lnTo>
                  <a:pt x="1294795" y="246473"/>
                </a:lnTo>
                <a:lnTo>
                  <a:pt x="177855" y="283121"/>
                </a:lnTo>
                <a:cubicBezTo>
                  <a:pt x="0" y="280239"/>
                  <a:pt x="214568" y="182746"/>
                  <a:pt x="203884" y="155029"/>
                </a:cubicBezTo>
                <a:cubicBezTo>
                  <a:pt x="193200" y="127312"/>
                  <a:pt x="117714" y="129178"/>
                  <a:pt x="113751" y="116820"/>
                </a:cubicBezTo>
                <a:cubicBezTo>
                  <a:pt x="71085" y="31064"/>
                  <a:pt x="168271" y="62640"/>
                  <a:pt x="161148" y="4416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195736" y="1556792"/>
            <a:ext cx="4286280" cy="1500198"/>
          </a:xfrm>
          <a:prstGeom prst="wedgeRoundRectCallout">
            <a:avLst>
              <a:gd name="adj1" fmla="val -51952"/>
              <a:gd name="adj2" fmla="val 100408"/>
              <a:gd name="adj3" fmla="val 16667"/>
            </a:avLst>
          </a:prstGeom>
          <a:solidFill>
            <a:schemeClr val="tx1">
              <a:lumMod val="8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3175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Волковысский колледж </a:t>
            </a:r>
          </a:p>
          <a:p>
            <a:pPr algn="ctr"/>
            <a:r>
              <a:rPr lang="ru-RU" sz="2000" b="1" dirty="0">
                <a:ln w="3175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Специальность</a:t>
            </a:r>
          </a:p>
          <a:p>
            <a:pPr algn="ctr"/>
            <a:r>
              <a:rPr lang="ru-RU" sz="2800" b="1" dirty="0">
                <a:ln w="3175">
                  <a:solidFill>
                    <a:srgbClr val="FF33C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«Иностранный язык»</a:t>
            </a: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человека с таким образованием весь мир будет лежать как на ладони.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EF3199-C61B-459C-AC09-2B921FF3A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18" y="1484784"/>
            <a:ext cx="9144000" cy="4586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3175">
                  <a:solidFill>
                    <a:srgbClr val="FF33CC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Учащиеся получают хорошую специальность и престижную профессию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66" y="1844824"/>
            <a:ext cx="8260071" cy="464629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" y="-531440"/>
            <a:ext cx="9144000" cy="2071702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8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Путешествуем</a:t>
            </a:r>
          </a:p>
        </p:txBody>
      </p:sp>
      <p:pic>
        <p:nvPicPr>
          <p:cNvPr id="3076" name="Picture 4" descr="F:\Англия фото\Фото_Англия\IMG_0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9" y="-34290264"/>
            <a:ext cx="8572561" cy="1143008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A89598-E18F-4162-9CDD-A6BCC761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" r="3555"/>
          <a:stretch/>
        </p:blipFill>
        <p:spPr>
          <a:xfrm>
            <a:off x="-11407" y="1124744"/>
            <a:ext cx="9166814" cy="55510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День открытых дверей\специальность\DSCF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06" y="1714488"/>
            <a:ext cx="9213506" cy="5143512"/>
          </a:xfrm>
          <a:prstGeom prst="rect">
            <a:avLst/>
          </a:prstGeom>
          <a:noFill/>
        </p:spPr>
      </p:pic>
      <p:pic>
        <p:nvPicPr>
          <p:cNvPr id="5125" name="Picture 5" descr="F:\през\8_watermark_5143b9cd7efa6e6b37307b2c_108_24_10_10_se_resize_keep_680_No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937670" y="116632"/>
            <a:ext cx="7085915" cy="1944216"/>
          </a:xfrm>
          <a:prstGeom prst="wedgeRoundRectCallout">
            <a:avLst>
              <a:gd name="adj1" fmla="val -20424"/>
              <a:gd name="adj2" fmla="val 62500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33CC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729953" cy="242088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Преподавание осуществляют высококвалифицированные преподаватели, магистры </a:t>
            </a:r>
            <a:br>
              <a:rPr lang="ru-RU" sz="24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24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педагогических и </a:t>
            </a:r>
            <a:br>
              <a:rPr lang="ru-RU" sz="24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24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филологических наук 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50" y="26480"/>
            <a:ext cx="8568952" cy="1890352"/>
          </a:xfrm>
        </p:spPr>
        <p:txBody>
          <a:bodyPr>
            <a:normAutofit/>
          </a:bodyPr>
          <a:lstStyle/>
          <a:p>
            <a:r>
              <a:rPr lang="ru-RU" sz="28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Созданы все условия: работают </a:t>
            </a:r>
            <a:r>
              <a:rPr lang="ru-RU" sz="2800" dirty="0" err="1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фонолаборатория</a:t>
            </a:r>
            <a:r>
              <a:rPr lang="ru-RU" sz="28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, лингафонные кабинеты, оборудованные современными средствами обучения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7"/>
          <a:stretch/>
        </p:blipFill>
        <p:spPr>
          <a:xfrm>
            <a:off x="4536280" y="1944030"/>
            <a:ext cx="4271951" cy="2865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8"/>
          <a:stretch/>
        </p:blipFill>
        <p:spPr>
          <a:xfrm>
            <a:off x="4563100" y="3929818"/>
            <a:ext cx="4245131" cy="2855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" r="-1" b="1192"/>
          <a:stretch/>
        </p:blipFill>
        <p:spPr>
          <a:xfrm>
            <a:off x="395536" y="4034110"/>
            <a:ext cx="4167564" cy="2751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6" r="214" b="7818"/>
          <a:stretch/>
        </p:blipFill>
        <p:spPr>
          <a:xfrm>
            <a:off x="395536" y="1944030"/>
            <a:ext cx="4167564" cy="23825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НАША СТРАТЕГИЯ ОБУЧЕНИЯ: </a:t>
            </a:r>
            <a:br>
              <a:rPr lang="ru-RU" sz="3200" b="1" u="sng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3200" b="1" dirty="0">
              <a:ln w="6350">
                <a:solidFill>
                  <a:srgbClr val="FF33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CE55BC-0670-41F7-94CC-BBC87319E477}"/>
              </a:ext>
            </a:extLst>
          </p:cNvPr>
          <p:cNvSpPr txBox="1"/>
          <p:nvPr/>
        </p:nvSpPr>
        <p:spPr>
          <a:xfrm>
            <a:off x="3905" y="677054"/>
            <a:ext cx="8542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6350"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повышенная интенсивность обучения; </a:t>
            </a:r>
            <a:r>
              <a:rPr lang="ru-RU" b="1" dirty="0">
                <a:ln w="6350"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>
                <a:ln w="6350"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892C6C-71C2-47C3-ABF9-D83C17A7D9BA}"/>
              </a:ext>
            </a:extLst>
          </p:cNvPr>
          <p:cNvSpPr txBox="1"/>
          <p:nvPr/>
        </p:nvSpPr>
        <p:spPr>
          <a:xfrm>
            <a:off x="3905" y="1062028"/>
            <a:ext cx="946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6350"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использование современных </a:t>
            </a:r>
            <a:r>
              <a:rPr lang="ru-RU" sz="2400" b="1" dirty="0" smtClean="0">
                <a:ln w="6350"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информационных технологий.</a:t>
            </a:r>
            <a:endParaRPr lang="x-none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20888"/>
            <a:ext cx="5253372" cy="3500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2" t="14772" r="16286" b="13982"/>
          <a:stretch/>
        </p:blipFill>
        <p:spPr>
          <a:xfrm>
            <a:off x="4932040" y="3396245"/>
            <a:ext cx="4040432" cy="294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8" r="2976" b="33949"/>
          <a:stretch/>
        </p:blipFill>
        <p:spPr>
          <a:xfrm>
            <a:off x="4932040" y="1810658"/>
            <a:ext cx="4040432" cy="19084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144000" cy="201622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Применение </a:t>
            </a:r>
            <a:r>
              <a:rPr lang="ru-RU" sz="2800" dirty="0">
                <a:ln w="6350">
                  <a:solidFill>
                    <a:srgbClr val="FF33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знаний на психолого-педагогической практике, пробных уроках и занятиях, проявить свое мастерство на преддипломной практике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1" r="-1" b="9032"/>
          <a:stretch/>
        </p:blipFill>
        <p:spPr>
          <a:xfrm>
            <a:off x="251520" y="2499129"/>
            <a:ext cx="4392488" cy="4096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84" r="16338" b="2535"/>
          <a:stretch/>
        </p:blipFill>
        <p:spPr>
          <a:xfrm>
            <a:off x="3755574" y="1916832"/>
            <a:ext cx="5200657" cy="352839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3316</TotalTime>
  <Words>180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1_Тема Office</vt:lpstr>
      <vt:lpstr>Сланец</vt:lpstr>
      <vt:lpstr>Специальность «Иностранный язык» (английский, немецкий)</vt:lpstr>
      <vt:lpstr>Слайд 2</vt:lpstr>
      <vt:lpstr>У человека с таким образованием весь мир будет лежать как на ладони.</vt:lpstr>
      <vt:lpstr>Учащиеся получают хорошую специальность и престижную профессию</vt:lpstr>
      <vt:lpstr> Путешествуем</vt:lpstr>
      <vt:lpstr>Преподавание осуществляют высококвалифицированные преподаватели, магистры  педагогических и  филологических наук  </vt:lpstr>
      <vt:lpstr>Созданы все условия: работают фонолаборатория, лингафонные кабинеты, оборудованные современными средствами обучения</vt:lpstr>
      <vt:lpstr>НАША СТРАТЕГИЯ ОБУЧЕНИЯ:   </vt:lpstr>
      <vt:lpstr>Применение знаний на психолого-педагогической практике, пробных уроках и занятиях, проявить свое мастерство на преддипломной практике</vt:lpstr>
      <vt:lpstr>Учащиеся нашей специальности неоднократно становились победителями Республиканской олимпиады по иностранному языку Республиканского конкурса профессионального мастерства</vt:lpstr>
      <vt:lpstr>Интересная и насыщенная студенческая жизнь</vt:lpstr>
      <vt:lpstr>Мы посвящаем своё свободное время не только учёбе, но и участию в различных внеклассных мероприятиях!</vt:lpstr>
      <vt:lpstr>Конкурс вожатского мастерства</vt:lpstr>
      <vt:lpstr>Мы с удовольствием выступаем на сцене, поём и танцуем…</vt:lpstr>
      <vt:lpstr>Большинство выпускников нашей специальности поступают в высшие учебные заведения</vt:lpstr>
      <vt:lpstr>Слайд 16</vt:lpstr>
      <vt:lpstr>Знание иностранного языка - это необходимость!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Волковысский колледж УО «Гродненский государственный университет им.Я.Купалы»</dc:title>
  <dc:creator>Лиза</dc:creator>
  <cp:lastModifiedBy>Пользователь Windows</cp:lastModifiedBy>
  <cp:revision>210</cp:revision>
  <dcterms:modified xsi:type="dcterms:W3CDTF">2021-11-10T11:16:05Z</dcterms:modified>
</cp:coreProperties>
</file>