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6" r:id="rId2"/>
    <p:sldId id="300" r:id="rId3"/>
    <p:sldId id="261" r:id="rId4"/>
    <p:sldId id="282" r:id="rId5"/>
    <p:sldId id="271" r:id="rId6"/>
    <p:sldId id="276" r:id="rId7"/>
    <p:sldId id="278" r:id="rId8"/>
    <p:sldId id="280" r:id="rId9"/>
    <p:sldId id="284" r:id="rId10"/>
    <p:sldId id="285" r:id="rId11"/>
    <p:sldId id="289" r:id="rId12"/>
    <p:sldId id="290" r:id="rId13"/>
    <p:sldId id="297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mo" charset="0"/>
      <p:regular r:id="rId20"/>
      <p:bold r:id="rId21"/>
      <p:italic r:id="rId22"/>
      <p:boldItalic r:id="rId23"/>
    </p:embeddedFont>
    <p:embeddedFont>
      <p:font typeface="Candara" pitchFamily="34" charset="0"/>
      <p:regular r:id="rId24"/>
      <p:bold r:id="rId25"/>
      <p:italic r:id="rId26"/>
      <p:boldItalic r:id="rId27"/>
    </p:embeddedFont>
    <p:embeddedFont>
      <p:font typeface="Montserrat" pitchFamily="2" charset="-52"/>
      <p:bold r:id="rId28"/>
      <p:italic r:id="rId29"/>
      <p:boldItalic r:id="rId30"/>
    </p:embeddedFont>
  </p:embeddedFontLst>
  <p:defaultTextStyle>
    <a:defPPr>
      <a:defRPr lang="en-US"/>
    </a:defPPr>
    <a:lvl1pPr marL="0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76535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511" autoAdjust="0"/>
  </p:normalViewPr>
  <p:slideViewPr>
    <p:cSldViewPr>
      <p:cViewPr>
        <p:scale>
          <a:sx n="120" d="100"/>
          <a:sy n="120" d="100"/>
        </p:scale>
        <p:origin x="-676" y="95"/>
      </p:cViewPr>
      <p:guideLst>
        <p:guide orient="horz" pos="1519"/>
        <p:guide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F4AD-3FF8-4B1F-B1BC-5AC2A1899B9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0E8E8-1557-4ECE-B1B1-E5BAD02F9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5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7653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Англоязычность</a:t>
            </a:r>
            <a:r>
              <a:rPr lang="ru-RU" sz="1200" dirty="0" smtClean="0"/>
              <a:t> диктуется законодательством ряда стран – потребителей наших образовательных ресурсов (Китай, государства Африки и пр.)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владение английским языком воспринимается не как конкурентное преимущество, а как базовый навык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E8E8-1557-4ECE-B1B1-E5BAD02F92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497956"/>
            <a:ext cx="7286625" cy="1033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2732484"/>
            <a:ext cx="6000750" cy="1232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2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193105"/>
            <a:ext cx="1928813" cy="411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93105"/>
            <a:ext cx="5643563" cy="411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3098602"/>
            <a:ext cx="7286625" cy="957709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043783"/>
            <a:ext cx="7286625" cy="105481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26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53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8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0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33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60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78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14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125141"/>
            <a:ext cx="3786188" cy="318231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079376"/>
            <a:ext cx="3787676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529209"/>
            <a:ext cx="3787676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079376"/>
            <a:ext cx="3789164" cy="4498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76" indent="0">
              <a:buNone/>
              <a:defRPr sz="1700" b="1"/>
            </a:lvl2pPr>
            <a:lvl3pPr marL="765353" indent="0">
              <a:buNone/>
              <a:defRPr sz="1500" b="1"/>
            </a:lvl3pPr>
            <a:lvl4pPr marL="1148029" indent="0">
              <a:buNone/>
              <a:defRPr sz="1300" b="1"/>
            </a:lvl4pPr>
            <a:lvl5pPr marL="1530706" indent="0">
              <a:buNone/>
              <a:defRPr sz="1300" b="1"/>
            </a:lvl5pPr>
            <a:lvl6pPr marL="1913382" indent="0">
              <a:buNone/>
              <a:defRPr sz="1300" b="1"/>
            </a:lvl6pPr>
            <a:lvl7pPr marL="2296058" indent="0">
              <a:buNone/>
              <a:defRPr sz="1300" b="1"/>
            </a:lvl7pPr>
            <a:lvl8pPr marL="2678735" indent="0">
              <a:buNone/>
              <a:defRPr sz="1300" b="1"/>
            </a:lvl8pPr>
            <a:lvl9pPr marL="306141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1529209"/>
            <a:ext cx="3789164" cy="277824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91988"/>
            <a:ext cx="2820293" cy="81706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191989"/>
            <a:ext cx="4792266" cy="411547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009055"/>
            <a:ext cx="2820293" cy="3298404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3375422"/>
            <a:ext cx="5143500" cy="3984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430857"/>
            <a:ext cx="5143500" cy="2893219"/>
          </a:xfrm>
        </p:spPr>
        <p:txBody>
          <a:bodyPr/>
          <a:lstStyle>
            <a:lvl1pPr marL="0" indent="0">
              <a:buNone/>
              <a:defRPr sz="2700"/>
            </a:lvl1pPr>
            <a:lvl2pPr marL="382676" indent="0">
              <a:buNone/>
              <a:defRPr sz="2300"/>
            </a:lvl2pPr>
            <a:lvl3pPr marL="765353" indent="0">
              <a:buNone/>
              <a:defRPr sz="2000"/>
            </a:lvl3pPr>
            <a:lvl4pPr marL="1148029" indent="0">
              <a:buNone/>
              <a:defRPr sz="1700"/>
            </a:lvl4pPr>
            <a:lvl5pPr marL="1530706" indent="0">
              <a:buNone/>
              <a:defRPr sz="1700"/>
            </a:lvl5pPr>
            <a:lvl6pPr marL="1913382" indent="0">
              <a:buNone/>
              <a:defRPr sz="1700"/>
            </a:lvl6pPr>
            <a:lvl7pPr marL="2296058" indent="0">
              <a:buNone/>
              <a:defRPr sz="1700"/>
            </a:lvl7pPr>
            <a:lvl8pPr marL="2678735" indent="0">
              <a:buNone/>
              <a:defRPr sz="1700"/>
            </a:lvl8pPr>
            <a:lvl9pPr marL="3061411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3773909"/>
            <a:ext cx="5143500" cy="565919"/>
          </a:xfrm>
        </p:spPr>
        <p:txBody>
          <a:bodyPr/>
          <a:lstStyle>
            <a:lvl1pPr marL="0" indent="0">
              <a:buNone/>
              <a:defRPr sz="1200"/>
            </a:lvl1pPr>
            <a:lvl2pPr marL="382676" indent="0">
              <a:buNone/>
              <a:defRPr sz="1000"/>
            </a:lvl2pPr>
            <a:lvl3pPr marL="765353" indent="0">
              <a:buNone/>
              <a:defRPr sz="800"/>
            </a:lvl3pPr>
            <a:lvl4pPr marL="1148029" indent="0">
              <a:buNone/>
              <a:defRPr sz="800"/>
            </a:lvl4pPr>
            <a:lvl5pPr marL="1530706" indent="0">
              <a:buNone/>
              <a:defRPr sz="800"/>
            </a:lvl5pPr>
            <a:lvl6pPr marL="1913382" indent="0">
              <a:buNone/>
              <a:defRPr sz="800"/>
            </a:lvl6pPr>
            <a:lvl7pPr marL="2296058" indent="0">
              <a:buNone/>
              <a:defRPr sz="800"/>
            </a:lvl7pPr>
            <a:lvl8pPr marL="2678735" indent="0">
              <a:buNone/>
              <a:defRPr sz="800"/>
            </a:lvl8pPr>
            <a:lvl9pPr marL="30614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93105"/>
            <a:ext cx="7715250" cy="803672"/>
          </a:xfrm>
          <a:prstGeom prst="rect">
            <a:avLst/>
          </a:prstGeom>
        </p:spPr>
        <p:txBody>
          <a:bodyPr vert="horz" lIns="76535" tIns="38268" rIns="76535" bIns="382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125141"/>
            <a:ext cx="7715250" cy="3182318"/>
          </a:xfrm>
          <a:prstGeom prst="rect">
            <a:avLst/>
          </a:prstGeom>
        </p:spPr>
        <p:txBody>
          <a:bodyPr vert="horz" lIns="76535" tIns="38268" rIns="76535" bIns="382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4469309"/>
            <a:ext cx="2714625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4469309"/>
            <a:ext cx="2000250" cy="256729"/>
          </a:xfrm>
          <a:prstGeom prst="rect">
            <a:avLst/>
          </a:prstGeom>
        </p:spPr>
        <p:txBody>
          <a:bodyPr vert="horz" lIns="76535" tIns="38268" rIns="76535" bIns="3826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535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007" indent="-287007" algn="l" defTabSz="7653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849" indent="-239173" algn="l" defTabSz="76535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691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367" indent="-191338" algn="l" defTabSz="7653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044" indent="-191338" algn="l" defTabSz="7653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720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97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73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749" indent="-191338" algn="l" defTabSz="7653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7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53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029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706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82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058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411" algn="l" defTabSz="7653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2042" y="890411"/>
            <a:ext cx="1069006" cy="801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347568" y="810170"/>
            <a:ext cx="747468" cy="560601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8458200" y="1421577"/>
            <a:ext cx="69748" cy="386681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7" name="AutoShape 7"/>
          <p:cNvSpPr/>
          <p:nvPr/>
        </p:nvSpPr>
        <p:spPr>
          <a:xfrm>
            <a:off x="54593" y="-32507"/>
            <a:ext cx="935988" cy="92291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-97549" y="528638"/>
            <a:ext cx="5434877" cy="4703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9" name="Group 9"/>
          <p:cNvGrpSpPr/>
          <p:nvPr/>
        </p:nvGrpSpPr>
        <p:grpSpPr>
          <a:xfrm>
            <a:off x="3047801" y="1968439"/>
            <a:ext cx="5208644" cy="2371152"/>
            <a:chOff x="0" y="0"/>
            <a:chExt cx="7407850" cy="449640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407850" cy="486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1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89703"/>
              <a:ext cx="7407850" cy="206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"/>
                </a:lnSpc>
              </a:pPr>
              <a:endParaRPr lang="en-US" sz="1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1089" y="1432420"/>
            <a:ext cx="464791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6"/>
              </a:lnSpc>
              <a:spcBef>
                <a:spcPct val="0"/>
              </a:spcBef>
            </a:pPr>
            <a:r>
              <a:rPr lang="en-US" sz="2200" b="1" spc="217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ФОРМИРОВАНИЕ АНГЛОЯЗЫЧНОГО ОБРАЗОВАТЕЛЬНОГО ПРОСТРАНСТВА: СОСТОЯНИЕ И ПЕРСПЕКТИВЫ</a:t>
            </a:r>
          </a:p>
        </p:txBody>
      </p:sp>
      <p:pic>
        <p:nvPicPr>
          <p:cNvPr id="15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56" y="-48126"/>
            <a:ext cx="1017674" cy="101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" y="4690712"/>
            <a:ext cx="363948" cy="36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6" y="4690714"/>
            <a:ext cx="358279" cy="33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86200" y="422944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/>
              <a:t>Подготовлено центром интернационализации образования УО «Гродненский государственный </a:t>
            </a:r>
            <a:r>
              <a:rPr lang="ru-RU" i="1" dirty="0" smtClean="0"/>
              <a:t>университет</a:t>
            </a:r>
            <a:r>
              <a:rPr lang="en-US" i="1" dirty="0" smtClean="0"/>
              <a:t> </a:t>
            </a:r>
            <a:r>
              <a:rPr lang="ru-RU" i="1" dirty="0" smtClean="0"/>
              <a:t>имени </a:t>
            </a:r>
            <a:r>
              <a:rPr lang="ru-RU" i="1" dirty="0"/>
              <a:t>Янки Купалы»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6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125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СУБЪЕКТНО-ДЕЯТЕЛЬНОСТНЫЙ КОМПОНЕНТ: СЕРТИФИКАЦИЯ АНГЛОЯЗЫЧНЫХ КОМПЕТЕНЦИЙ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34803"/>
              </p:ext>
            </p:extLst>
          </p:nvPr>
        </p:nvGraphicFramePr>
        <p:xfrm>
          <a:off x="71051" y="719852"/>
          <a:ext cx="8652295" cy="42228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20575"/>
                <a:gridCol w="785004"/>
                <a:gridCol w="569343"/>
                <a:gridCol w="629729"/>
                <a:gridCol w="569343"/>
                <a:gridCol w="560717"/>
                <a:gridCol w="517584"/>
              </a:tblGrid>
              <a:tr h="242697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Факультет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Всего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С1</a:t>
                      </a:r>
                      <a:endParaRPr lang="ru-RU" sz="105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математики и информатики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экономики и управления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инновационных технологий и машиностроения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биологии и экологии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Юридический факультет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истории, коммуникации и туризма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Филологический факультет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Инженерно-строительный факультет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Педагогический факультет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Факультет </a:t>
                      </a:r>
                      <a:r>
                        <a:rPr lang="ru-RU" sz="1100" dirty="0" err="1" smtClean="0"/>
                        <a:t>довузовской</a:t>
                      </a:r>
                      <a:r>
                        <a:rPr lang="ru-RU" sz="1100" dirty="0" smtClean="0"/>
                        <a:t> подготовки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физической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Физико-технический факультет</a:t>
                      </a:r>
                      <a:endParaRPr lang="ru-RU" sz="11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искусств и дизайна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u="none" strike="noStrike" cap="none" dirty="0" smtClean="0">
                          <a:effectLst/>
                          <a:sym typeface="Arial"/>
                        </a:rPr>
                        <a:t>Факультет психологии</a:t>
                      </a:r>
                      <a:endParaRPr lang="ru-RU" sz="11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0813" y="4826788"/>
            <a:ext cx="37176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от общего количества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преподавателей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125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СУБЪЕКТНО-ДЕЯТЕЛЬНОСТНЫЙ КОМПОНЕНТ:</a:t>
              </a:r>
            </a:p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АНГЛОЯЗЫЧНАЯ КОМПЕТЕНТНОСТЬ СТУДЕНТОВ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49;p33"/>
          <p:cNvSpPr txBox="1"/>
          <p:nvPr/>
        </p:nvSpPr>
        <p:spPr>
          <a:xfrm>
            <a:off x="849991" y="1047750"/>
            <a:ext cx="74905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Оценка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удовлетворенности работодателей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уровнем иностранных языковых компетенций выпускников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85671"/>
              </p:ext>
            </p:extLst>
          </p:nvPr>
        </p:nvGraphicFramePr>
        <p:xfrm>
          <a:off x="625920" y="1657350"/>
          <a:ext cx="7603513" cy="70294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00282"/>
                <a:gridCol w="1901077"/>
                <a:gridCol w="1901077"/>
                <a:gridCol w="1901077"/>
              </a:tblGrid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3,29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3" name="Picture 4" descr="Её Величество Пробле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46395"/>
            <a:ext cx="1526875" cy="11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4600" y="3064579"/>
            <a:ext cx="59293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Уровень англоязычной компетентности студентов</a:t>
            </a:r>
          </a:p>
          <a:p>
            <a:r>
              <a:rPr lang="ru-RU" dirty="0" smtClean="0"/>
              <a:t>Англоязычная компетентность – не конкурентное преимущество, </a:t>
            </a:r>
          </a:p>
          <a:p>
            <a:r>
              <a:rPr lang="ru-RU" dirty="0" smtClean="0"/>
              <a:t>БАЗОВЫЙ НАВЫК СОВРЕМЕННОГО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4310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125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ИНФОРМАЦИОННО-СОДЕРЖАТЕЛЬНЫЙ КОМПОНЕНТ:</a:t>
              </a:r>
            </a:p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ЭЛЕКТРОННАЯ ИНТЕРНАЦИОНАЛИЗАЦИЯ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" y="746189"/>
            <a:ext cx="2517876" cy="35217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86542" y="1022381"/>
            <a:ext cx="25871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Англоязычный сайт – среда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, в которой возникают социальные отношения </a:t>
            </a:r>
            <a:endParaRPr lang="ru-RU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870292"/>
            <a:ext cx="3512355" cy="18004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 сайта:</a:t>
            </a:r>
            <a:endParaRPr lang="ru-RU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/>
              <a:t>формировать у целевой аудитории пользователей сайта </a:t>
            </a:r>
            <a:r>
              <a:rPr lang="ru-RU" sz="1200" dirty="0" smtClean="0"/>
              <a:t>позитивное представление </a:t>
            </a:r>
            <a:r>
              <a:rPr lang="ru-RU" sz="1200" dirty="0"/>
              <a:t>об </a:t>
            </a:r>
            <a:r>
              <a:rPr lang="ru-RU" sz="1200" dirty="0" smtClean="0"/>
              <a:t>университете, </a:t>
            </a:r>
            <a:r>
              <a:rPr lang="ru-RU" sz="1200" dirty="0"/>
              <a:t>его особенностях и уникальных чертах</a:t>
            </a:r>
            <a:r>
              <a:rPr lang="ru-RU" sz="1200" dirty="0" smtClean="0"/>
              <a:t>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/>
              <a:t>удовлетворять </a:t>
            </a:r>
            <a:r>
              <a:rPr lang="ru-RU" sz="1200" dirty="0"/>
              <a:t>актуальные и превентивные информационные запросы различных категорий пользователей сайта о деятельности </a:t>
            </a:r>
            <a:r>
              <a:rPr lang="ru-RU" sz="1200" dirty="0" smtClean="0"/>
              <a:t>университета </a:t>
            </a:r>
            <a:r>
              <a:rPr lang="ru-RU" sz="1200" dirty="0"/>
              <a:t>и предоставляемых им </a:t>
            </a:r>
            <a:r>
              <a:rPr lang="ru-RU" sz="1200" dirty="0" smtClean="0"/>
              <a:t>услугах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2" y="2712243"/>
            <a:ext cx="7848238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Главная </a:t>
            </a:r>
            <a:r>
              <a:rPr lang="ru-RU" sz="1400" dirty="0" smtClean="0"/>
              <a:t>страница – </a:t>
            </a:r>
            <a:r>
              <a:rPr lang="ru-RU" sz="1400" i="1" dirty="0"/>
              <a:t>лицо корпоративного бренда университета </a:t>
            </a:r>
            <a:r>
              <a:rPr lang="ru-RU" sz="1400" dirty="0"/>
              <a:t>в зарубежном интернет-пространстве,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i="1" dirty="0" smtClean="0"/>
              <a:t>Контентная  </a:t>
            </a:r>
            <a:r>
              <a:rPr lang="ru-RU" sz="1400" i="1" dirty="0"/>
              <a:t>стратегия </a:t>
            </a:r>
            <a:r>
              <a:rPr lang="ru-RU" sz="1400" dirty="0"/>
              <a:t>– усиление позиционирования научного и экспертного потенциала, продвижения не только образовательных услуг уровня </a:t>
            </a:r>
            <a:r>
              <a:rPr lang="ru-RU" sz="1400" dirty="0" err="1"/>
              <a:t>бакалавриата</a:t>
            </a:r>
            <a:r>
              <a:rPr lang="ru-RU" sz="1400" dirty="0"/>
              <a:t> и магистратуры, но и научных и экспертных услуг, включая программы допол­нительного профессионального образования;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Расширить спектр </a:t>
            </a:r>
            <a:r>
              <a:rPr lang="ru-RU" sz="1400" i="1" dirty="0"/>
              <a:t>целевых аудиторий</a:t>
            </a:r>
            <a:r>
              <a:rPr lang="ru-RU" sz="1400" dirty="0"/>
              <a:t>, с которыми университет вступает в цифровое взаимодействие на англоязычном сайте, и спроектировать цифровые пути каждой целевой аудитории в случае, когда главная стра­ница — точка входа в цифровом взаимодействии;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Интерактивность </a:t>
            </a:r>
            <a:r>
              <a:rPr lang="ru-RU" sz="1400" i="1" dirty="0"/>
              <a:t>цифрового взаимодействия </a:t>
            </a:r>
            <a:r>
              <a:rPr lang="ru-RU" sz="1400" dirty="0"/>
              <a:t>с зарубежными целевыми аудиториями через сайт университета</a:t>
            </a:r>
          </a:p>
        </p:txBody>
      </p:sp>
      <p:pic>
        <p:nvPicPr>
          <p:cNvPr id="28" name="Picture 4" descr="Её Величество Пробле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738495"/>
            <a:ext cx="1224721" cy="9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2042" y="890411"/>
            <a:ext cx="1069006" cy="801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347568" y="810170"/>
            <a:ext cx="747468" cy="560601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8458200" y="1421577"/>
            <a:ext cx="69748" cy="386681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7" name="AutoShape 7"/>
          <p:cNvSpPr/>
          <p:nvPr/>
        </p:nvSpPr>
        <p:spPr>
          <a:xfrm>
            <a:off x="105356" y="0"/>
            <a:ext cx="772991" cy="88433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-97549" y="528638"/>
            <a:ext cx="5434877" cy="4703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9" name="Group 9"/>
          <p:cNvGrpSpPr/>
          <p:nvPr/>
        </p:nvGrpSpPr>
        <p:grpSpPr>
          <a:xfrm>
            <a:off x="3047801" y="1968439"/>
            <a:ext cx="5208644" cy="2371152"/>
            <a:chOff x="0" y="0"/>
            <a:chExt cx="7407850" cy="449640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407850" cy="486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1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89703"/>
              <a:ext cx="7407850" cy="206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"/>
                </a:lnSpc>
              </a:pPr>
              <a:endParaRPr lang="en-US" sz="1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1089" y="1432420"/>
            <a:ext cx="4647917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6"/>
              </a:lnSpc>
              <a:spcBef>
                <a:spcPct val="0"/>
              </a:spcBef>
            </a:pPr>
            <a:r>
              <a:rPr lang="en-US" sz="2200" b="1" spc="217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ФОРМИРОВАНИЕ АНГЛОЯЗЫЧНОГО ОБРАЗОВАТЕЛЬНОГО ПРОСТРАНСТВА: СОСТОЯНИЕ И ПЕРСПЕКТИВЫ</a:t>
            </a:r>
          </a:p>
        </p:txBody>
      </p:sp>
      <p:pic>
        <p:nvPicPr>
          <p:cNvPr id="15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2" y="-74164"/>
            <a:ext cx="1017674" cy="101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" y="4690712"/>
            <a:ext cx="363948" cy="36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6" y="4690714"/>
            <a:ext cx="358279" cy="33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93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675" y="804074"/>
            <a:ext cx="711947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2"/>
              </a:lnSpc>
            </a:pPr>
            <a:r>
              <a:rPr lang="en-US" sz="2800" b="1" spc="22" dirty="0">
                <a:solidFill>
                  <a:srgbClr val="04383F"/>
                </a:solidFill>
              </a:rPr>
              <a:t>Компоненты англоязычного </a:t>
            </a:r>
            <a:r>
              <a:rPr lang="en-US" sz="2800" b="1" spc="22" dirty="0" smtClean="0">
                <a:solidFill>
                  <a:srgbClr val="04383F"/>
                </a:solidFill>
              </a:rPr>
              <a:t>пространства</a:t>
            </a:r>
            <a:r>
              <a:rPr lang="ru-RU" sz="2800" b="1" spc="22" dirty="0" smtClean="0">
                <a:solidFill>
                  <a:srgbClr val="04383F"/>
                </a:solidFill>
              </a:rPr>
              <a:t> </a:t>
            </a:r>
          </a:p>
          <a:p>
            <a:pPr algn="r">
              <a:lnSpc>
                <a:spcPts val="3112"/>
              </a:lnSpc>
            </a:pPr>
            <a:r>
              <a:rPr lang="ru-RU" sz="2400" b="1" spc="22" dirty="0" smtClean="0">
                <a:solidFill>
                  <a:srgbClr val="04383F"/>
                </a:solidFill>
              </a:rPr>
              <a:t>(</a:t>
            </a:r>
            <a:r>
              <a:rPr lang="ru-RU" sz="2400" b="1" spc="22" dirty="0" err="1" smtClean="0">
                <a:solidFill>
                  <a:srgbClr val="04383F"/>
                </a:solidFill>
              </a:rPr>
              <a:t>Т.А.Жданко</a:t>
            </a:r>
            <a:r>
              <a:rPr lang="ru-RU" sz="2400" b="1" spc="22" dirty="0" smtClean="0">
                <a:solidFill>
                  <a:srgbClr val="04383F"/>
                </a:solidFill>
              </a:rPr>
              <a:t>, </a:t>
            </a:r>
            <a:r>
              <a:rPr lang="ru-RU" sz="2400" b="1" spc="22" dirty="0" err="1" smtClean="0">
                <a:solidFill>
                  <a:srgbClr val="04383F"/>
                </a:solidFill>
              </a:rPr>
              <a:t>А.А.Шогенов</a:t>
            </a:r>
            <a:r>
              <a:rPr lang="ru-RU" sz="2400" b="1" spc="22" dirty="0" smtClean="0">
                <a:solidFill>
                  <a:srgbClr val="04383F"/>
                </a:solidFill>
              </a:rPr>
              <a:t>)</a:t>
            </a:r>
            <a:endParaRPr lang="en-US" sz="2400" spc="295" dirty="0">
              <a:solidFill>
                <a:srgbClr val="04383F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40977" y="3454077"/>
            <a:ext cx="326117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7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49505" y="1452414"/>
            <a:ext cx="705264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1"/>
              </a:lnSpc>
            </a:pPr>
            <a:endParaRPr lang="en-US" sz="1800" spc="176" dirty="0">
              <a:solidFill>
                <a:srgbClr val="04383F"/>
              </a:solidFill>
            </a:endParaRPr>
          </a:p>
          <a:p>
            <a:pPr>
              <a:lnSpc>
                <a:spcPts val="2461"/>
              </a:lnSpc>
            </a:pPr>
            <a:endParaRPr lang="en-US" sz="1800" spc="176" dirty="0">
              <a:solidFill>
                <a:srgbClr val="04383F"/>
              </a:solidFill>
              <a:latin typeface="Glacial Indifferen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2639" y="1657350"/>
            <a:ext cx="775725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4968" lvl="1" indent="-177483">
              <a:lnSpc>
                <a:spcPts val="2302"/>
              </a:lnSpc>
              <a:buFont typeface="Arial"/>
              <a:buChar char="•"/>
            </a:pPr>
            <a:r>
              <a:rPr lang="en-US" sz="1800" spc="164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ЦЕННОСТНО-ОРИЕНТАЦИОННЫЙ </a:t>
            </a:r>
          </a:p>
          <a:p>
            <a:pPr marL="354968" lvl="1" indent="-177483">
              <a:lnSpc>
                <a:spcPts val="2302"/>
              </a:lnSpc>
              <a:buFont typeface="Arial"/>
              <a:buChar char="•"/>
            </a:pPr>
            <a:r>
              <a:rPr lang="en-US" sz="1800" spc="164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ФИНАНСОВО-ЭКОНОМИЧЕСКИЙ </a:t>
            </a:r>
            <a:endParaRPr lang="ru-RU" sz="1800" spc="164" dirty="0">
              <a:solidFill>
                <a:srgbClr val="0438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968" lvl="1" indent="-177483">
              <a:lnSpc>
                <a:spcPts val="2302"/>
              </a:lnSpc>
              <a:buFont typeface="Arial"/>
              <a:buChar char="•"/>
            </a:pPr>
            <a:r>
              <a:rPr lang="en-US" sz="1800" spc="164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ОРГАНИЗАЦИОННО-УПРАВЛЕНЧЕСКИЙ </a:t>
            </a:r>
          </a:p>
          <a:p>
            <a:pPr marL="354968" lvl="1" indent="-177483">
              <a:lnSpc>
                <a:spcPts val="2302"/>
              </a:lnSpc>
              <a:buFont typeface="Arial"/>
              <a:buChar char="•"/>
            </a:pPr>
            <a:r>
              <a:rPr lang="en-US" sz="1800" spc="164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СУБЪЕКТНО-ДЕЯТЕЛЬНОСТНЫЙ </a:t>
            </a:r>
          </a:p>
          <a:p>
            <a:pPr marL="354968" lvl="1" indent="-177483">
              <a:lnSpc>
                <a:spcPts val="2302"/>
              </a:lnSpc>
              <a:buFont typeface="Arial"/>
              <a:buChar char="•"/>
            </a:pPr>
            <a:r>
              <a:rPr lang="en-US" sz="1800" spc="164" dirty="0">
                <a:solidFill>
                  <a:srgbClr val="043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ИНФОРМАЦИОННО-СОДЕРЖАТЕЛЬНЫЙ </a:t>
            </a:r>
          </a:p>
        </p:txBody>
      </p:sp>
      <p:sp>
        <p:nvSpPr>
          <p:cNvPr id="6" name="AutoShape 6"/>
          <p:cNvSpPr/>
          <p:nvPr/>
        </p:nvSpPr>
        <p:spPr>
          <a:xfrm>
            <a:off x="8607666" y="-83448"/>
            <a:ext cx="650830" cy="927706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7" name="AutoShape 7"/>
          <p:cNvSpPr/>
          <p:nvPr/>
        </p:nvSpPr>
        <p:spPr>
          <a:xfrm>
            <a:off x="1419703" y="518265"/>
            <a:ext cx="7883480" cy="47030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8" name="AutoShape 8"/>
          <p:cNvSpPr/>
          <p:nvPr/>
        </p:nvSpPr>
        <p:spPr>
          <a:xfrm>
            <a:off x="-106417" y="4347332"/>
            <a:ext cx="784898" cy="878409"/>
          </a:xfrm>
          <a:prstGeom prst="rect">
            <a:avLst/>
          </a:prstGeom>
          <a:solidFill>
            <a:srgbClr val="04383F"/>
          </a:solidFill>
        </p:spPr>
      </p:sp>
      <p:sp>
        <p:nvSpPr>
          <p:cNvPr id="9" name="AutoShape 9"/>
          <p:cNvSpPr/>
          <p:nvPr/>
        </p:nvSpPr>
        <p:spPr>
          <a:xfrm>
            <a:off x="309839" y="1485900"/>
            <a:ext cx="83355" cy="3657600"/>
          </a:xfrm>
          <a:prstGeom prst="rect">
            <a:avLst/>
          </a:prstGeom>
          <a:solidFill>
            <a:srgbClr val="318F9A"/>
          </a:solidFill>
        </p:spPr>
      </p:sp>
      <p:grpSp>
        <p:nvGrpSpPr>
          <p:cNvPr id="10" name="Group 10"/>
          <p:cNvGrpSpPr/>
          <p:nvPr/>
        </p:nvGrpSpPr>
        <p:grpSpPr>
          <a:xfrm>
            <a:off x="152400" y="285750"/>
            <a:ext cx="671367" cy="646467"/>
            <a:chOff x="14169" y="0"/>
            <a:chExt cx="6321663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9" y="0"/>
              <a:ext cx="6321663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93194" y="535090"/>
            <a:ext cx="529503" cy="397127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pic>
        <p:nvPicPr>
          <p:cNvPr id="16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2147" y="4125826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28"/>
          <p:cNvSpPr txBox="1"/>
          <p:nvPr/>
        </p:nvSpPr>
        <p:spPr>
          <a:xfrm>
            <a:off x="823767" y="3454077"/>
            <a:ext cx="710103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3"/>
              </a:lnSpc>
            </a:pPr>
            <a:r>
              <a:rPr lang="ru-RU" sz="1600" b="1" spc="13" dirty="0" smtClean="0">
                <a:solidFill>
                  <a:srgbClr val="04383F"/>
                </a:solidFill>
              </a:rPr>
              <a:t>Англоязычное пространство - образовательное пространство университета, которое обладает свойствами языкового пространства: </a:t>
            </a:r>
          </a:p>
          <a:p>
            <a:pPr marL="285750" indent="-285750" algn="just">
              <a:lnSpc>
                <a:spcPts val="1883"/>
              </a:lnSpc>
              <a:buFont typeface="Arial" pitchFamily="34" charset="0"/>
              <a:buChar char="•"/>
            </a:pPr>
            <a:r>
              <a:rPr lang="en-US" sz="1600" b="1" spc="13" dirty="0" err="1" smtClean="0">
                <a:solidFill>
                  <a:srgbClr val="04383F"/>
                </a:solidFill>
              </a:rPr>
              <a:t>совокупность</a:t>
            </a:r>
            <a:r>
              <a:rPr lang="en-US" sz="1600" b="1" spc="13" dirty="0" smtClean="0">
                <a:solidFill>
                  <a:srgbClr val="04383F"/>
                </a:solidFill>
              </a:rPr>
              <a:t> </a:t>
            </a:r>
            <a:r>
              <a:rPr lang="en-US" sz="1600" b="1" spc="13" dirty="0" err="1" smtClean="0">
                <a:solidFill>
                  <a:srgbClr val="04383F"/>
                </a:solidFill>
              </a:rPr>
              <a:t>компонентов</a:t>
            </a:r>
            <a:r>
              <a:rPr lang="en-US" sz="1600" b="1" spc="13" dirty="0" smtClean="0">
                <a:solidFill>
                  <a:srgbClr val="04383F"/>
                </a:solidFill>
              </a:rPr>
              <a:t>, </a:t>
            </a:r>
            <a:r>
              <a:rPr lang="ru-RU" sz="1600" b="1" spc="13" dirty="0" smtClean="0">
                <a:solidFill>
                  <a:srgbClr val="04383F"/>
                </a:solidFill>
              </a:rPr>
              <a:t>которая </a:t>
            </a:r>
            <a:r>
              <a:rPr lang="en-US" sz="1600" b="1" spc="13" dirty="0" err="1" smtClean="0">
                <a:solidFill>
                  <a:srgbClr val="04383F"/>
                </a:solidFill>
              </a:rPr>
              <a:t>обеспечива</a:t>
            </a:r>
            <a:r>
              <a:rPr lang="ru-RU" sz="1600" b="1" spc="13" dirty="0" err="1" smtClean="0">
                <a:solidFill>
                  <a:srgbClr val="04383F"/>
                </a:solidFill>
              </a:rPr>
              <a:t>ет</a:t>
            </a:r>
            <a:r>
              <a:rPr lang="en-US" sz="1600" b="1" spc="13" dirty="0" smtClean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развитие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англоязычных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компетенций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субъектов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 smtClean="0">
                <a:solidFill>
                  <a:srgbClr val="04383F"/>
                </a:solidFill>
              </a:rPr>
              <a:t>образования</a:t>
            </a:r>
            <a:endParaRPr lang="ru-RU" sz="1600" b="1" spc="13" dirty="0" smtClean="0">
              <a:solidFill>
                <a:srgbClr val="04383F"/>
              </a:solidFill>
            </a:endParaRPr>
          </a:p>
          <a:p>
            <a:pPr marL="285750" indent="-285750" algn="just">
              <a:lnSpc>
                <a:spcPts val="1883"/>
              </a:lnSpc>
              <a:buFont typeface="Arial" pitchFamily="34" charset="0"/>
              <a:buChar char="•"/>
            </a:pPr>
            <a:r>
              <a:rPr lang="ru-RU" sz="1600" b="1" spc="13" dirty="0" smtClean="0">
                <a:solidFill>
                  <a:srgbClr val="04383F"/>
                </a:solidFill>
              </a:rPr>
              <a:t>ареал</a:t>
            </a:r>
            <a:r>
              <a:rPr lang="en-US" sz="1600" b="1" spc="13" dirty="0" smtClean="0">
                <a:solidFill>
                  <a:srgbClr val="04383F"/>
                </a:solidFill>
              </a:rPr>
              <a:t> </a:t>
            </a:r>
            <a:r>
              <a:rPr lang="en-US" sz="1600" b="1" spc="13" dirty="0" err="1" smtClean="0">
                <a:solidFill>
                  <a:srgbClr val="04383F"/>
                </a:solidFill>
              </a:rPr>
              <a:t>использовани</a:t>
            </a:r>
            <a:r>
              <a:rPr lang="ru-RU" sz="1600" b="1" spc="13" dirty="0" smtClean="0">
                <a:solidFill>
                  <a:srgbClr val="04383F"/>
                </a:solidFill>
              </a:rPr>
              <a:t>я</a:t>
            </a:r>
            <a:r>
              <a:rPr lang="en-US" sz="1600" b="1" spc="13" dirty="0" smtClean="0">
                <a:solidFill>
                  <a:srgbClr val="04383F"/>
                </a:solidFill>
              </a:rPr>
              <a:t> </a:t>
            </a:r>
            <a:r>
              <a:rPr lang="en-US" sz="1600" b="1" spc="13" dirty="0">
                <a:solidFill>
                  <a:srgbClr val="04383F"/>
                </a:solidFill>
              </a:rPr>
              <a:t>и </a:t>
            </a:r>
            <a:r>
              <a:rPr lang="en-US" sz="1600" b="1" spc="13" dirty="0" err="1" smtClean="0">
                <a:solidFill>
                  <a:srgbClr val="04383F"/>
                </a:solidFill>
              </a:rPr>
              <a:t>распространени</a:t>
            </a:r>
            <a:r>
              <a:rPr lang="ru-RU" sz="1600" b="1" spc="13" dirty="0" smtClean="0">
                <a:solidFill>
                  <a:srgbClr val="04383F"/>
                </a:solidFill>
              </a:rPr>
              <a:t>я</a:t>
            </a:r>
            <a:r>
              <a:rPr lang="en-US" sz="1600" b="1" spc="13" dirty="0" smtClean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английского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языка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на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err="1">
                <a:solidFill>
                  <a:srgbClr val="04383F"/>
                </a:solidFill>
              </a:rPr>
              <a:t>территории</a:t>
            </a:r>
            <a:r>
              <a:rPr lang="en-US" sz="1600" b="1" spc="13" dirty="0">
                <a:solidFill>
                  <a:srgbClr val="04383F"/>
                </a:solidFill>
              </a:rPr>
              <a:t> </a:t>
            </a:r>
            <a:r>
              <a:rPr lang="en-US" sz="1600" b="1" spc="13" dirty="0" smtClean="0">
                <a:solidFill>
                  <a:srgbClr val="04383F"/>
                </a:solidFill>
              </a:rPr>
              <a:t>университета</a:t>
            </a:r>
            <a:r>
              <a:rPr lang="en-US" sz="1600" spc="13" dirty="0" smtClean="0">
                <a:solidFill>
                  <a:srgbClr val="04383F"/>
                </a:solidFill>
              </a:rPr>
              <a:t> </a:t>
            </a:r>
            <a:endParaRPr lang="en-US" sz="1600" spc="13" dirty="0">
              <a:solidFill>
                <a:srgbClr val="043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7730131" y="4296161"/>
            <a:ext cx="1557967" cy="936636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7861099" y="361949"/>
            <a:ext cx="680455" cy="6002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758333" y="587306"/>
            <a:ext cx="559584" cy="419689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2" y="514350"/>
            <a:ext cx="6958013" cy="768608"/>
            <a:chOff x="0" y="308809"/>
            <a:chExt cx="8955697" cy="186152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308809"/>
              <a:ext cx="8955697" cy="186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en-US" sz="2000" b="1" spc="157" dirty="0">
                  <a:solidFill>
                    <a:srgbClr val="04383F"/>
                  </a:solidFill>
                  <a:latin typeface="+mj-lt"/>
                </a:rPr>
                <a:t>ЦЕННОСТНО-ОРИЕНТАЦИОННЫЙ </a:t>
              </a:r>
              <a:r>
                <a:rPr lang="en-US" sz="2000" b="1" spc="157" dirty="0" smtClean="0">
                  <a:solidFill>
                    <a:srgbClr val="04383F"/>
                  </a:solidFill>
                  <a:latin typeface="+mj-lt"/>
                </a:rPr>
                <a:t>КОМПОНЕНТ:</a:t>
              </a:r>
              <a:endParaRPr lang="ru-RU" sz="2000" b="1" spc="157" dirty="0" smtClean="0">
                <a:solidFill>
                  <a:srgbClr val="04383F"/>
                </a:solidFill>
                <a:latin typeface="+mj-lt"/>
              </a:endParaRPr>
            </a:p>
            <a:p>
              <a:pPr>
                <a:lnSpc>
                  <a:spcPts val="4922"/>
                </a:lnSpc>
              </a:pPr>
              <a:endParaRPr lang="en-US" sz="1400" spc="157" dirty="0">
                <a:solidFill>
                  <a:srgbClr val="04383F"/>
                </a:solidFill>
                <a:latin typeface="Glacial Indifference Italics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2018827"/>
              <a:ext cx="8945372" cy="89182"/>
            </a:xfrm>
            <a:prstGeom prst="rect">
              <a:avLst/>
            </a:prstGeom>
            <a:solidFill>
              <a:srgbClr val="04383F"/>
            </a:solidFill>
          </p:spPr>
        </p:sp>
      </p:grpSp>
      <p:sp>
        <p:nvSpPr>
          <p:cNvPr id="21" name="Прямоугольник 20"/>
          <p:cNvSpPr/>
          <p:nvPr/>
        </p:nvSpPr>
        <p:spPr>
          <a:xfrm>
            <a:off x="323876" y="1607344"/>
            <a:ext cx="7835773" cy="2878050"/>
          </a:xfrm>
          <a:prstGeom prst="rect">
            <a:avLst/>
          </a:prstGeom>
        </p:spPr>
        <p:txBody>
          <a:bodyPr wrap="square" lIns="76535" tIns="38268" rIns="76535" bIns="38268">
            <a:spAutoFit/>
          </a:bodyPr>
          <a:lstStyle/>
          <a:p>
            <a:pPr marL="287007" indent="-287007">
              <a:buFont typeface="Wingdings" pitchFamily="2" charset="2"/>
              <a:buChar char="q"/>
            </a:pPr>
            <a:r>
              <a:rPr lang="ru-RU" sz="1800" dirty="0"/>
              <a:t>Международное научное сотрудничество и обмен научной информацией </a:t>
            </a:r>
            <a:r>
              <a:rPr lang="ru-RU" sz="1800" dirty="0" smtClean="0"/>
              <a:t>– необходимость современного университета</a:t>
            </a:r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Развитие экспорта образовательных услуг </a:t>
            </a:r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Академическая мобильность</a:t>
            </a:r>
            <a:endParaRPr lang="ru-RU" sz="1800" dirty="0"/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Требования законодательства </a:t>
            </a:r>
            <a:r>
              <a:rPr lang="ru-RU" sz="1800" dirty="0"/>
              <a:t>ряда стран </a:t>
            </a:r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Конкурентоспособность </a:t>
            </a:r>
            <a:r>
              <a:rPr lang="ru-RU" sz="1800" dirty="0"/>
              <a:t>студента, выпускника, преподавателя, университета</a:t>
            </a:r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Повышение </a:t>
            </a:r>
            <a:r>
              <a:rPr lang="ru-RU" sz="1800" dirty="0"/>
              <a:t>позиции университета в международных рейтингах</a:t>
            </a:r>
          </a:p>
          <a:p>
            <a:pPr marL="287007" indent="-287007">
              <a:buFont typeface="Wingdings" pitchFamily="2" charset="2"/>
              <a:buChar char="q"/>
            </a:pPr>
            <a:r>
              <a:rPr lang="ru-RU" sz="1800" dirty="0" smtClean="0"/>
              <a:t>Международная </a:t>
            </a:r>
            <a:r>
              <a:rPr lang="ru-RU" sz="1800" dirty="0"/>
              <a:t>коммуникации</a:t>
            </a:r>
          </a:p>
          <a:p>
            <a:pPr marL="287007" indent="-287007">
              <a:buFont typeface="Wingdings" pitchFamily="2" charset="2"/>
              <a:buChar char="q"/>
            </a:pPr>
            <a:endParaRPr lang="ru-RU" sz="2000" dirty="0"/>
          </a:p>
        </p:txBody>
      </p:sp>
      <p:pic>
        <p:nvPicPr>
          <p:cNvPr id="22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15" y="-55498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62200" y="1293866"/>
            <a:ext cx="3848811" cy="338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2"/>
              </a:lnSpc>
            </a:pPr>
            <a:r>
              <a:rPr lang="en-US" sz="1600" b="1" spc="157" dirty="0">
                <a:solidFill>
                  <a:srgbClr val="04383F"/>
                </a:solidFill>
              </a:rPr>
              <a:t> </a:t>
            </a:r>
            <a:r>
              <a:rPr lang="en-US" sz="1600" b="1" spc="157" dirty="0" smtClean="0">
                <a:solidFill>
                  <a:srgbClr val="04383F"/>
                </a:solidFill>
              </a:rPr>
              <a:t>ПОЧЕМУ </a:t>
            </a:r>
            <a:r>
              <a:rPr lang="en-US" sz="1600" b="1" spc="157" dirty="0">
                <a:solidFill>
                  <a:srgbClr val="04383F"/>
                </a:solidFill>
              </a:rPr>
              <a:t>МЫ ОБ ЭТОМ ГОВОРИМ</a:t>
            </a:r>
            <a:r>
              <a:rPr lang="en-US" sz="1600" b="1" spc="157" dirty="0" smtClean="0">
                <a:solidFill>
                  <a:srgbClr val="04383F"/>
                </a:solidFill>
              </a:rPr>
              <a:t>?</a:t>
            </a:r>
            <a:endParaRPr lang="en-US" sz="1600" b="1" spc="157" dirty="0">
              <a:solidFill>
                <a:srgbClr val="0438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7730131" y="4296161"/>
            <a:ext cx="1557967" cy="936636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7861099" y="361949"/>
            <a:ext cx="680455" cy="60022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758333" y="587306"/>
            <a:ext cx="559584" cy="419689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514350"/>
            <a:ext cx="6958014" cy="884858"/>
            <a:chOff x="-1" y="308809"/>
            <a:chExt cx="8955698" cy="214307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308809"/>
              <a:ext cx="8955697" cy="2143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ФИНАНСОВО-ЭКОНОМИЧЕСКИЙ КОМПОНЕНТ</a:t>
              </a:r>
              <a:endParaRPr lang="en-US" sz="2000" b="1" spc="157" dirty="0">
                <a:solidFill>
                  <a:srgbClr val="04383F"/>
                </a:solidFill>
                <a:latin typeface="+mj-lt"/>
              </a:endParaRPr>
            </a:p>
            <a:p>
              <a:pPr>
                <a:lnSpc>
                  <a:spcPts val="4922"/>
                </a:lnSpc>
              </a:pPr>
              <a:endParaRPr lang="en-US" sz="1400" spc="157" dirty="0">
                <a:solidFill>
                  <a:srgbClr val="04383F"/>
                </a:solidFill>
                <a:latin typeface="Glacial Indifference Italics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1501970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sp>
        <p:nvSpPr>
          <p:cNvPr id="21" name="Прямоугольник 20"/>
          <p:cNvSpPr/>
          <p:nvPr/>
        </p:nvSpPr>
        <p:spPr>
          <a:xfrm>
            <a:off x="323876" y="1607344"/>
            <a:ext cx="7835773" cy="662059"/>
          </a:xfrm>
          <a:prstGeom prst="rect">
            <a:avLst/>
          </a:prstGeom>
        </p:spPr>
        <p:txBody>
          <a:bodyPr wrap="square" lIns="76535" tIns="38268" rIns="76535" bIns="38268">
            <a:spAutoFit/>
          </a:bodyPr>
          <a:lstStyle/>
          <a:p>
            <a:pPr marL="287007" indent="-287007">
              <a:buFont typeface="Wingdings" pitchFamily="2" charset="2"/>
              <a:buChar char="q"/>
            </a:pPr>
            <a:endParaRPr lang="ru-RU" sz="1800" dirty="0"/>
          </a:p>
          <a:p>
            <a:pPr marL="287007" indent="-287007">
              <a:buFont typeface="Wingdings" pitchFamily="2" charset="2"/>
              <a:buChar char="q"/>
            </a:pPr>
            <a:endParaRPr lang="ru-RU" sz="2000" dirty="0"/>
          </a:p>
        </p:txBody>
      </p:sp>
      <p:pic>
        <p:nvPicPr>
          <p:cNvPr id="22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15" y="-55498"/>
            <a:ext cx="1017674" cy="1017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oogle Shape;552;p33"/>
          <p:cNvGraphicFramePr/>
          <p:nvPr>
            <p:extLst>
              <p:ext uri="{D42A27DB-BD31-4B8C-83A1-F6EECF244321}">
                <p14:modId xmlns:p14="http://schemas.microsoft.com/office/powerpoint/2010/main" val="2251542707"/>
              </p:ext>
            </p:extLst>
          </p:nvPr>
        </p:nvGraphicFramePr>
        <p:xfrm>
          <a:off x="183859" y="1349666"/>
          <a:ext cx="8240548" cy="6561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5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722"/>
              </a:tblGrid>
              <a:tr h="378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 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ym typeface="Montserrat"/>
                        </a:rPr>
                        <a:t>2017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ym typeface="Montserrat"/>
                        </a:rPr>
                        <a:t>2018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2019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2020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2021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2022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ym typeface="Montserrat"/>
                        </a:rPr>
                        <a:t>52 398,2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68 000</a:t>
                      </a:r>
                      <a:endParaRPr sz="100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138 220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124 875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254 638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sym typeface="Montserrat"/>
                        </a:rPr>
                        <a:t>135 209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Google Shape;550;p33"/>
          <p:cNvSpPr txBox="1"/>
          <p:nvPr/>
        </p:nvSpPr>
        <p:spPr>
          <a:xfrm>
            <a:off x="718234" y="1064603"/>
            <a:ext cx="75996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ознаграждение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проведение занятий на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английском языке (руб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.)</a:t>
            </a:r>
            <a:endParaRPr sz="1400" b="1" dirty="0">
              <a:solidFill>
                <a:schemeClr val="bg2">
                  <a:lumMod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4368"/>
              </p:ext>
            </p:extLst>
          </p:nvPr>
        </p:nvGraphicFramePr>
        <p:xfrm>
          <a:off x="237756" y="2244390"/>
          <a:ext cx="7963570" cy="14721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936"/>
                <a:gridCol w="3028292"/>
                <a:gridCol w="3614413"/>
                <a:gridCol w="88792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3.7.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Руководство дипломными работами (проектами), магистерскими и кандидатскими диссертациями обучающихся из числа иностранных граждан в рамках реализуемых на английском языке образовательных программ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руководство дипломной работой, магистерской диссертацией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руководство кандидатской диссертацией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04032" y="1973461"/>
            <a:ext cx="161480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2"/>
              </a:lnSpc>
            </a:pPr>
            <a:r>
              <a:rPr lang="ru-RU" sz="1600" b="1" spc="157" dirty="0">
                <a:solidFill>
                  <a:srgbClr val="04383F"/>
                </a:solidFill>
              </a:rPr>
              <a:t>РЕЙТИНГ ППС</a:t>
            </a:r>
            <a:endParaRPr lang="en-US" sz="1600" b="1" spc="157" dirty="0">
              <a:solidFill>
                <a:srgbClr val="04383F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88798"/>
              </p:ext>
            </p:extLst>
          </p:nvPr>
        </p:nvGraphicFramePr>
        <p:xfrm>
          <a:off x="228599" y="3680331"/>
          <a:ext cx="7972727" cy="148520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0267"/>
                <a:gridCol w="3084934"/>
                <a:gridCol w="3434024"/>
                <a:gridCol w="1033502"/>
              </a:tblGrid>
              <a:tr h="148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языковой компетентности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получение свидетельства о повышении квалификации, сертификата, (документального подтверждения) уровня владения иностранным языком для реализации и совершенствования профессиональной деятельности (кроме работников, для которых иностранный язык является квалифицированным требованием)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А1 – 25</a:t>
                      </a:r>
                      <a:r>
                        <a:rPr lang="en-US" sz="1200" dirty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A2 – 40;</a:t>
                      </a:r>
                      <a:endParaRPr lang="ru-RU" sz="1200" dirty="0">
                        <a:effectLst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 – 50;</a:t>
                      </a:r>
                      <a:endParaRPr lang="ru-RU" sz="1200" dirty="0">
                        <a:effectLst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B2 – 75;</a:t>
                      </a:r>
                      <a:endParaRPr lang="ru-RU" sz="1200" dirty="0">
                        <a:effectLst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C1 – 100;</a:t>
                      </a:r>
                      <a:endParaRPr lang="ru-RU" sz="1200" dirty="0">
                        <a:effectLst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C2 - 150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8" cy="614761"/>
            <a:chOff x="-1" y="-593213"/>
            <a:chExt cx="9407503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451805" y="-593213"/>
              <a:ext cx="8955697" cy="629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>
                  <a:solidFill>
                    <a:srgbClr val="04383F"/>
                  </a:solidFill>
                  <a:latin typeface="+mj-lt"/>
                </a:rPr>
                <a:t>ОРГАНИЗАЦИОННО-УПРАВЛЕНЧЕСКИЙ </a:t>
              </a:r>
              <a:r>
                <a:rPr lang="en-US" sz="2000" b="1" spc="157" dirty="0">
                  <a:solidFill>
                    <a:srgbClr val="04383F"/>
                  </a:solidFill>
                  <a:latin typeface="+mj-lt"/>
                </a:rPr>
                <a:t> </a:t>
              </a:r>
              <a:r>
                <a:rPr lang="en-US" sz="2000" b="1" spc="157" dirty="0" smtClean="0">
                  <a:solidFill>
                    <a:srgbClr val="04383F"/>
                  </a:solidFill>
                  <a:latin typeface="+mj-lt"/>
                </a:rPr>
                <a:t>КОМПОНЕНТ</a:t>
              </a:r>
              <a:endParaRPr lang="ru-RU" sz="2000" b="1" spc="157" dirty="0">
                <a:solidFill>
                  <a:srgbClr val="04383F"/>
                </a:solidFill>
                <a:latin typeface="+mj-lt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gray">
          <a:xfrm flipV="1">
            <a:off x="6326345" y="2042735"/>
            <a:ext cx="1998360" cy="752210"/>
          </a:xfrm>
          <a:prstGeom prst="upArrow">
            <a:avLst>
              <a:gd name="adj1" fmla="val 79713"/>
              <a:gd name="adj2" fmla="val 43816"/>
            </a:avLst>
          </a:prstGeom>
          <a:gradFill rotWithShape="1">
            <a:gsLst>
              <a:gs pos="66000">
                <a:schemeClr val="bg1"/>
              </a:gs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rot="10800000" wrap="none" anchor="ctr"/>
          <a:lstStyle/>
          <a:p>
            <a:pPr algn="ctr" eaLnBrk="0" hangingPunct="0"/>
            <a:endParaRPr lang="ru-RU">
              <a:solidFill>
                <a:srgbClr val="000066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 flipV="1">
            <a:off x="984219" y="2042734"/>
            <a:ext cx="1998360" cy="752210"/>
          </a:xfrm>
          <a:prstGeom prst="upArrow">
            <a:avLst>
              <a:gd name="adj1" fmla="val 79713"/>
              <a:gd name="adj2" fmla="val 43816"/>
            </a:avLst>
          </a:prstGeom>
          <a:gradFill rotWithShape="1">
            <a:gsLst>
              <a:gs pos="66000">
                <a:schemeClr val="bg1"/>
              </a:gs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rot="10800000" wrap="none" anchor="ctr"/>
          <a:lstStyle/>
          <a:p>
            <a:pPr algn="ctr" eaLnBrk="0" hangingPunct="0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5"/>
          <a:stretch/>
        </p:blipFill>
        <p:spPr bwMode="auto">
          <a:xfrm>
            <a:off x="874199" y="1153103"/>
            <a:ext cx="1705085" cy="7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1"/>
          <a:stretch/>
        </p:blipFill>
        <p:spPr bwMode="auto">
          <a:xfrm>
            <a:off x="6660233" y="1078429"/>
            <a:ext cx="1809955" cy="8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6312" y="918486"/>
            <a:ext cx="887018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spc="157" dirty="0" smtClean="0">
                <a:solidFill>
                  <a:srgbClr val="04383F"/>
                </a:solidFill>
              </a:rPr>
              <a:t>Стратегии проекта «Англоязычный университет»</a:t>
            </a:r>
            <a:endParaRPr lang="ru-RU" sz="2800" b="1" spc="157" dirty="0">
              <a:solidFill>
                <a:srgbClr val="04383F"/>
              </a:solidFill>
            </a:endParaRPr>
          </a:p>
          <a:p>
            <a:pPr algn="ctr">
              <a:lnSpc>
                <a:spcPct val="80000"/>
              </a:lnSpc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1815667"/>
            <a:ext cx="4130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акопления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количества для формирования нового качества»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48696" y="1881151"/>
            <a:ext cx="442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«Экстремальное погружение»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833" y="2794944"/>
            <a:ext cx="4193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год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‒  </a:t>
            </a:r>
            <a:r>
              <a:rPr lang="ru-RU" sz="1200" dirty="0" smtClean="0"/>
              <a:t>преподавание </a:t>
            </a:r>
            <a:r>
              <a:rPr lang="ru-RU" sz="1200" dirty="0"/>
              <a:t>на английском </a:t>
            </a:r>
            <a:r>
              <a:rPr lang="ru-RU" sz="1200" dirty="0" smtClean="0"/>
              <a:t>языке некоторых </a:t>
            </a:r>
            <a:r>
              <a:rPr lang="ru-RU" sz="1200" dirty="0"/>
              <a:t>учебных дисциплин образовательной </a:t>
            </a:r>
            <a:r>
              <a:rPr lang="ru-RU" sz="1200" dirty="0" smtClean="0"/>
              <a:t>программы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«Программное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обеспечение информационных технологий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976" y="3810607"/>
            <a:ext cx="4288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‒</a:t>
            </a:r>
            <a:r>
              <a:rPr lang="ru-RU" sz="12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smtClean="0"/>
              <a:t>началась подготовка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иностранных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студентов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6312" y="4429102"/>
            <a:ext cx="4224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7538" indent="-1887538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2015-2017 годы  ‒ проектирование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СОП с китайскими партнерами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4581" y="2681288"/>
            <a:ext cx="463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2016 год – начата подготовка на английском языке по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специальностям магистратуры </a:t>
            </a:r>
            <a:r>
              <a:rPr lang="ru-RU" sz="1200" dirty="0" smtClean="0">
                <a:solidFill>
                  <a:schemeClr val="tx1"/>
                </a:solidFill>
              </a:rPr>
              <a:t>(«Литературоведение», «Биология», «Строительство», «Вычислительные машины и системы», «Психология», «Правовое регулирование ВЭД)»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91045" y="3539788"/>
            <a:ext cx="37901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/>
              <a:t>Механизмы компенсации: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100" dirty="0" err="1" smtClean="0"/>
              <a:t>тьюторы</a:t>
            </a:r>
            <a:r>
              <a:rPr lang="ru-RU" sz="1100" dirty="0"/>
              <a:t>, способные компенсировать некоторые языковые проблемы </a:t>
            </a:r>
            <a:r>
              <a:rPr lang="ru-RU" sz="1100" dirty="0" smtClean="0"/>
              <a:t>преподавателей;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100" dirty="0" smtClean="0"/>
              <a:t>менторы </a:t>
            </a:r>
            <a:r>
              <a:rPr lang="ru-RU" sz="1100" dirty="0"/>
              <a:t>и волонтеры, которые обеспечивают адаптацию и сопровождение студентов в решении разнообразных проблем </a:t>
            </a:r>
            <a:r>
              <a:rPr lang="ru-RU" sz="1100" dirty="0" smtClean="0"/>
              <a:t>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/>
              <a:t>дополнительные </a:t>
            </a:r>
            <a:r>
              <a:rPr lang="ru-RU" sz="1100" dirty="0"/>
              <a:t>образовательные услуги </a:t>
            </a:r>
            <a:r>
              <a:rPr lang="ru-RU" sz="1100" dirty="0" smtClean="0"/>
              <a:t>по изучению русскому и </a:t>
            </a:r>
            <a:r>
              <a:rPr lang="ru-RU" sz="1100" dirty="0"/>
              <a:t>английскому </a:t>
            </a:r>
            <a:r>
              <a:rPr lang="ru-RU" sz="1100" dirty="0" smtClean="0"/>
              <a:t>языкам.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192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629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>
                  <a:solidFill>
                    <a:srgbClr val="04383F"/>
                  </a:solidFill>
                  <a:latin typeface="+mj-lt"/>
                </a:rPr>
                <a:t>ОРГАНИЗАЦИОННО-УПРАВЛЕНЧЕСКИЙ </a:t>
              </a:r>
              <a:r>
                <a:rPr lang="en-US" sz="2000" b="1" spc="157" dirty="0">
                  <a:solidFill>
                    <a:srgbClr val="04383F"/>
                  </a:solidFill>
                  <a:latin typeface="+mj-lt"/>
                </a:rPr>
                <a:t> </a:t>
              </a:r>
              <a:r>
                <a:rPr lang="en-US" sz="2000" b="1" spc="157" dirty="0" smtClean="0">
                  <a:solidFill>
                    <a:srgbClr val="04383F"/>
                  </a:solidFill>
                  <a:latin typeface="+mj-lt"/>
                </a:rPr>
                <a:t>КОМПОНЕНТ</a:t>
              </a:r>
              <a:endParaRPr lang="ru-RU" sz="2000" b="1" spc="157" dirty="0">
                <a:solidFill>
                  <a:srgbClr val="04383F"/>
                </a:solidFill>
                <a:latin typeface="+mj-lt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20;p30"/>
          <p:cNvSpPr txBox="1"/>
          <p:nvPr/>
        </p:nvSpPr>
        <p:spPr>
          <a:xfrm>
            <a:off x="1547664" y="813801"/>
            <a:ext cx="60035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Самое значительное применение интернационализации образовательных программ — организация обучения на языке, отличном от языка страны, где предлагается данная программа.</a:t>
            </a:r>
          </a:p>
          <a:p>
            <a:pPr lvl="0"/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/>
            <a:r>
              <a:rPr lang="ru-RU" sz="1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(М. В. Ларионова, О. В. Перфильева, 2015)</a:t>
            </a:r>
          </a:p>
          <a:p>
            <a:pPr lvl="0"/>
            <a:endParaRPr lang="ru-RU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" name="Google Shape;521;p30"/>
          <p:cNvGraphicFramePr/>
          <p:nvPr>
            <p:extLst>
              <p:ext uri="{D42A27DB-BD31-4B8C-83A1-F6EECF244321}">
                <p14:modId xmlns:p14="http://schemas.microsoft.com/office/powerpoint/2010/main" val="988674397"/>
              </p:ext>
            </p:extLst>
          </p:nvPr>
        </p:nvGraphicFramePr>
        <p:xfrm>
          <a:off x="108291" y="2383421"/>
          <a:ext cx="8199577" cy="204807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96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9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8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9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8920"/>
              </a:tblGrid>
              <a:tr h="33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2016/2017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2017/2018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2018/2019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2019/2020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2020/2021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/>
                        <a:t>2021/2022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u="none" strike="noStrike" cap="none" dirty="0" smtClean="0">
                          <a:sym typeface="Arimo"/>
                        </a:rPr>
                        <a:t>2022/2023</a:t>
                      </a:r>
                      <a:endParaRPr sz="120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8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Количество англоязычных образовательных программ: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I ступень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3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3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5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5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5</a:t>
                      </a:r>
                      <a:endParaRPr sz="1400" b="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 smtClean="0">
                          <a:sym typeface="Arimo"/>
                        </a:rPr>
                        <a:t>5</a:t>
                      </a:r>
                      <a:endParaRPr sz="1400" b="0" u="none" strike="noStrike" cap="non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II ступень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6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13</a:t>
                      </a:r>
                      <a:endParaRPr sz="1400" b="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14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17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17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18</a:t>
                      </a:r>
                      <a:endParaRPr sz="1400" b="0" u="none" strike="noStrike" cap="none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 smtClean="0">
                          <a:sym typeface="Arimo"/>
                        </a:rPr>
                        <a:t>16</a:t>
                      </a:r>
                      <a:endParaRPr sz="1400" b="0" u="none" strike="noStrike" cap="non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8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Количество студентов: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b="0" u="none" strike="noStrike" cap="none" dirty="0">
                        <a:solidFill>
                          <a:schemeClr val="bg2">
                            <a:lumMod val="1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I ступень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6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14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22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29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32</a:t>
                      </a:r>
                      <a:endParaRPr sz="1400" b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39</a:t>
                      </a:r>
                      <a:endParaRPr sz="1400" b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 smtClean="0">
                          <a:sym typeface="Arimo"/>
                        </a:rPr>
                        <a:t>40</a:t>
                      </a:r>
                      <a:endParaRPr lang="ru-RU" sz="1400" u="none" strike="noStrike" cap="none" dirty="0" smtClean="0">
                        <a:solidFill>
                          <a:schemeClr val="bg2">
                            <a:lumMod val="10000"/>
                          </a:schemeClr>
                        </a:solidFill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II ступень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11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65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115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88</a:t>
                      </a:r>
                      <a:endParaRPr sz="1400" b="0" u="none" strike="noStrike" cap="none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/>
                        <a:t>244</a:t>
                      </a:r>
                      <a:endParaRPr sz="1400" b="0" u="none" strike="noStrike" cap="none">
                        <a:solidFill>
                          <a:schemeClr val="accent6">
                            <a:lumMod val="5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/>
                        <a:t>391</a:t>
                      </a:r>
                      <a:endParaRPr sz="1400" b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400" u="none" strike="noStrike" cap="none" dirty="0" smtClean="0">
                          <a:sym typeface="Arimo"/>
                        </a:rPr>
                        <a:t>219</a:t>
                      </a:r>
                      <a:endParaRPr lang="ru-RU" sz="1400" u="none" strike="noStrike" cap="none" dirty="0" smtClean="0">
                        <a:solidFill>
                          <a:schemeClr val="bg2">
                            <a:lumMod val="10000"/>
                          </a:schemeClr>
                        </a:solidFill>
                        <a:sym typeface="Arimo"/>
                      </a:endParaRPr>
                    </a:p>
                  </a:txBody>
                  <a:tcPr marL="91450" marR="91450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1242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>
                  <a:solidFill>
                    <a:srgbClr val="04383F"/>
                  </a:solidFill>
                  <a:latin typeface="+mj-lt"/>
                </a:rPr>
                <a:t>ОРГАНИЗАЦИОННО-УПРАВЛЕНЧЕСКИЙ </a:t>
              </a:r>
              <a:r>
                <a:rPr lang="en-US" sz="2000" b="1" spc="157" dirty="0">
                  <a:solidFill>
                    <a:srgbClr val="04383F"/>
                  </a:solidFill>
                  <a:latin typeface="+mj-lt"/>
                </a:rPr>
                <a:t> </a:t>
              </a:r>
              <a:r>
                <a:rPr lang="en-US" sz="2000" b="1" spc="157" dirty="0" smtClean="0">
                  <a:solidFill>
                    <a:srgbClr val="04383F"/>
                  </a:solidFill>
                  <a:latin typeface="+mj-lt"/>
                </a:rPr>
                <a:t>КОМПОНЕНТ</a:t>
              </a: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:</a:t>
              </a:r>
            </a:p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АНГЛОЯЗЫЧНОЕ ОБРАЗОВАНИЕ В БЕЛАРУСИ</a:t>
              </a:r>
              <a:endParaRPr lang="ru-RU" sz="2000" b="1" spc="157" dirty="0">
                <a:solidFill>
                  <a:srgbClr val="04383F"/>
                </a:solidFill>
                <a:latin typeface="+mj-lt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788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998661" y="970005"/>
            <a:ext cx="43257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be-BY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be-BY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4367" y="1568631"/>
            <a:ext cx="2984720" cy="35331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Осуществляется по: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4367" y="1981140"/>
            <a:ext cx="2984720" cy="43474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специальностям </a:t>
            </a:r>
            <a:r>
              <a:rPr lang="be-BY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 ступени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9072" y="2492787"/>
            <a:ext cx="3054790" cy="40513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специальностям II ступени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06" y="2137240"/>
            <a:ext cx="699510" cy="3551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33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7130" y="2782801"/>
            <a:ext cx="699510" cy="3551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47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91279" y="2196843"/>
            <a:ext cx="3396343" cy="941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Подготовка по наибольшему числу специальностей на английском языке задекларирована: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51390" y="3414433"/>
            <a:ext cx="1837112" cy="455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программ в БГУ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00044" y="4475264"/>
            <a:ext cx="2281276" cy="455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программы в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ГрГУ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им. Я. Купалы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71038" y="3574084"/>
            <a:ext cx="2148707" cy="455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программы в БНТУ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38657" y="4428882"/>
            <a:ext cx="2408170" cy="455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программ в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ГГУ им. Ф. Скорины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443132" y="2930542"/>
            <a:ext cx="748146" cy="46571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50681" y="3141447"/>
            <a:ext cx="939338" cy="144557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492085" y="3158554"/>
            <a:ext cx="108066" cy="13219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60204" y="3137947"/>
            <a:ext cx="374073" cy="3888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057776" y="3275356"/>
            <a:ext cx="670220" cy="298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36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49225" y="4279518"/>
            <a:ext cx="670220" cy="298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12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46065" y="3409713"/>
            <a:ext cx="670220" cy="298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22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15071" y="4408961"/>
            <a:ext cx="670220" cy="298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23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87974" y="1001806"/>
            <a:ext cx="3241996" cy="10821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на английском языке введено более чем по 250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25494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125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>
                  <a:solidFill>
                    <a:srgbClr val="04383F"/>
                  </a:solidFill>
                  <a:latin typeface="+mj-lt"/>
                </a:rPr>
                <a:t>ОРГАНИЗАЦИОННО-УПРАВЛЕНЧЕСКИЙ </a:t>
              </a:r>
              <a:r>
                <a:rPr lang="en-US" sz="2000" b="1" spc="157" dirty="0">
                  <a:solidFill>
                    <a:srgbClr val="04383F"/>
                  </a:solidFill>
                  <a:latin typeface="+mj-lt"/>
                </a:rPr>
                <a:t> </a:t>
              </a:r>
              <a:r>
                <a:rPr lang="en-US" sz="2000" b="1" spc="157" dirty="0" smtClean="0">
                  <a:solidFill>
                    <a:srgbClr val="04383F"/>
                  </a:solidFill>
                  <a:latin typeface="+mj-lt"/>
                </a:rPr>
                <a:t>КОМПОНЕНТ</a:t>
              </a: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: </a:t>
              </a:r>
            </a:p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БИЛИНГВАЛЬНОЕ ОБРАЗОВАНИЕ</a:t>
              </a:r>
              <a:endParaRPr lang="ru-RU" sz="2000" b="1" spc="157" dirty="0">
                <a:solidFill>
                  <a:srgbClr val="04383F"/>
                </a:solidFill>
                <a:latin typeface="+mj-lt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67810"/>
              </p:ext>
            </p:extLst>
          </p:nvPr>
        </p:nvGraphicFramePr>
        <p:xfrm>
          <a:off x="267574" y="1123950"/>
          <a:ext cx="8029443" cy="259169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14302"/>
                <a:gridCol w="4015141"/>
              </a:tblGrid>
              <a:tr h="45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Факультет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Специальность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 математики и информатики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</a:rPr>
                        <a:t>Программное обеспечение информационных технологий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</a:rPr>
                        <a:t>Управление информационными </a:t>
                      </a:r>
                      <a:r>
                        <a:rPr lang="ru-RU" sz="1200" dirty="0" smtClean="0">
                          <a:effectLst/>
                        </a:rPr>
                        <a:t>ресурсами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Компьютерная безопасность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Прикладная</a:t>
                      </a:r>
                      <a:r>
                        <a:rPr lang="ru-RU" sz="1200" baseline="0" dirty="0" smtClean="0">
                          <a:effectLst/>
                        </a:rPr>
                        <a:t> математика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3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Юридический факультет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</a:rPr>
                        <a:t>Международное право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</a:rPr>
                        <a:t>Юриспруденция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Факультет экономики и управления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Финансы, налогообложение и кредит (2)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</a:rPr>
                        <a:t>Экономика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Факультет психологии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</a:rPr>
                        <a:t>Психология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3200" y="3831479"/>
            <a:ext cx="707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англоязычных участников программы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«Приглашенный профессор»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66886"/>
              </p:ext>
            </p:extLst>
          </p:nvPr>
        </p:nvGraphicFramePr>
        <p:xfrm>
          <a:off x="304840" y="4139256"/>
          <a:ext cx="7992178" cy="61341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08722"/>
                <a:gridCol w="1002394"/>
                <a:gridCol w="985548"/>
                <a:gridCol w="876042"/>
                <a:gridCol w="892889"/>
                <a:gridCol w="92658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англоязычных участников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Общее количество участников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340525" y="3943350"/>
            <a:ext cx="947573" cy="1289447"/>
          </a:xfrm>
          <a:prstGeom prst="rect">
            <a:avLst/>
          </a:prstGeom>
          <a:solidFill>
            <a:srgbClr val="318F9A"/>
          </a:solidFill>
        </p:spPr>
      </p:sp>
      <p:sp>
        <p:nvSpPr>
          <p:cNvPr id="6" name="AutoShape 6"/>
          <p:cNvSpPr/>
          <p:nvPr/>
        </p:nvSpPr>
        <p:spPr>
          <a:xfrm>
            <a:off x="8458200" y="1973461"/>
            <a:ext cx="83355" cy="3684389"/>
          </a:xfrm>
          <a:prstGeom prst="rect">
            <a:avLst/>
          </a:prstGeom>
          <a:solidFill>
            <a:srgbClr val="04383F"/>
          </a:solidFill>
        </p:spPr>
      </p:sp>
      <p:grpSp>
        <p:nvGrpSpPr>
          <p:cNvPr id="7" name="Group 7"/>
          <p:cNvGrpSpPr/>
          <p:nvPr/>
        </p:nvGrpSpPr>
        <p:grpSpPr>
          <a:xfrm rot="-10800000">
            <a:off x="8021137" y="246110"/>
            <a:ext cx="638777" cy="5637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7918371" y="460505"/>
            <a:ext cx="525608" cy="394207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47161" y="141913"/>
            <a:ext cx="7309037" cy="614761"/>
            <a:chOff x="-1" y="-593213"/>
            <a:chExt cx="9407502" cy="1488918"/>
          </a:xfrm>
        </p:grpSpPr>
        <p:sp>
          <p:nvSpPr>
            <p:cNvPr id="18" name="TextBox 18"/>
            <p:cNvSpPr txBox="1"/>
            <p:nvPr/>
          </p:nvSpPr>
          <p:spPr>
            <a:xfrm>
              <a:off x="245886" y="-593213"/>
              <a:ext cx="9161615" cy="629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2"/>
                </a:lnSpc>
              </a:pPr>
              <a:r>
                <a:rPr lang="ru-RU" sz="2000" b="1" spc="157" dirty="0" smtClean="0">
                  <a:solidFill>
                    <a:srgbClr val="04383F"/>
                  </a:solidFill>
                  <a:latin typeface="+mj-lt"/>
                </a:rPr>
                <a:t>СУБЪЕКТНО-ДЕЯТЕЛЬНОСТНЫЙ КОМПОНЕНТ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1" y="806524"/>
              <a:ext cx="8945372" cy="89181"/>
            </a:xfrm>
            <a:prstGeom prst="rect">
              <a:avLst/>
            </a:prstGeom>
            <a:solidFill>
              <a:srgbClr val="04383F"/>
            </a:solidFill>
          </p:spPr>
        </p:sp>
      </p:grpSp>
      <p:pic>
        <p:nvPicPr>
          <p:cNvPr id="13" name="Google Shape;190;p8" descr="C:\Users\Belko_AL\Desktop\Работа\Презентация\Логотип ГрГУ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744"/>
            <a:ext cx="1017674" cy="10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7674" y="1276350"/>
            <a:ext cx="6030497" cy="2144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92"/>
              </a:lnSpc>
            </a:pPr>
            <a:r>
              <a:rPr lang="ru-RU" sz="2000" b="1" spc="157" dirty="0" smtClean="0">
                <a:solidFill>
                  <a:srgbClr val="04383F"/>
                </a:solidFill>
              </a:rPr>
              <a:t>СУБЪЕКТЫ АНГЛОЯЗЫЧНОГО </a:t>
            </a:r>
          </a:p>
          <a:p>
            <a:pPr>
              <a:lnSpc>
                <a:spcPts val="1992"/>
              </a:lnSpc>
            </a:pPr>
            <a:r>
              <a:rPr lang="ru-RU" sz="2000" b="1" spc="157" dirty="0" smtClean="0">
                <a:solidFill>
                  <a:srgbClr val="04383F"/>
                </a:solidFill>
              </a:rPr>
              <a:t>ОБРАЗОВАТЕЛЬНОГО ПРОСТРАНТСВА</a:t>
            </a:r>
          </a:p>
          <a:p>
            <a:pPr>
              <a:lnSpc>
                <a:spcPts val="1992"/>
              </a:lnSpc>
            </a:pPr>
            <a:endParaRPr lang="ru-RU" sz="1600" b="1" spc="157" dirty="0">
              <a:solidFill>
                <a:srgbClr val="04383F"/>
              </a:solidFill>
            </a:endParaRPr>
          </a:p>
          <a:p>
            <a:pPr>
              <a:lnSpc>
                <a:spcPts val="1992"/>
              </a:lnSpc>
            </a:pPr>
            <a:endParaRPr lang="ru-RU" sz="1600" b="1" spc="157" dirty="0" smtClean="0">
              <a:solidFill>
                <a:srgbClr val="04383F"/>
              </a:solidFill>
            </a:endParaRPr>
          </a:p>
          <a:p>
            <a:pPr marL="285750" indent="-285750">
              <a:lnSpc>
                <a:spcPts val="1992"/>
              </a:lnSpc>
              <a:buFont typeface="Wingdings" pitchFamily="2" charset="2"/>
              <a:buChar char="q"/>
            </a:pPr>
            <a:r>
              <a:rPr lang="ru-RU" sz="1600" b="1" spc="157" dirty="0" smtClean="0">
                <a:solidFill>
                  <a:srgbClr val="04383F"/>
                </a:solidFill>
              </a:rPr>
              <a:t>ПРЕПОДАВАТЕЛИ</a:t>
            </a:r>
          </a:p>
          <a:p>
            <a:pPr marL="285750" indent="-285750">
              <a:lnSpc>
                <a:spcPts val="1992"/>
              </a:lnSpc>
              <a:buFont typeface="Wingdings" pitchFamily="2" charset="2"/>
              <a:buChar char="q"/>
            </a:pPr>
            <a:r>
              <a:rPr lang="ru-RU" sz="1600" b="1" spc="157" dirty="0" smtClean="0">
                <a:solidFill>
                  <a:srgbClr val="04383F"/>
                </a:solidFill>
              </a:rPr>
              <a:t>СТУДЕНТЫ, ОБУЧАЮЩИЕСЯ НА РУССКОМ ЯЗЫКЕ</a:t>
            </a:r>
          </a:p>
          <a:p>
            <a:pPr marL="285750" indent="-285750">
              <a:lnSpc>
                <a:spcPts val="1992"/>
              </a:lnSpc>
              <a:buFont typeface="Wingdings" pitchFamily="2" charset="2"/>
              <a:buChar char="q"/>
            </a:pPr>
            <a:r>
              <a:rPr lang="ru-RU" sz="1600" b="1" spc="157" dirty="0">
                <a:solidFill>
                  <a:srgbClr val="04383F"/>
                </a:solidFill>
              </a:rPr>
              <a:t>СТУДЕНТЫ, ОБУЧАЮЩИЕСЯ НА </a:t>
            </a:r>
            <a:r>
              <a:rPr lang="ru-RU" sz="1600" b="1" spc="157" dirty="0" smtClean="0">
                <a:solidFill>
                  <a:srgbClr val="04383F"/>
                </a:solidFill>
              </a:rPr>
              <a:t>АНГЛИЙСКОМ </a:t>
            </a:r>
            <a:r>
              <a:rPr lang="ru-RU" sz="1600" b="1" spc="157" dirty="0">
                <a:solidFill>
                  <a:srgbClr val="04383F"/>
                </a:solidFill>
              </a:rPr>
              <a:t>ЯЗЫКЕ</a:t>
            </a:r>
          </a:p>
          <a:p>
            <a:pPr marL="285750" indent="-285750">
              <a:lnSpc>
                <a:spcPts val="1992"/>
              </a:lnSpc>
              <a:buFont typeface="Wingdings" pitchFamily="2" charset="2"/>
              <a:buChar char="q"/>
            </a:pPr>
            <a:r>
              <a:rPr lang="ru-RU" sz="1600" b="1" spc="157" dirty="0" smtClean="0">
                <a:solidFill>
                  <a:srgbClr val="04383F"/>
                </a:solidFill>
              </a:rPr>
              <a:t>СОТРУДНИКИ</a:t>
            </a:r>
            <a:endParaRPr lang="ru-RU" sz="1600" b="1" spc="157" dirty="0">
              <a:solidFill>
                <a:srgbClr val="043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1154</Words>
  <Application>Microsoft Office PowerPoint</Application>
  <PresentationFormat>Экран (16:9)</PresentationFormat>
  <Paragraphs>350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Glacial Indifference Italics</vt:lpstr>
      <vt:lpstr>Wingdings</vt:lpstr>
      <vt:lpstr>Symbol</vt:lpstr>
      <vt:lpstr>Arimo</vt:lpstr>
      <vt:lpstr>Candara</vt:lpstr>
      <vt:lpstr>Montserrat</vt:lpstr>
      <vt:lpstr>Glacial Indifference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Белокоз Елена Иосифовна Начальник Центра интернационализации образования</dc:title>
  <dc:creator>admin</dc:creator>
  <cp:lastModifiedBy>СКЕРСЬ МАРИЯ АНТОНОВНА</cp:lastModifiedBy>
  <cp:revision>45</cp:revision>
  <dcterms:created xsi:type="dcterms:W3CDTF">2006-08-16T00:00:00Z</dcterms:created>
  <dcterms:modified xsi:type="dcterms:W3CDTF">2022-12-14T07:22:21Z</dcterms:modified>
  <dc:identifier>DAFS2aS-AZY</dc:identifier>
</cp:coreProperties>
</file>