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439" y="-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7AE9B3-0B68-E09C-2FD7-1DAB5B066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417" y="1112017"/>
            <a:ext cx="7315200" cy="3255264"/>
          </a:xfrm>
        </p:spPr>
        <p:txBody>
          <a:bodyPr/>
          <a:lstStyle/>
          <a:p>
            <a:pPr algn="ctr"/>
            <a:r>
              <a:rPr lang="ru-RU" dirty="0"/>
              <a:t>Профилактика травматизма в зимний период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224D3B-8587-3339-3D78-190FDA3A7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368" y="4554837"/>
            <a:ext cx="2433298" cy="443292"/>
          </a:xfrm>
        </p:spPr>
        <p:txBody>
          <a:bodyPr/>
          <a:lstStyle/>
          <a:p>
            <a:r>
              <a:rPr lang="ru-RU" dirty="0"/>
              <a:t>Г. Н. </a:t>
            </a:r>
            <a:r>
              <a:rPr lang="ru-RU" dirty="0" err="1"/>
              <a:t>Сидиневская</a:t>
            </a:r>
            <a:endParaRPr lang="ru-RU" dirty="0"/>
          </a:p>
        </p:txBody>
      </p:sp>
      <p:pic>
        <p:nvPicPr>
          <p:cNvPr id="1026" name="Picture 2" descr="Снежинки на прозрачном фоне гифки скачать бесплатно">
            <a:extLst>
              <a:ext uri="{FF2B5EF4-FFF2-40B4-BE49-F238E27FC236}">
                <a16:creationId xmlns:a16="http://schemas.microsoft.com/office/drawing/2014/main" xmlns="" id="{BF831916-F430-58FC-A3C2-D6033D98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20" y="797689"/>
            <a:ext cx="4275880" cy="52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1741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Подготовлено </a:t>
            </a:r>
            <a:r>
              <a:rPr lang="ru-RU" i="1" dirty="0" smtClean="0"/>
              <a:t>здравпунктом </a:t>
            </a:r>
            <a:r>
              <a:rPr lang="ru-RU" i="1" dirty="0"/>
              <a:t>УО «Гродненский государственный </a:t>
            </a:r>
            <a:r>
              <a:rPr lang="ru-RU" i="1" dirty="0" smtClean="0"/>
              <a:t>университет </a:t>
            </a:r>
            <a:r>
              <a:rPr lang="ru-RU" i="1" dirty="0"/>
              <a:t>имени Янки Купалы»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4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0888B-EA31-0E67-CE4E-880025FF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438" y="1401074"/>
            <a:ext cx="7315200" cy="3255264"/>
          </a:xfrm>
        </p:spPr>
        <p:txBody>
          <a:bodyPr/>
          <a:lstStyle/>
          <a:p>
            <a:pPr algn="ctr"/>
            <a:r>
              <a:rPr lang="ru-RU" dirty="0"/>
              <a:t>Будьте внимательны и осторожны! Берегите свое здоровье!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4FDF37-1832-3B0C-61ED-B5CAB311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20" y="797689"/>
            <a:ext cx="4275880" cy="52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B9203E-051B-954D-8DBD-BD584D5E412C}"/>
              </a:ext>
            </a:extLst>
          </p:cNvPr>
          <p:cNvSpPr txBox="1"/>
          <p:nvPr/>
        </p:nvSpPr>
        <p:spPr>
          <a:xfrm>
            <a:off x="1960041" y="4317444"/>
            <a:ext cx="8271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118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16D809-2BD2-8116-3820-EE161F90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967" y="441664"/>
            <a:ext cx="7546019" cy="5974672"/>
          </a:xfrm>
        </p:spPr>
        <p:txBody>
          <a:bodyPr>
            <a:normAutofit/>
          </a:bodyPr>
          <a:lstStyle/>
          <a:p>
            <a:r>
              <a:rPr lang="ru-RU" sz="2400" dirty="0"/>
              <a:t>Зима – время повышенного травматизма. Причиной часто служит гололед, раннее наступление темноты, скользкая обувь. Ухудшение состояния проезжей части сказывается на увеличении частоты дорожных происшествий и росте числа пострадавших.</a:t>
            </a:r>
          </a:p>
          <a:p>
            <a:r>
              <a:rPr lang="ru-RU" sz="2400" dirty="0"/>
              <a:t> Наиболее частые повреждения при этом: черепно-мозговая травма, переломы костей конечностей, сочетанная травма. Согласно статистическим данным на зимний травматизм приходится до 15% заболеваемости с временной утратой трудоспособности.</a:t>
            </a:r>
          </a:p>
          <a:p>
            <a:r>
              <a:rPr lang="ru-RU" sz="2400" dirty="0"/>
              <a:t>При наступлении зимы, с выпадением первого снега частота обращений за помощью в медицинские учреждения по поводу травм увеличивается в 2-3 раза. </a:t>
            </a:r>
          </a:p>
        </p:txBody>
      </p:sp>
      <p:pic>
        <p:nvPicPr>
          <p:cNvPr id="2052" name="Picture 4" descr="Травматолог-ортопед в Новосибирске и Искитиме | Клиника Санитас">
            <a:extLst>
              <a:ext uri="{FF2B5EF4-FFF2-40B4-BE49-F238E27FC236}">
                <a16:creationId xmlns:a16="http://schemas.microsoft.com/office/drawing/2014/main" xmlns="" id="{AEE14F98-1F92-7127-F414-F729F19F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" y="1796711"/>
            <a:ext cx="3248535" cy="23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2052FD9-E3A7-100A-8851-FF41B40FB76B}"/>
              </a:ext>
            </a:extLst>
          </p:cNvPr>
          <p:cNvSpPr/>
          <p:nvPr/>
        </p:nvSpPr>
        <p:spPr>
          <a:xfrm>
            <a:off x="4126637" y="328474"/>
            <a:ext cx="3959441" cy="162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Наиболее часто встречаемые травмы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350B66E-6F5C-C4C6-93CB-90A676D33A67}"/>
              </a:ext>
            </a:extLst>
          </p:cNvPr>
          <p:cNvSpPr/>
          <p:nvPr/>
        </p:nvSpPr>
        <p:spPr>
          <a:xfrm>
            <a:off x="400974" y="2435441"/>
            <a:ext cx="2581923" cy="145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перелом лучевой кости в типичном месте, переломы лодыжек и ключицы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F5B2D77-D341-1CDF-F97D-0F37CFF45E25}"/>
              </a:ext>
            </a:extLst>
          </p:cNvPr>
          <p:cNvSpPr/>
          <p:nvPr/>
        </p:nvSpPr>
        <p:spPr>
          <a:xfrm>
            <a:off x="4805038" y="2435442"/>
            <a:ext cx="2581923" cy="145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ушибы плечевой кости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3498367-BD51-480A-76D3-79C1BEA7FB03}"/>
              </a:ext>
            </a:extLst>
          </p:cNvPr>
          <p:cNvSpPr/>
          <p:nvPr/>
        </p:nvSpPr>
        <p:spPr>
          <a:xfrm>
            <a:off x="9056702" y="2435441"/>
            <a:ext cx="2581923" cy="145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переломы костей голени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99C6A7E-0738-412B-8F0F-3338B74AD810}"/>
              </a:ext>
            </a:extLst>
          </p:cNvPr>
          <p:cNvSpPr/>
          <p:nvPr/>
        </p:nvSpPr>
        <p:spPr>
          <a:xfrm>
            <a:off x="2149875" y="4789504"/>
            <a:ext cx="2581923" cy="145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повреждения связочного аппарата голеностопного и коленного суставов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33D044E-B4AB-E90D-985A-05CF7A7092DA}"/>
              </a:ext>
            </a:extLst>
          </p:cNvPr>
          <p:cNvSpPr/>
          <p:nvPr/>
        </p:nvSpPr>
        <p:spPr>
          <a:xfrm>
            <a:off x="7386961" y="4789504"/>
            <a:ext cx="2581923" cy="145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черепно-мозговые травмы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482775D1-C9F6-BCEA-DEF9-58D5B0D46D55}"/>
              </a:ext>
            </a:extLst>
          </p:cNvPr>
          <p:cNvCxnSpPr>
            <a:cxnSpLocks/>
          </p:cNvCxnSpPr>
          <p:nvPr/>
        </p:nvCxnSpPr>
        <p:spPr>
          <a:xfrm flipH="1">
            <a:off x="2982897" y="1811045"/>
            <a:ext cx="1290962" cy="7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3EAD7FC4-6C41-359F-6C9A-D226DC1BC045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6096000" y="1953087"/>
            <a:ext cx="10358" cy="48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F1CC1CDF-93A7-920C-EAF1-AD99DE45FC6D}"/>
              </a:ext>
            </a:extLst>
          </p:cNvPr>
          <p:cNvCxnSpPr>
            <a:endCxn id="7" idx="0"/>
          </p:cNvCxnSpPr>
          <p:nvPr/>
        </p:nvCxnSpPr>
        <p:spPr>
          <a:xfrm flipH="1">
            <a:off x="3440837" y="1961965"/>
            <a:ext cx="1495147" cy="28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50DDD13-7233-8268-6085-CBA779693F19}"/>
              </a:ext>
            </a:extLst>
          </p:cNvPr>
          <p:cNvCxnSpPr>
            <a:cxnSpLocks/>
          </p:cNvCxnSpPr>
          <p:nvPr/>
        </p:nvCxnSpPr>
        <p:spPr>
          <a:xfrm>
            <a:off x="8013948" y="1887985"/>
            <a:ext cx="1042754" cy="624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4DC554F6-35EA-663F-EC34-444DA19DDCB4}"/>
              </a:ext>
            </a:extLst>
          </p:cNvPr>
          <p:cNvCxnSpPr/>
          <p:nvPr/>
        </p:nvCxnSpPr>
        <p:spPr>
          <a:xfrm>
            <a:off x="7164280" y="1961965"/>
            <a:ext cx="1586882" cy="282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5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C18A43-661A-E8DF-63D9-2772AA8D7F32}"/>
              </a:ext>
            </a:extLst>
          </p:cNvPr>
          <p:cNvSpPr txBox="1"/>
          <p:nvPr/>
        </p:nvSpPr>
        <p:spPr>
          <a:xfrm>
            <a:off x="648070" y="550416"/>
            <a:ext cx="1018268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Переломы конечностей возникают из-за того, что, падая, человек инстинктивно выставляет вперед руку и обрушивается на нее всем весом тела.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Аналогично неловко выставленная нога ломается в области голени. У женщин этому способствует также ношение обуви на высоком каблуке. В ней легко споткнуться и упасть.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Особенно часто переломам подвержены люди пожилого возраста из-за возрастных особенностей их скелета (повышенная хрупкость костей, меньшая эластичность связок и мышц). Даже небольшой удар может вызвать переломы конечностей, ребер, позвоночника, а также тяжелую своими последствиями травму – перелом шейки бедренной кости. В 95% случаев этот перелом встречается у женщин. Людям пожилого возраста без надобности в «скользкую» погоду из дома вообще лучше не выходить, следует отложить поездки, походы в магазин и во всевозможные инстанции.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Эти же рекомендации должны соблюдать и беременные женщины.</a:t>
            </a:r>
          </a:p>
        </p:txBody>
      </p:sp>
    </p:spTree>
    <p:extLst>
      <p:ext uri="{BB962C8B-B14F-4D97-AF65-F5344CB8AC3E}">
        <p14:creationId xmlns:p14="http://schemas.microsoft.com/office/powerpoint/2010/main" val="109211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01B891-8EB5-9723-4182-27484FFC3E1D}"/>
              </a:ext>
            </a:extLst>
          </p:cNvPr>
          <p:cNvSpPr txBox="1"/>
          <p:nvPr/>
        </p:nvSpPr>
        <p:spPr>
          <a:xfrm>
            <a:off x="375823" y="548911"/>
            <a:ext cx="5459766" cy="560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Ознобления и отморожения (15-17% всех зимних травм) – ещё одна серьезная проблема травматологии. Получить ознобление конечностей можно и при температуре +4 градуса, если будет повышенная влажность воздуха. Обувь должна быть теплой и просторной, так вы предотвратите ознобления и отморожения.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отморожениях никогда не растирайте пораженную область снегом. Чтобы предотвратить омертвение тканей, согревание пораженной области должно быть постепенным! Когда пострадавший попадет в теплое помещение, укутайте отмороженную руку шарфом, чтобы предотвратить резкое повышение температуры. Если отморожение несильное, можно слегка растереть эту область чистой шерстяной тканью. Дайте выпить пострадавшему горячего чая.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91ACDA-C409-2DEA-15C4-9E69CBC0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8" b="8478"/>
          <a:stretch/>
        </p:blipFill>
        <p:spPr>
          <a:xfrm>
            <a:off x="6356412" y="170035"/>
            <a:ext cx="5291091" cy="65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655935-B1B1-1679-8C47-79552EC4E6AD}"/>
              </a:ext>
            </a:extLst>
          </p:cNvPr>
          <p:cNvSpPr txBox="1"/>
          <p:nvPr/>
        </p:nvSpPr>
        <p:spPr>
          <a:xfrm>
            <a:off x="284085" y="292964"/>
            <a:ext cx="113989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Чтобы снизить риск падения при гололеде, необходимо соблюдать следующие правила:</a:t>
            </a:r>
          </a:p>
          <a:p>
            <a:endParaRPr lang="ru-RU" sz="2200" dirty="0"/>
          </a:p>
          <a:p>
            <a:r>
              <a:rPr lang="ru-RU" sz="2200" dirty="0"/>
              <a:t>•	носить обувь желательно на плоской рифленой подошве или на низком квадратном каблуке;</a:t>
            </a:r>
          </a:p>
          <a:p>
            <a:r>
              <a:rPr lang="ru-RU" sz="2200" dirty="0"/>
              <a:t>•	можно прикрепить к подошве обуви полоску наждачной бумаги или обычного лейкопластыря;</a:t>
            </a:r>
          </a:p>
          <a:p>
            <a:r>
              <a:rPr lang="ru-RU" sz="2200" dirty="0"/>
              <a:t>•	в гололедицу ходить нужно по-особому – как бы немного скользя, словно на маленьких лыжах, наступать на всю подошву;</a:t>
            </a:r>
          </a:p>
          <a:p>
            <a:r>
              <a:rPr lang="ru-RU" sz="2200" dirty="0"/>
              <a:t>•	внимательно смотреть под ноги (в спешке можно не заметить даже открытого льда);</a:t>
            </a:r>
          </a:p>
          <a:p>
            <a:r>
              <a:rPr lang="ru-RU" sz="2200" dirty="0"/>
              <a:t>•	идти желательно как можно медленнее. Важно помнить: чем быстрее Вы идете, тем больше риск упасть;</a:t>
            </a:r>
          </a:p>
          <a:p>
            <a:r>
              <a:rPr lang="ru-RU" sz="2200" dirty="0"/>
              <a:t>•	девушкам на время гололеда не стоит ходить на высоких, тонких каблуках;</a:t>
            </a:r>
          </a:p>
          <a:p>
            <a:r>
              <a:rPr lang="ru-RU" sz="2200" dirty="0"/>
              <a:t>•	если вы носите длинное пальто или шубу, обязательно приподнимать полы одежды, когда выходите из транспорта или спускаетесь по лестнице;</a:t>
            </a:r>
          </a:p>
          <a:p>
            <a:r>
              <a:rPr lang="ru-RU" sz="2200" dirty="0"/>
              <a:t>•	не ходить очень близко к стенам зданий – с крыши может упасть сосулька или кусок затвердевшего снега.</a:t>
            </a:r>
          </a:p>
        </p:txBody>
      </p:sp>
    </p:spTree>
    <p:extLst>
      <p:ext uri="{BB962C8B-B14F-4D97-AF65-F5344CB8AC3E}">
        <p14:creationId xmlns:p14="http://schemas.microsoft.com/office/powerpoint/2010/main" val="392767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B3BA5-582E-38FD-DF5A-243987A408E1}"/>
              </a:ext>
            </a:extLst>
          </p:cNvPr>
          <p:cNvSpPr txBox="1"/>
          <p:nvPr/>
        </p:nvSpPr>
        <p:spPr>
          <a:xfrm>
            <a:off x="568171" y="366623"/>
            <a:ext cx="10848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Если чувствуете, что потеряли равновесие, попытайтесь упасть с наименьшими потерями:</a:t>
            </a:r>
          </a:p>
          <a:p>
            <a:endParaRPr lang="ru-RU" sz="2400" dirty="0"/>
          </a:p>
          <a:p>
            <a:r>
              <a:rPr lang="ru-RU" sz="2400" dirty="0"/>
              <a:t>•	при падении нужно сгруппироваться – это уменьшит силу удара о лед; постараться присесть – уменьшится высота падения;</a:t>
            </a:r>
          </a:p>
          <a:p>
            <a:r>
              <a:rPr lang="ru-RU" sz="2400" dirty="0"/>
              <a:t>•	в момент падения необходимо напрячь мышцы – отделаетесь ушибом;</a:t>
            </a:r>
          </a:p>
          <a:p>
            <a:r>
              <a:rPr lang="ru-RU" sz="2400" dirty="0"/>
              <a:t>•	безопасней всего падать на бок, так можно обезопасить таз, позвоночник и конечности;</a:t>
            </a:r>
          </a:p>
          <a:p>
            <a:r>
              <a:rPr lang="ru-RU" sz="2400" dirty="0"/>
              <a:t>•	падая ничком, голову лучше втянуть в плечи, локти прижать к бокам, спину выпрямить, ноги слегка согнуть; ни в коем случае нельзя приземляться на выпрямленные руки;</a:t>
            </a:r>
          </a:p>
          <a:p>
            <a:r>
              <a:rPr lang="ru-RU" sz="2400" dirty="0"/>
              <a:t>•	при падении на спину прижать подбородок к груди, а руки раскинуть пошире;</a:t>
            </a:r>
          </a:p>
          <a:p>
            <a:r>
              <a:rPr lang="ru-RU" sz="2400" dirty="0"/>
              <a:t>•	если падаете со скользкой лестницы, постараться прикрыть лицо и голову руками. Не пытаться затормозить падение, растопыривая конечности, это увеличит количество переломов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3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610E45-2B5E-B2AE-C2E2-5564A78EEE6E}"/>
              </a:ext>
            </a:extLst>
          </p:cNvPr>
          <p:cNvSpPr txBox="1"/>
          <p:nvPr/>
        </p:nvSpPr>
        <p:spPr>
          <a:xfrm>
            <a:off x="551895" y="612844"/>
            <a:ext cx="110882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получении травмы необходимо вызвать бригаду скорой медицинской помощи или при возможности самостоятельно обратиться в ближайшее медицинское учреждение. Самостоятельно или с помощью окружающих создать условия неподвижности для поврежденной конечности при помощи подручных средств. Обойтись без консультации врача можно только в случае легкого ушиба, за исключением ушиба головы. Достаточно к больному месту приложить холод и обработать место ушиба мазью или гелем, рассасывающим синяки.</a:t>
            </a:r>
          </a:p>
          <a:p>
            <a:endParaRPr lang="ru-RU" sz="2400" dirty="0"/>
          </a:p>
          <a:p>
            <a:r>
              <a:rPr lang="ru-RU" sz="2400" dirty="0"/>
              <a:t>При занятии зимними видами спорта используйте защитные средства – налокотники, наколенники, шлемы. Обучите своего ребенка безопасному катанию на лыжах, коньках и санках. Взрослые должны уметь оказывать первую помощь ребенку. Во время новогодних праздников, хочется предостеречь от вероятности получения травм в результате использования многообразных пиротехнических изделий, которые нередко становятся причиной очень тяжелого ожога или даже смертельного случая.</a:t>
            </a:r>
          </a:p>
        </p:txBody>
      </p:sp>
    </p:spTree>
    <p:extLst>
      <p:ext uri="{BB962C8B-B14F-4D97-AF65-F5344CB8AC3E}">
        <p14:creationId xmlns:p14="http://schemas.microsoft.com/office/powerpoint/2010/main" val="391631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D2435C-BDE0-516C-E35E-2ABB520DB194}"/>
              </a:ext>
            </a:extLst>
          </p:cNvPr>
          <p:cNvSpPr txBox="1"/>
          <p:nvPr/>
        </p:nvSpPr>
        <p:spPr>
          <a:xfrm>
            <a:off x="461639" y="612844"/>
            <a:ext cx="112687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Итак, основной способ профилактики травм зимой – это осмотрительность и осторожность при передвижении по тротуарам и дорожкам, пешеходным переходам на мостовой, особенно при наличии снежных заносов и гололеда. Важно правильно, соответственно погодным условиям, подобрать одежду и обувь. Соблюдать правила безопасного поведения при занятии зимними видами спорта и играми, не оставлять детей без присмотра. Водители транспортных средств должны строго соблюдать правила дорожного движения и проявлять повышенное внимание, соблюдать скоростной режим и максимально внимательно относиться ко всем участникам дорожного движения.</a:t>
            </a:r>
          </a:p>
          <a:p>
            <a:endParaRPr lang="ru-RU" sz="2400" dirty="0"/>
          </a:p>
          <a:p>
            <a:r>
              <a:rPr lang="ru-RU" sz="2400" dirty="0"/>
              <a:t> Во время гололеда держитесь подальше от проезжей части и ни в коем случае не перебегайте ее! Тормозной путь у автомобилей в это время значительно увеличивается. А потому будьте особо внимательны при переходе улицы, особенно в начале движения. На остановке стойте подальше от края дороги, чтобы не поскользнуться и не попасть под колеса автобуса.</a:t>
            </a:r>
          </a:p>
        </p:txBody>
      </p:sp>
    </p:spTree>
    <p:extLst>
      <p:ext uri="{BB962C8B-B14F-4D97-AF65-F5344CB8AC3E}">
        <p14:creationId xmlns:p14="http://schemas.microsoft.com/office/powerpoint/2010/main" val="238959244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54</TotalTime>
  <Words>713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Рамка</vt:lpstr>
      <vt:lpstr>Профилактика травматизма в зимний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внимательны и осторожны! Берегите свое здоровье!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травматизма в зимний период</dc:title>
  <dc:creator>Андрей Сидиневский</dc:creator>
  <cp:lastModifiedBy>СКЕРСЬ МАРИЯ АНТОНОВНА</cp:lastModifiedBy>
  <cp:revision>2</cp:revision>
  <dcterms:created xsi:type="dcterms:W3CDTF">2022-12-11T17:05:11Z</dcterms:created>
  <dcterms:modified xsi:type="dcterms:W3CDTF">2022-12-14T07:23:31Z</dcterms:modified>
</cp:coreProperties>
</file>