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6" r:id="rId2"/>
    <p:sldMasterId id="2147483824" r:id="rId3"/>
    <p:sldMasterId id="2147483837" r:id="rId4"/>
    <p:sldMasterId id="2147483849" r:id="rId5"/>
  </p:sldMasterIdLst>
  <p:notesMasterIdLst>
    <p:notesMasterId r:id="rId18"/>
  </p:notesMasterIdLst>
  <p:handoutMasterIdLst>
    <p:handoutMasterId r:id="rId19"/>
  </p:handoutMasterIdLst>
  <p:sldIdLst>
    <p:sldId id="267" r:id="rId6"/>
    <p:sldId id="376" r:id="rId7"/>
    <p:sldId id="374" r:id="rId8"/>
    <p:sldId id="341" r:id="rId9"/>
    <p:sldId id="379" r:id="rId10"/>
    <p:sldId id="381" r:id="rId11"/>
    <p:sldId id="382" r:id="rId12"/>
    <p:sldId id="383" r:id="rId13"/>
    <p:sldId id="380" r:id="rId14"/>
    <p:sldId id="384" r:id="rId15"/>
    <p:sldId id="377" r:id="rId16"/>
    <p:sldId id="321" r:id="rId17"/>
  </p:sldIdLst>
  <p:sldSz cx="9144000" cy="6858000" type="screen4x3"/>
  <p:notesSz cx="6888163" cy="100218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СТРОВСКАЯ ИННА ВЯЧЕСЛАВОВНА" initials="ОИВ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3" autoAdjust="0"/>
    <p:restoredTop sz="96433" autoAdjust="0"/>
  </p:normalViewPr>
  <p:slideViewPr>
    <p:cSldViewPr snapToGrid="0">
      <p:cViewPr>
        <p:scale>
          <a:sx n="91" d="100"/>
          <a:sy n="91" d="100"/>
        </p:scale>
        <p:origin x="-1443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51"/>
        <p:guide orient="horz" pos="3156"/>
        <p:guide pos="2181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image" Target="../media/image20.pn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A5E2D-8294-4C85-92BC-F5E5B03C230E}" type="doc">
      <dgm:prSet loTypeId="urn:microsoft.com/office/officeart/2008/layout/PictureStrips" loCatId="list" qsTypeId="urn:microsoft.com/office/officeart/2005/8/quickstyle/3d3" qsCatId="3D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30FAC1D-6821-406F-A5E6-1F35DCDDBE8E}">
      <dgm:prSet/>
      <dgm:spPr/>
      <dgm:t>
        <a:bodyPr/>
        <a:lstStyle/>
        <a:p>
          <a:pPr algn="ctr" rtl="0">
            <a:lnSpc>
              <a:spcPct val="90000"/>
            </a:lnSpc>
            <a:spcAft>
              <a:spcPct val="35000"/>
            </a:spcAft>
          </a:pPr>
          <a:r>
            <a:rPr lang="ru-RU" b="1" dirty="0" smtClean="0">
              <a:solidFill>
                <a:schemeClr val="tx2"/>
              </a:solidFill>
            </a:rPr>
            <a:t>СТРОИТЕЛЬНЫЕ ОТРЯДЫ</a:t>
          </a:r>
        </a:p>
        <a:p>
          <a:pPr algn="ctr" rtl="0">
            <a:lnSpc>
              <a:spcPct val="90000"/>
            </a:lnSpc>
            <a:spcAft>
              <a:spcPct val="35000"/>
            </a:spcAft>
          </a:pPr>
          <a:r>
            <a:rPr lang="ru-RU" dirty="0" smtClean="0">
              <a:solidFill>
                <a:srgbClr val="000000"/>
              </a:solidFill>
              <a:latin typeface="Arial" charset="0"/>
            </a:rPr>
            <a:t>строительные работы в организациях и на предприятиях, работы по ремонту общежитий </a:t>
          </a:r>
        </a:p>
        <a:p>
          <a:pPr algn="ctr" rtl="0">
            <a:lnSpc>
              <a:spcPct val="90000"/>
            </a:lnSpc>
            <a:spcAft>
              <a:spcPct val="35000"/>
            </a:spcAft>
          </a:pPr>
          <a:r>
            <a:rPr lang="ru-RU" dirty="0" smtClean="0">
              <a:solidFill>
                <a:srgbClr val="000000"/>
              </a:solidFill>
              <a:latin typeface="Arial" charset="0"/>
            </a:rPr>
            <a:t>и учебных корпусов</a:t>
          </a:r>
          <a:endParaRPr lang="ru-RU" dirty="0"/>
        </a:p>
      </dgm:t>
    </dgm:pt>
    <dgm:pt modelId="{C6E95427-5237-48AA-B9EF-B47626C4499D}" type="parTrans" cxnId="{BF4E3315-DF62-4620-A76A-D5B32DD86FD1}">
      <dgm:prSet/>
      <dgm:spPr/>
      <dgm:t>
        <a:bodyPr/>
        <a:lstStyle/>
        <a:p>
          <a:endParaRPr lang="ru-RU"/>
        </a:p>
      </dgm:t>
    </dgm:pt>
    <dgm:pt modelId="{A8615933-8AD9-4207-A6A9-1E9A83477A14}" type="sibTrans" cxnId="{BF4E3315-DF62-4620-A76A-D5B32DD86FD1}">
      <dgm:prSet/>
      <dgm:spPr/>
      <dgm:t>
        <a:bodyPr/>
        <a:lstStyle/>
        <a:p>
          <a:endParaRPr lang="ru-RU"/>
        </a:p>
      </dgm:t>
    </dgm:pt>
    <dgm:pt modelId="{A0DE3318-720C-4638-8F4A-625B4B42156D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tx2"/>
              </a:solidFill>
            </a:rPr>
            <a:t>СЕРВИСНЫЕ ОТРЯДЫ</a:t>
          </a:r>
        </a:p>
        <a:p>
          <a:pPr algn="ctr" rtl="0"/>
          <a:r>
            <a:rPr lang="ru-RU" dirty="0" smtClean="0">
              <a:solidFill>
                <a:srgbClr val="000000"/>
              </a:solidFill>
              <a:latin typeface="Arial" charset="0"/>
            </a:rPr>
            <a:t>работа официантами, лаборантами, грузчиками, упаковщиками и др.</a:t>
          </a:r>
          <a:endParaRPr lang="ru-RU" b="1" dirty="0"/>
        </a:p>
      </dgm:t>
    </dgm:pt>
    <dgm:pt modelId="{DF59E2FD-1C74-4943-BCC6-9BA1DE689BFD}" type="parTrans" cxnId="{609A8628-F35D-4A3B-BBBF-E5831257E796}">
      <dgm:prSet/>
      <dgm:spPr/>
      <dgm:t>
        <a:bodyPr/>
        <a:lstStyle/>
        <a:p>
          <a:endParaRPr lang="ru-RU"/>
        </a:p>
      </dgm:t>
    </dgm:pt>
    <dgm:pt modelId="{BB68DACF-208F-4AE7-9BFA-9EDE2CD5DAC1}" type="sibTrans" cxnId="{609A8628-F35D-4A3B-BBBF-E5831257E796}">
      <dgm:prSet/>
      <dgm:spPr/>
      <dgm:t>
        <a:bodyPr/>
        <a:lstStyle/>
        <a:p>
          <a:endParaRPr lang="ru-RU"/>
        </a:p>
      </dgm:t>
    </dgm:pt>
    <dgm:pt modelId="{F8CE24D7-1661-4346-A32A-C40579EBAA8C}">
      <dgm:prSet/>
      <dgm:spPr/>
      <dgm:t>
        <a:bodyPr/>
        <a:lstStyle/>
        <a:p>
          <a:pPr algn="ctr" rtl="0"/>
          <a:r>
            <a:rPr lang="ru-RU" b="1" dirty="0" smtClean="0">
              <a:solidFill>
                <a:schemeClr val="tx2"/>
              </a:solidFill>
            </a:rPr>
            <a:t>ПЕДАГОГИЧЕСКИЕ ОТРЯДЫ</a:t>
          </a:r>
        </a:p>
        <a:p>
          <a:pPr algn="ctr" rtl="0"/>
          <a:r>
            <a:rPr lang="ru-RU" dirty="0" smtClean="0">
              <a:solidFill>
                <a:srgbClr val="000000"/>
              </a:solidFill>
              <a:latin typeface="Arial" charset="0"/>
            </a:rPr>
            <a:t>работа в детских оздоровительных лагерях Беларуси и России</a:t>
          </a:r>
          <a:endParaRPr lang="ru-RU" b="1" dirty="0" smtClean="0"/>
        </a:p>
      </dgm:t>
    </dgm:pt>
    <dgm:pt modelId="{1F7F4A62-FF52-4C26-8A5F-FEDD972D9D7D}" type="parTrans" cxnId="{54952655-C675-4302-80D9-02D9BDDF2EE7}">
      <dgm:prSet/>
      <dgm:spPr/>
      <dgm:t>
        <a:bodyPr/>
        <a:lstStyle/>
        <a:p>
          <a:endParaRPr lang="ru-RU"/>
        </a:p>
      </dgm:t>
    </dgm:pt>
    <dgm:pt modelId="{9E2775DC-DE66-4EEA-9102-D09DC215D800}" type="sibTrans" cxnId="{54952655-C675-4302-80D9-02D9BDDF2EE7}">
      <dgm:prSet/>
      <dgm:spPr/>
      <dgm:t>
        <a:bodyPr/>
        <a:lstStyle/>
        <a:p>
          <a:endParaRPr lang="ru-RU"/>
        </a:p>
      </dgm:t>
    </dgm:pt>
    <dgm:pt modelId="{8D9B0B5A-2BCE-4C99-A811-74F75ED1FC57}">
      <dgm:prSet/>
      <dgm:spPr/>
      <dgm:t>
        <a:bodyPr/>
        <a:lstStyle/>
        <a:p>
          <a:pPr algn="ctr"/>
          <a:r>
            <a:rPr lang="ru-RU" b="1" dirty="0" smtClean="0">
              <a:solidFill>
                <a:schemeClr val="tx2"/>
              </a:solidFill>
            </a:rPr>
            <a:t>ПРОИЗВОДСТВЕННЫЕ ОТРЯДЫ</a:t>
          </a:r>
        </a:p>
        <a:p>
          <a:pPr algn="ctr"/>
          <a:r>
            <a:rPr lang="ru-RU" dirty="0" smtClean="0">
              <a:solidFill>
                <a:srgbClr val="000000"/>
              </a:solidFill>
              <a:latin typeface="Arial" charset="0"/>
            </a:rPr>
            <a:t>работа в производственной сфере</a:t>
          </a:r>
          <a:endParaRPr lang="ru-RU" dirty="0"/>
        </a:p>
      </dgm:t>
    </dgm:pt>
    <dgm:pt modelId="{A27DBCDC-1278-4BC3-8111-73FE5C77B45B}" type="parTrans" cxnId="{0831CCFB-C72D-489B-9A52-77249D8680A3}">
      <dgm:prSet/>
      <dgm:spPr/>
      <dgm:t>
        <a:bodyPr/>
        <a:lstStyle/>
        <a:p>
          <a:endParaRPr lang="ru-RU"/>
        </a:p>
      </dgm:t>
    </dgm:pt>
    <dgm:pt modelId="{E44B1137-84D1-4E13-9EE2-6A8BB61150F4}" type="sibTrans" cxnId="{0831CCFB-C72D-489B-9A52-77249D8680A3}">
      <dgm:prSet/>
      <dgm:spPr/>
      <dgm:t>
        <a:bodyPr/>
        <a:lstStyle/>
        <a:p>
          <a:endParaRPr lang="ru-RU"/>
        </a:p>
      </dgm:t>
    </dgm:pt>
    <dgm:pt modelId="{59423380-FDE8-499B-8D72-EEA4808ECEEF}">
      <dgm:prSet/>
      <dgm:spPr/>
      <dgm:t>
        <a:bodyPr/>
        <a:lstStyle/>
        <a:p>
          <a:pPr algn="l" rtl="0"/>
          <a:r>
            <a:rPr lang="ru-RU" b="1" dirty="0" smtClean="0">
              <a:solidFill>
                <a:schemeClr val="tx2"/>
              </a:solidFill>
            </a:rPr>
            <a:t>СЕЛЬСКОХОЗЯЙСТВЕННЫЕ ОТРЯДЫ</a:t>
          </a:r>
        </a:p>
        <a:p>
          <a:pPr algn="ctr" rtl="0"/>
          <a:r>
            <a:rPr lang="ru-RU" b="0" dirty="0" smtClean="0">
              <a:solidFill>
                <a:schemeClr val="tx1"/>
              </a:solidFill>
              <a:latin typeface="+mj-lt"/>
            </a:rPr>
            <a:t>посадка, уход и уборка сельскохозяйственных культур</a:t>
          </a:r>
        </a:p>
      </dgm:t>
    </dgm:pt>
    <dgm:pt modelId="{D0B3A43E-C9DC-4909-B643-41E3377E05E9}" type="parTrans" cxnId="{FAAEA5A8-5F84-4D46-AE96-D7DBA1B87EC4}">
      <dgm:prSet/>
      <dgm:spPr/>
      <dgm:t>
        <a:bodyPr/>
        <a:lstStyle/>
        <a:p>
          <a:endParaRPr lang="ru-RU"/>
        </a:p>
      </dgm:t>
    </dgm:pt>
    <dgm:pt modelId="{A369077F-C599-4443-85E8-3AD4DD0E6F65}" type="sibTrans" cxnId="{FAAEA5A8-5F84-4D46-AE96-D7DBA1B87EC4}">
      <dgm:prSet/>
      <dgm:spPr/>
      <dgm:t>
        <a:bodyPr/>
        <a:lstStyle/>
        <a:p>
          <a:endParaRPr lang="ru-RU"/>
        </a:p>
      </dgm:t>
    </dgm:pt>
    <dgm:pt modelId="{F34D2F78-ED8A-4EDE-9CBE-692467BD4C19}" type="pres">
      <dgm:prSet presAssocID="{499A5E2D-8294-4C85-92BC-F5E5B03C230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645D6D-AE7A-4030-B657-15C001349A8D}" type="pres">
      <dgm:prSet presAssocID="{330FAC1D-6821-406F-A5E6-1F35DCDDBE8E}" presName="composite" presStyleCnt="0"/>
      <dgm:spPr/>
    </dgm:pt>
    <dgm:pt modelId="{2689B561-9FC0-4F97-8973-7E17BBDF06B2}" type="pres">
      <dgm:prSet presAssocID="{330FAC1D-6821-406F-A5E6-1F35DCDDBE8E}" presName="rect1" presStyleLbl="trAlignAcc1" presStyleIdx="0" presStyleCnt="5" custLinFactNeighborX="-248" custLinFactNeighborY="-38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A4E94-E27E-4055-8EFF-122C34188518}" type="pres">
      <dgm:prSet presAssocID="{330FAC1D-6821-406F-A5E6-1F35DCDDBE8E}" presName="rect2" presStyleLbl="fgImgPlace1" presStyleIdx="0" presStyleCnt="5" custLinFactNeighborX="2356" custLinFactNeighborY="201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ru-RU"/>
        </a:p>
      </dgm:t>
    </dgm:pt>
    <dgm:pt modelId="{7FB5BCE8-9879-4287-B01D-E4A0F47BFB56}" type="pres">
      <dgm:prSet presAssocID="{A8615933-8AD9-4207-A6A9-1E9A83477A14}" presName="sibTrans" presStyleCnt="0"/>
      <dgm:spPr/>
    </dgm:pt>
    <dgm:pt modelId="{FCB5D90F-1F15-45E2-9FEB-445121E9A9F4}" type="pres">
      <dgm:prSet presAssocID="{F8CE24D7-1661-4346-A32A-C40579EBAA8C}" presName="composite" presStyleCnt="0"/>
      <dgm:spPr/>
    </dgm:pt>
    <dgm:pt modelId="{8C7425EA-7315-44AB-812F-433502C1EED0}" type="pres">
      <dgm:prSet presAssocID="{F8CE24D7-1661-4346-A32A-C40579EBAA8C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23441-CD00-4CFD-80A5-3F8EE10F1D66}" type="pres">
      <dgm:prSet presAssocID="{F8CE24D7-1661-4346-A32A-C40579EBAA8C}" presName="rect2" presStyleLbl="fgImgPlace1" presStyleIdx="1" presStyleCnt="5" custLinFactNeighborX="-1113" custLinFactNeighborY="593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/>
        </a:p>
      </dgm:t>
    </dgm:pt>
    <dgm:pt modelId="{69E96D96-A6CB-445F-894B-5C3C0B339993}" type="pres">
      <dgm:prSet presAssocID="{9E2775DC-DE66-4EEA-9102-D09DC215D800}" presName="sibTrans" presStyleCnt="0"/>
      <dgm:spPr/>
    </dgm:pt>
    <dgm:pt modelId="{54622453-9C3A-4F04-8D42-C4A1650E16F7}" type="pres">
      <dgm:prSet presAssocID="{A0DE3318-720C-4638-8F4A-625B4B42156D}" presName="composite" presStyleCnt="0"/>
      <dgm:spPr/>
    </dgm:pt>
    <dgm:pt modelId="{904B729D-2880-4539-9E5F-49265F6AFDE9}" type="pres">
      <dgm:prSet presAssocID="{A0DE3318-720C-4638-8F4A-625B4B42156D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83FFE0-1E63-41F1-84E5-D4A35D49FE3C}" type="pres">
      <dgm:prSet presAssocID="{A0DE3318-720C-4638-8F4A-625B4B42156D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  <dgm:pt modelId="{1F51D0A0-0F8C-40BD-BE11-07FB0896F098}" type="pres">
      <dgm:prSet presAssocID="{BB68DACF-208F-4AE7-9BFA-9EDE2CD5DAC1}" presName="sibTrans" presStyleCnt="0"/>
      <dgm:spPr/>
    </dgm:pt>
    <dgm:pt modelId="{D096B00C-4E26-4736-819D-7091D48BED6A}" type="pres">
      <dgm:prSet presAssocID="{8D9B0B5A-2BCE-4C99-A811-74F75ED1FC57}" presName="composite" presStyleCnt="0"/>
      <dgm:spPr/>
    </dgm:pt>
    <dgm:pt modelId="{86E98019-3EA8-4FE7-93EA-6C69A1E6B283}" type="pres">
      <dgm:prSet presAssocID="{8D9B0B5A-2BCE-4C99-A811-74F75ED1FC57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3C9BA-34B7-4D53-AC3A-CF1FA2DC061D}" type="pres">
      <dgm:prSet presAssocID="{8D9B0B5A-2BCE-4C99-A811-74F75ED1FC57}" presName="rect2" presStyleLbl="fgImgPlace1" presStyleIdx="3" presStyleCnt="5" custLinFactNeighborX="2226" custLinFactNeighborY="445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908E91E0-6224-445E-A4C4-BC45D037F7AA}" type="pres">
      <dgm:prSet presAssocID="{E44B1137-84D1-4E13-9EE2-6A8BB61150F4}" presName="sibTrans" presStyleCnt="0"/>
      <dgm:spPr/>
    </dgm:pt>
    <dgm:pt modelId="{9B95C6AA-C7D7-4322-B077-2DFF7E5D7BC5}" type="pres">
      <dgm:prSet presAssocID="{59423380-FDE8-499B-8D72-EEA4808ECEEF}" presName="composite" presStyleCnt="0"/>
      <dgm:spPr/>
    </dgm:pt>
    <dgm:pt modelId="{63A1EE0C-27ED-4D62-8BBF-7F6E2D5C1799}" type="pres">
      <dgm:prSet presAssocID="{59423380-FDE8-499B-8D72-EEA4808ECEEF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072F56-57CC-45DC-8A32-39C203E8B9B1}" type="pres">
      <dgm:prSet presAssocID="{59423380-FDE8-499B-8D72-EEA4808ECEEF}" presName="rect2" presStyleLbl="fgImgPlace1" presStyleIdx="4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ru-RU"/>
        </a:p>
      </dgm:t>
    </dgm:pt>
  </dgm:ptLst>
  <dgm:cxnLst>
    <dgm:cxn modelId="{E7400BC9-A1E4-404C-A00E-8DBDC0D6BEFD}" type="presOf" srcId="{F8CE24D7-1661-4346-A32A-C40579EBAA8C}" destId="{8C7425EA-7315-44AB-812F-433502C1EED0}" srcOrd="0" destOrd="0" presId="urn:microsoft.com/office/officeart/2008/layout/PictureStrips"/>
    <dgm:cxn modelId="{609A8628-F35D-4A3B-BBBF-E5831257E796}" srcId="{499A5E2D-8294-4C85-92BC-F5E5B03C230E}" destId="{A0DE3318-720C-4638-8F4A-625B4B42156D}" srcOrd="2" destOrd="0" parTransId="{DF59E2FD-1C74-4943-BCC6-9BA1DE689BFD}" sibTransId="{BB68DACF-208F-4AE7-9BFA-9EDE2CD5DAC1}"/>
    <dgm:cxn modelId="{BA6316F6-FBE2-4D3F-94BF-FDB696A806A3}" type="presOf" srcId="{8D9B0B5A-2BCE-4C99-A811-74F75ED1FC57}" destId="{86E98019-3EA8-4FE7-93EA-6C69A1E6B283}" srcOrd="0" destOrd="0" presId="urn:microsoft.com/office/officeart/2008/layout/PictureStrips"/>
    <dgm:cxn modelId="{0831CCFB-C72D-489B-9A52-77249D8680A3}" srcId="{499A5E2D-8294-4C85-92BC-F5E5B03C230E}" destId="{8D9B0B5A-2BCE-4C99-A811-74F75ED1FC57}" srcOrd="3" destOrd="0" parTransId="{A27DBCDC-1278-4BC3-8111-73FE5C77B45B}" sibTransId="{E44B1137-84D1-4E13-9EE2-6A8BB61150F4}"/>
    <dgm:cxn modelId="{54952655-C675-4302-80D9-02D9BDDF2EE7}" srcId="{499A5E2D-8294-4C85-92BC-F5E5B03C230E}" destId="{F8CE24D7-1661-4346-A32A-C40579EBAA8C}" srcOrd="1" destOrd="0" parTransId="{1F7F4A62-FF52-4C26-8A5F-FEDD972D9D7D}" sibTransId="{9E2775DC-DE66-4EEA-9102-D09DC215D800}"/>
    <dgm:cxn modelId="{A6A379FB-40FC-4230-B31C-D52A6F73956C}" type="presOf" srcId="{59423380-FDE8-499B-8D72-EEA4808ECEEF}" destId="{63A1EE0C-27ED-4D62-8BBF-7F6E2D5C1799}" srcOrd="0" destOrd="0" presId="urn:microsoft.com/office/officeart/2008/layout/PictureStrips"/>
    <dgm:cxn modelId="{D7A4FEAF-09C4-465F-9427-2A3538121BCA}" type="presOf" srcId="{330FAC1D-6821-406F-A5E6-1F35DCDDBE8E}" destId="{2689B561-9FC0-4F97-8973-7E17BBDF06B2}" srcOrd="0" destOrd="0" presId="urn:microsoft.com/office/officeart/2008/layout/PictureStrips"/>
    <dgm:cxn modelId="{DF73BCB7-80A1-462E-9FCE-EFE403E6A2E5}" type="presOf" srcId="{499A5E2D-8294-4C85-92BC-F5E5B03C230E}" destId="{F34D2F78-ED8A-4EDE-9CBE-692467BD4C19}" srcOrd="0" destOrd="0" presId="urn:microsoft.com/office/officeart/2008/layout/PictureStrips"/>
    <dgm:cxn modelId="{A003C1B4-975C-467F-B2D9-A5D423D87A90}" type="presOf" srcId="{A0DE3318-720C-4638-8F4A-625B4B42156D}" destId="{904B729D-2880-4539-9E5F-49265F6AFDE9}" srcOrd="0" destOrd="0" presId="urn:microsoft.com/office/officeart/2008/layout/PictureStrips"/>
    <dgm:cxn modelId="{BF4E3315-DF62-4620-A76A-D5B32DD86FD1}" srcId="{499A5E2D-8294-4C85-92BC-F5E5B03C230E}" destId="{330FAC1D-6821-406F-A5E6-1F35DCDDBE8E}" srcOrd="0" destOrd="0" parTransId="{C6E95427-5237-48AA-B9EF-B47626C4499D}" sibTransId="{A8615933-8AD9-4207-A6A9-1E9A83477A14}"/>
    <dgm:cxn modelId="{FAAEA5A8-5F84-4D46-AE96-D7DBA1B87EC4}" srcId="{499A5E2D-8294-4C85-92BC-F5E5B03C230E}" destId="{59423380-FDE8-499B-8D72-EEA4808ECEEF}" srcOrd="4" destOrd="0" parTransId="{D0B3A43E-C9DC-4909-B643-41E3377E05E9}" sibTransId="{A369077F-C599-4443-85E8-3AD4DD0E6F65}"/>
    <dgm:cxn modelId="{6E1B1F9F-171A-4FB3-8476-D07A7D120333}" type="presParOf" srcId="{F34D2F78-ED8A-4EDE-9CBE-692467BD4C19}" destId="{F7645D6D-AE7A-4030-B657-15C001349A8D}" srcOrd="0" destOrd="0" presId="urn:microsoft.com/office/officeart/2008/layout/PictureStrips"/>
    <dgm:cxn modelId="{A13ECB0E-AB44-4BA2-B616-19139CFF68E4}" type="presParOf" srcId="{F7645D6D-AE7A-4030-B657-15C001349A8D}" destId="{2689B561-9FC0-4F97-8973-7E17BBDF06B2}" srcOrd="0" destOrd="0" presId="urn:microsoft.com/office/officeart/2008/layout/PictureStrips"/>
    <dgm:cxn modelId="{02E21527-2100-43B5-9FAB-6E46D6BF53B2}" type="presParOf" srcId="{F7645D6D-AE7A-4030-B657-15C001349A8D}" destId="{3A1A4E94-E27E-4055-8EFF-122C34188518}" srcOrd="1" destOrd="0" presId="urn:microsoft.com/office/officeart/2008/layout/PictureStrips"/>
    <dgm:cxn modelId="{B0614F9C-0EC5-4CE8-A0B8-FDC714A50036}" type="presParOf" srcId="{F34D2F78-ED8A-4EDE-9CBE-692467BD4C19}" destId="{7FB5BCE8-9879-4287-B01D-E4A0F47BFB56}" srcOrd="1" destOrd="0" presId="urn:microsoft.com/office/officeart/2008/layout/PictureStrips"/>
    <dgm:cxn modelId="{CBF97DB8-567A-4195-9BF3-9F15F6732635}" type="presParOf" srcId="{F34D2F78-ED8A-4EDE-9CBE-692467BD4C19}" destId="{FCB5D90F-1F15-45E2-9FEB-445121E9A9F4}" srcOrd="2" destOrd="0" presId="urn:microsoft.com/office/officeart/2008/layout/PictureStrips"/>
    <dgm:cxn modelId="{873D0B8E-6F77-4DF9-988F-439B54C8AE0D}" type="presParOf" srcId="{FCB5D90F-1F15-45E2-9FEB-445121E9A9F4}" destId="{8C7425EA-7315-44AB-812F-433502C1EED0}" srcOrd="0" destOrd="0" presId="urn:microsoft.com/office/officeart/2008/layout/PictureStrips"/>
    <dgm:cxn modelId="{FE8ACA24-1460-479C-A7E9-AEBC8019C7A0}" type="presParOf" srcId="{FCB5D90F-1F15-45E2-9FEB-445121E9A9F4}" destId="{45A23441-CD00-4CFD-80A5-3F8EE10F1D66}" srcOrd="1" destOrd="0" presId="urn:microsoft.com/office/officeart/2008/layout/PictureStrips"/>
    <dgm:cxn modelId="{23358ADA-6B3A-40FC-8F00-E22E09081BCE}" type="presParOf" srcId="{F34D2F78-ED8A-4EDE-9CBE-692467BD4C19}" destId="{69E96D96-A6CB-445F-894B-5C3C0B339993}" srcOrd="3" destOrd="0" presId="urn:microsoft.com/office/officeart/2008/layout/PictureStrips"/>
    <dgm:cxn modelId="{D67B95A1-06F1-49CB-B7CC-AE799B590083}" type="presParOf" srcId="{F34D2F78-ED8A-4EDE-9CBE-692467BD4C19}" destId="{54622453-9C3A-4F04-8D42-C4A1650E16F7}" srcOrd="4" destOrd="0" presId="urn:microsoft.com/office/officeart/2008/layout/PictureStrips"/>
    <dgm:cxn modelId="{9639CA91-6333-4657-8402-039E1647AE5E}" type="presParOf" srcId="{54622453-9C3A-4F04-8D42-C4A1650E16F7}" destId="{904B729D-2880-4539-9E5F-49265F6AFDE9}" srcOrd="0" destOrd="0" presId="urn:microsoft.com/office/officeart/2008/layout/PictureStrips"/>
    <dgm:cxn modelId="{FAC531D8-2458-4AC2-AE07-1F6D070ADF3F}" type="presParOf" srcId="{54622453-9C3A-4F04-8D42-C4A1650E16F7}" destId="{5F83FFE0-1E63-41F1-84E5-D4A35D49FE3C}" srcOrd="1" destOrd="0" presId="urn:microsoft.com/office/officeart/2008/layout/PictureStrips"/>
    <dgm:cxn modelId="{263C3878-5956-4C1A-AC27-A49CAA268C4D}" type="presParOf" srcId="{F34D2F78-ED8A-4EDE-9CBE-692467BD4C19}" destId="{1F51D0A0-0F8C-40BD-BE11-07FB0896F098}" srcOrd="5" destOrd="0" presId="urn:microsoft.com/office/officeart/2008/layout/PictureStrips"/>
    <dgm:cxn modelId="{84467468-8293-4CF3-A6FB-51D26AF2BF4D}" type="presParOf" srcId="{F34D2F78-ED8A-4EDE-9CBE-692467BD4C19}" destId="{D096B00C-4E26-4736-819D-7091D48BED6A}" srcOrd="6" destOrd="0" presId="urn:microsoft.com/office/officeart/2008/layout/PictureStrips"/>
    <dgm:cxn modelId="{F83A3CEB-D9BF-4FD4-96D6-E7218F6FDF4E}" type="presParOf" srcId="{D096B00C-4E26-4736-819D-7091D48BED6A}" destId="{86E98019-3EA8-4FE7-93EA-6C69A1E6B283}" srcOrd="0" destOrd="0" presId="urn:microsoft.com/office/officeart/2008/layout/PictureStrips"/>
    <dgm:cxn modelId="{7DC8A728-46AB-4B6B-BA2C-608EED547EFE}" type="presParOf" srcId="{D096B00C-4E26-4736-819D-7091D48BED6A}" destId="{CC43C9BA-34B7-4D53-AC3A-CF1FA2DC061D}" srcOrd="1" destOrd="0" presId="urn:microsoft.com/office/officeart/2008/layout/PictureStrips"/>
    <dgm:cxn modelId="{0314B250-360D-4B12-822A-821A355CBF95}" type="presParOf" srcId="{F34D2F78-ED8A-4EDE-9CBE-692467BD4C19}" destId="{908E91E0-6224-445E-A4C4-BC45D037F7AA}" srcOrd="7" destOrd="0" presId="urn:microsoft.com/office/officeart/2008/layout/PictureStrips"/>
    <dgm:cxn modelId="{23C9A35C-35BA-4812-AAA3-7FF38EEAB94D}" type="presParOf" srcId="{F34D2F78-ED8A-4EDE-9CBE-692467BD4C19}" destId="{9B95C6AA-C7D7-4322-B077-2DFF7E5D7BC5}" srcOrd="8" destOrd="0" presId="urn:microsoft.com/office/officeart/2008/layout/PictureStrips"/>
    <dgm:cxn modelId="{FC0ABFC4-CCA0-4267-81E6-BB21E867BE25}" type="presParOf" srcId="{9B95C6AA-C7D7-4322-B077-2DFF7E5D7BC5}" destId="{63A1EE0C-27ED-4D62-8BBF-7F6E2D5C1799}" srcOrd="0" destOrd="0" presId="urn:microsoft.com/office/officeart/2008/layout/PictureStrips"/>
    <dgm:cxn modelId="{53A100EF-F603-4E8F-B96A-53BB51A3E22D}" type="presParOf" srcId="{9B95C6AA-C7D7-4322-B077-2DFF7E5D7BC5}" destId="{A3072F56-57CC-45DC-8A32-39C203E8B9B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89B561-9FC0-4F97-8973-7E17BBDF06B2}">
      <dsp:nvSpPr>
        <dsp:cNvPr id="0" name=""/>
        <dsp:cNvSpPr/>
      </dsp:nvSpPr>
      <dsp:spPr>
        <a:xfrm>
          <a:off x="527824" y="177039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СТРОИТЕЛЬНЫЕ ОТРЯДЫ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строительные работы в организациях и на предприятиях, работы по ремонту общежитий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и учебных корпусов</a:t>
          </a:r>
          <a:endParaRPr lang="ru-RU" sz="1200" kern="1200" dirty="0"/>
        </a:p>
      </dsp:txBody>
      <dsp:txXfrm>
        <a:off x="527824" y="177039"/>
        <a:ext cx="3547384" cy="1108557"/>
      </dsp:txXfrm>
    </dsp:sp>
    <dsp:sp modelId="{3A1A4E94-E27E-4055-8EFF-122C34188518}">
      <dsp:nvSpPr>
        <dsp:cNvPr id="0" name=""/>
        <dsp:cNvSpPr/>
      </dsp:nvSpPr>
      <dsp:spPr>
        <a:xfrm>
          <a:off x="407096" y="83522"/>
          <a:ext cx="775990" cy="11639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C7425EA-7315-44AB-812F-433502C1EED0}">
      <dsp:nvSpPr>
        <dsp:cNvPr id="0" name=""/>
        <dsp:cNvSpPr/>
      </dsp:nvSpPr>
      <dsp:spPr>
        <a:xfrm>
          <a:off x="4416729" y="220228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ПЕДАГОГИЧЕСКИЕ ОТРЯДЫ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работа в детских оздоровительных лагерях Беларуси и России</a:t>
          </a:r>
          <a:endParaRPr lang="ru-RU" sz="1200" b="1" kern="1200" dirty="0" smtClean="0"/>
        </a:p>
      </dsp:txBody>
      <dsp:txXfrm>
        <a:off x="4416729" y="220228"/>
        <a:ext cx="3547384" cy="1108557"/>
      </dsp:txXfrm>
    </dsp:sp>
    <dsp:sp modelId="{45A23441-CD00-4CFD-80A5-3F8EE10F1D66}">
      <dsp:nvSpPr>
        <dsp:cNvPr id="0" name=""/>
        <dsp:cNvSpPr/>
      </dsp:nvSpPr>
      <dsp:spPr>
        <a:xfrm>
          <a:off x="4260285" y="129209"/>
          <a:ext cx="775990" cy="116398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04B729D-2880-4539-9E5F-49265F6AFDE9}">
      <dsp:nvSpPr>
        <dsp:cNvPr id="0" name=""/>
        <dsp:cNvSpPr/>
      </dsp:nvSpPr>
      <dsp:spPr>
        <a:xfrm>
          <a:off x="536622" y="1615779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СЕРВИСНЫЕ ОТРЯДЫ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работа официантами, лаборантами, грузчиками, упаковщиками и др.</a:t>
          </a:r>
          <a:endParaRPr lang="ru-RU" sz="1200" b="1" kern="1200" dirty="0"/>
        </a:p>
      </dsp:txBody>
      <dsp:txXfrm>
        <a:off x="536622" y="1615779"/>
        <a:ext cx="3547384" cy="1108557"/>
      </dsp:txXfrm>
    </dsp:sp>
    <dsp:sp modelId="{5F83FFE0-1E63-41F1-84E5-D4A35D49FE3C}">
      <dsp:nvSpPr>
        <dsp:cNvPr id="0" name=""/>
        <dsp:cNvSpPr/>
      </dsp:nvSpPr>
      <dsp:spPr>
        <a:xfrm>
          <a:off x="388814" y="1455654"/>
          <a:ext cx="775990" cy="11639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E98019-3EA8-4FE7-93EA-6C69A1E6B283}">
      <dsp:nvSpPr>
        <dsp:cNvPr id="0" name=""/>
        <dsp:cNvSpPr/>
      </dsp:nvSpPr>
      <dsp:spPr>
        <a:xfrm>
          <a:off x="4416729" y="1615779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ПРОИЗВОДСТВЕННЫЕ ОТРЯДЫ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0000"/>
              </a:solidFill>
              <a:latin typeface="Arial" charset="0"/>
            </a:rPr>
            <a:t>работа в производственной сфере</a:t>
          </a:r>
          <a:endParaRPr lang="ru-RU" sz="1200" kern="1200" dirty="0"/>
        </a:p>
      </dsp:txBody>
      <dsp:txXfrm>
        <a:off x="4416729" y="1615779"/>
        <a:ext cx="3547384" cy="1108557"/>
      </dsp:txXfrm>
    </dsp:sp>
    <dsp:sp modelId="{CC43C9BA-34B7-4D53-AC3A-CF1FA2DC061D}">
      <dsp:nvSpPr>
        <dsp:cNvPr id="0" name=""/>
        <dsp:cNvSpPr/>
      </dsp:nvSpPr>
      <dsp:spPr>
        <a:xfrm>
          <a:off x="4286195" y="1507486"/>
          <a:ext cx="775990" cy="116398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A1EE0C-27ED-4D62-8BBF-7F6E2D5C1799}">
      <dsp:nvSpPr>
        <dsp:cNvPr id="0" name=""/>
        <dsp:cNvSpPr/>
      </dsp:nvSpPr>
      <dsp:spPr>
        <a:xfrm>
          <a:off x="2476675" y="3011329"/>
          <a:ext cx="3547384" cy="1108557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50863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/>
              </a:solidFill>
            </a:rPr>
            <a:t>СЕЛЬСКОХОЗЯЙСТВЕННЫЕ ОТРЯДЫ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0" kern="1200" dirty="0" smtClean="0">
              <a:solidFill>
                <a:schemeClr val="tx1"/>
              </a:solidFill>
              <a:latin typeface="+mj-lt"/>
            </a:rPr>
            <a:t>посадка, уход и уборка сельскохозяйственных культур</a:t>
          </a:r>
        </a:p>
      </dsp:txBody>
      <dsp:txXfrm>
        <a:off x="2476675" y="3011329"/>
        <a:ext cx="3547384" cy="1108557"/>
      </dsp:txXfrm>
    </dsp:sp>
    <dsp:sp modelId="{A3072F56-57CC-45DC-8A32-39C203E8B9B1}">
      <dsp:nvSpPr>
        <dsp:cNvPr id="0" name=""/>
        <dsp:cNvSpPr/>
      </dsp:nvSpPr>
      <dsp:spPr>
        <a:xfrm>
          <a:off x="2328868" y="2851205"/>
          <a:ext cx="775990" cy="11639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00934" y="3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>
              <a:defRPr sz="1200"/>
            </a:lvl1pPr>
          </a:lstStyle>
          <a:p>
            <a:fld id="{D01B0D9A-42D3-468A-8B6B-9BCB0786DEBF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518712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00934" y="9518712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>
              <a:defRPr sz="1200"/>
            </a:lvl1pPr>
          </a:lstStyle>
          <a:p>
            <a:fld id="{DD81A589-07B4-4E2E-9D75-33E81BAD29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288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34" y="3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/>
          <a:lstStyle>
            <a:lvl1pPr algn="r">
              <a:defRPr sz="1200"/>
            </a:lvl1pPr>
          </a:lstStyle>
          <a:p>
            <a:fld id="{A40C59E6-39EE-4F6C-A803-B629934CAF4D}" type="datetimeFigureOut">
              <a:rPr lang="ru-RU" smtClean="0"/>
              <a:t>15.11.2023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74" tIns="46287" rIns="92574" bIns="4628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495" y="4823456"/>
            <a:ext cx="5511174" cy="3945296"/>
          </a:xfrm>
          <a:prstGeom prst="rect">
            <a:avLst/>
          </a:prstGeom>
        </p:spPr>
        <p:txBody>
          <a:bodyPr vert="horz" lIns="92574" tIns="46287" rIns="92574" bIns="4628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8712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34" y="9518712"/>
            <a:ext cx="2985621" cy="503177"/>
          </a:xfrm>
          <a:prstGeom prst="rect">
            <a:avLst/>
          </a:prstGeom>
        </p:spPr>
        <p:txBody>
          <a:bodyPr vert="horz" lIns="92574" tIns="46287" rIns="92574" bIns="46287" rtlCol="0" anchor="b"/>
          <a:lstStyle>
            <a:lvl1pPr algn="r">
              <a:defRPr sz="1200"/>
            </a:lvl1pPr>
          </a:lstStyle>
          <a:p>
            <a:fld id="{F5BFF656-EA55-4BE5-BE5C-271E2E0573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871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8213" y="752475"/>
            <a:ext cx="501173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C6BEB-971B-444F-A0E7-BB0D98838D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469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0087" cy="33829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5C79C-8D9A-4250-8FCA-96A1A52D00C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59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0087" cy="33829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85C79C-8D9A-4250-8FCA-96A1A52D00C3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059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0087" cy="33829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5C79C-8D9A-4250-8FCA-96A1A52D00C3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165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8213" y="750888"/>
            <a:ext cx="5011737" cy="37592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484">
              <a:defRPr/>
            </a:pPr>
            <a:endParaRPr lang="ru-RU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4484">
              <a:defRPr/>
            </a:pPr>
            <a:fld id="{CFE8B26C-C2F0-4A6C-B5EF-060B549D2DCC}" type="slidenum">
              <a:rPr lang="ru-RU" kern="120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924484">
                <a:defRPr/>
              </a:pPr>
              <a:t>5</a:t>
            </a:fld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08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7713"/>
            <a:ext cx="4986338" cy="37385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ru-RU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4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89038" y="1252538"/>
            <a:ext cx="4510087" cy="33829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85C79C-8D9A-4250-8FCA-96A1A52D00C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8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75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967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160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20" y="1118588"/>
            <a:ext cx="8316174" cy="563319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90157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407415-6B7B-40B1-8BB7-06D77BB15189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F69DB-48A5-4142-8CA3-DDC3E3A068F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670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7C15DA-9815-44DD-87C9-CC93A3E7FD0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50453D-22D8-445C-A3BE-C8906A45904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891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287D0-BB70-4C89-B94D-A3FB231D894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EF525-6F0E-4448-BDF0-640172ABEAF1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97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2E10B6-1B3F-47C4-8E18-A2F0903A879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7A2FD-D6DA-40DA-A4ED-C589480102B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79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70BAAF-C2F7-4B55-B55B-13CEBBA1FB73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A493D-AE5A-4629-A557-402A2DCE75F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078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DFB3AF-0848-4DE8-8E92-147674F181AA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D659B-2A70-4059-A44B-1984E68E6FBA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266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9E220D-C2AA-4720-86B0-72D32D926151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FAEF2-1886-471F-B8E5-56D8AFCF920F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00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08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8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93B807-3092-4E06-A9A5-82FE0BF6BFB9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770089-560D-4282-A866-B2D04ED9021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276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70E7C-8B35-4830-9BA5-85580AC1CF33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9FE636-E344-438B-979E-2027E7CA540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428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369A91-2A4F-4FCF-851C-D01A03B2170D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7AD931-C4C0-462F-BC90-33AF0E917F8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570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847F05-1A28-4DB0-A266-30506FFB2BDB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6B5E96-6982-4D30-AC8A-97EA583F61B5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6159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511174"/>
            <a:ext cx="8229600" cy="885827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Образец заголовка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457200" y="1473200"/>
            <a:ext cx="82296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22BD68-4DC9-4E67-8633-0DF6961CD956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3472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88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8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572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073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8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19338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1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63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66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092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7882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31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520" y="1118588"/>
            <a:ext cx="8316174" cy="563319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88283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170" y="4813587"/>
            <a:ext cx="2081366" cy="21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820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5768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58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4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3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07273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321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9309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895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932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31764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9730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5380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170" y="4813587"/>
            <a:ext cx="2081366" cy="216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690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785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139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3156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23316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16525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0452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2640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142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75944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722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988DEC8-3026-4DF9-B3CA-90B7D44BB51E}" type="datetimeFigureOut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15.11.2023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  <a:sym typeface="Arial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2CC0C0B-680A-423C-9B5E-3433CD2812E1}" type="slidenum">
              <a:rPr lang="ru-RU" smtClean="0">
                <a:solidFill>
                  <a:prstClr val="black"/>
                </a:solidFill>
                <a:sym typeface="Arial"/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7460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70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18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860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D47AA-23F4-4D4B-9405-E2BD801A83BE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E33D2-75CB-47E1-89A1-90184E4B5AB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27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027C-B39C-475D-A251-D826C1B0F2A3}" type="datetimeFigureOut">
              <a:rPr lang="ru-RU" smtClean="0"/>
              <a:pPr/>
              <a:t>15.11.2023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9E3D-8D85-4FC8-9DD8-3D7248B8A4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37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7FD7A6-EA7F-463D-84F1-734BA54C3B85}" type="datetime1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15.11.2023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DB4AF-7DBC-412B-A89F-543F860A5BE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538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027C-B39C-475D-A251-D826C1B0F2A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69E3D-8D85-4FC8-9DD8-3D7248B8A431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9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8"/>
          <a:stretch/>
        </p:blipFill>
        <p:spPr>
          <a:xfrm rot="10800000">
            <a:off x="0" y="1"/>
            <a:ext cx="9144000" cy="10020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-6329" y="6405331"/>
            <a:ext cx="914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800" dirty="0">
                <a:solidFill>
                  <a:srgbClr val="002060"/>
                </a:solidFill>
                <a:latin typeface="Segoe UI Light" pitchFamily="34" charset="0"/>
                <a:cs typeface="Segoe UI Light" pitchFamily="34" charset="0"/>
                <a:sym typeface="Arial"/>
              </a:rPr>
              <a:t>Гродненский государственный      университет имени Янки Купалы</a:t>
            </a:r>
          </a:p>
        </p:txBody>
      </p:sp>
      <p:pic>
        <p:nvPicPr>
          <p:cNvPr id="12" name="Picture 2" descr="Купить Расписание ГРГУ — Microsoft Store (ru-BY)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00" b="96333" l="2000" r="95000">
                        <a14:foregroundMark x1="20000" y1="17333" x2="56667" y2="46667"/>
                        <a14:foregroundMark x1="84667" y1="17000" x2="37000" y2="62000"/>
                        <a14:foregroundMark x1="19000" y1="19000" x2="76333" y2="19667"/>
                        <a14:foregroundMark x1="13667" y1="15000" x2="33667" y2="45000"/>
                        <a14:foregroundMark x1="31333" y1="53333" x2="43333" y2="73667"/>
                        <a14:foregroundMark x1="45333" y1="76667" x2="77667" y2="29000"/>
                        <a14:foregroundMark x1="36000" y1="30667" x2="74333" y2="33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00" y="6405331"/>
            <a:ext cx="252000" cy="336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85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8"/>
          <a:stretch/>
        </p:blipFill>
        <p:spPr>
          <a:xfrm rot="10800000">
            <a:off x="0" y="0"/>
            <a:ext cx="9144000" cy="10020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TextBox 9"/>
          <p:cNvSpPr txBox="1"/>
          <p:nvPr userDrawn="1"/>
        </p:nvSpPr>
        <p:spPr>
          <a:xfrm>
            <a:off x="-6329" y="6405331"/>
            <a:ext cx="91439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800" dirty="0">
                <a:solidFill>
                  <a:srgbClr val="002060"/>
                </a:solidFill>
                <a:latin typeface="Segoe UI Light" pitchFamily="34" charset="0"/>
                <a:cs typeface="Segoe UI Light" pitchFamily="34" charset="0"/>
                <a:sym typeface="Arial"/>
              </a:rPr>
              <a:t>Гродненский государственный      университет имени Янки Купалы</a:t>
            </a:r>
          </a:p>
        </p:txBody>
      </p:sp>
      <p:pic>
        <p:nvPicPr>
          <p:cNvPr id="12" name="Picture 2" descr="Купить Расписание ГРГУ — Microsoft Store (ru-BY)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00" b="96333" l="2000" r="95000">
                        <a14:foregroundMark x1="20000" y1="17333" x2="56667" y2="46667"/>
                        <a14:foregroundMark x1="84667" y1="17000" x2="37000" y2="62000"/>
                        <a14:foregroundMark x1="19000" y1="19000" x2="76333" y2="19667"/>
                        <a14:foregroundMark x1="13667" y1="15000" x2="33667" y2="45000"/>
                        <a14:foregroundMark x1="31333" y1="53333" x2="43333" y2="73667"/>
                        <a14:foregroundMark x1="45333" y1="76667" x2="77667" y2="29000"/>
                        <a14:foregroundMark x1="36000" y1="30667" x2="74333" y2="33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00" y="6405331"/>
            <a:ext cx="252000" cy="336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0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353" y="3125081"/>
            <a:ext cx="4897821" cy="326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0220" y="1612908"/>
            <a:ext cx="7903780" cy="151216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Об итогах трудовой занятости студентов в 2022/2023 учебном году 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основных направлениях 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2023/2024 учебном году</a:t>
            </a:r>
            <a:b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29527" y="6399533"/>
            <a:ext cx="3541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«Материалы ЕДИ, ноябрь 2023 г.»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35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9652161"/>
              </p:ext>
            </p:extLst>
          </p:nvPr>
        </p:nvGraphicFramePr>
        <p:xfrm>
          <a:off x="420413" y="972425"/>
          <a:ext cx="8523890" cy="5438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2608"/>
                <a:gridCol w="4351282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8165" marR="581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организаций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Купалинка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Приемная комиссия,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централизованное тестирование 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(университет)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«Зорька юбилейная» 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Барановичское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отделение белорусской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железной дороги </a:t>
                      </a:r>
                    </a:p>
                  </a:txBody>
                  <a:tcPr marL="68580" marR="68580" marT="0" marB="0"/>
                </a:tc>
              </a:tr>
              <a:tr h="299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«Юность»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Конте 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27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Сузорье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Бургер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БК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07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«Наука-1»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Санаторий «Озерный»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596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«Зубренок»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База отдыха «Привал»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63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Оздоровительный лагерь «Волна»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 «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Гродногаз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</a:tr>
              <a:tr h="277473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Озёры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ООО «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Евроторг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ВДЦ «Орленок» (Туапсе, РФ)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ООО ДСОЛ «Морская волна» (Туапсе, РФ) 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ООО «Отель «НЕМАН»</a:t>
                      </a:r>
                    </a:p>
                  </a:txBody>
                  <a:tcPr marL="68580" marR="68580" marT="0" marB="0"/>
                </a:tc>
              </a:tr>
              <a:tr h="3298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ОАО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«Молочный мир»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КУП «</a:t>
                      </a: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Гроднооблкиновидеопрокат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«АТЛАНТ» </a:t>
                      </a: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Гроднопромстрой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Минский автомобильный завод </a:t>
                      </a: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Гродножилстрой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98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«Гродненский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онсервный завод»</a:t>
                      </a:r>
                    </a:p>
                    <a:p>
                      <a:pPr algn="ctr"/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Административно-хозяйственное управление университета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xfrm>
            <a:off x="152400" y="0"/>
            <a:ext cx="8229600" cy="1143000"/>
          </a:xfrm>
          <a:prstGeom prst="rect">
            <a:avLst/>
          </a:prstGeom>
        </p:spPr>
        <p:txBody>
          <a:bodyPr vert="horz" lIns="81416" tIns="40707" rIns="81416" bIns="40707" rtlCol="0" anchor="ctr">
            <a:noAutofit/>
          </a:bodyPr>
          <a:lstStyle>
            <a:lvl1pPr algn="ctr" defTabSz="1027661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ЗАПЛАНИРОВАНО ТРУДОУСТРОЙСТВО СТУДЕНТОВ</a:t>
            </a:r>
            <a:b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</a:b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В </a:t>
            </a:r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2023/2024 </a:t>
            </a:r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УЧЕБНОМ ГОДУ:</a:t>
            </a:r>
            <a:endParaRPr lang="ru-RU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0899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5364" y="4108373"/>
            <a:ext cx="7239855" cy="1903551"/>
          </a:xfrm>
        </p:spPr>
        <p:txBody>
          <a:bodyPr>
            <a:noAutofit/>
          </a:bodyPr>
          <a:lstStyle/>
          <a:p>
            <a:pPr lvl="0" algn="r" fontAlgn="base">
              <a:spcAft>
                <a:spcPct val="0"/>
              </a:spcAft>
            </a:pP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ИЛИ!!!!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Заявки принимаются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главном корпусе 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ГрГУ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имени Янки Купалы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адресу: ул. Ожешко,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 ауд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Контактные телефоны: 39 72 09</a:t>
            </a:r>
            <a:b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ÐÐ°ÑÑÐ¸Ð½ÐºÐ¸ Ð¿Ð¾ Ð·Ð°Ð¿ÑÐ¾ÑÑ ÑÐµÐ»Ð¾Ð²ÐµÑÐºÐ¸ Ð´Ð»Ñ Ð¿ÑÐµÐ·ÐµÐ½ÑÐ°ÑÐ¸Ð¸ Ð³Ð¸Ñ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021" y="379237"/>
            <a:ext cx="1011847" cy="16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97" y="22934"/>
            <a:ext cx="5782614" cy="408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" y="2328103"/>
            <a:ext cx="3204810" cy="452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0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EF56DA-76B7-49AB-A4CC-04801CF65C8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605" y="5966034"/>
            <a:ext cx="6312603" cy="5847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ru-RU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338"/>
            <a:ext cx="7546032" cy="51195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СТУДЕНЧЕСКИХ ОТРЯДОВ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bmaster.com.ua/cont/img/polezninform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231" y="5186341"/>
            <a:ext cx="1426836" cy="174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06582" y="491599"/>
            <a:ext cx="8171090" cy="737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Студенческий </a:t>
            </a:r>
            <a:r>
              <a:rPr lang="ru-RU" sz="2400" b="1" dirty="0">
                <a:solidFill>
                  <a:srgbClr val="FF0000"/>
                </a:solidFill>
              </a:rPr>
              <a:t>отряд </a:t>
            </a:r>
            <a:r>
              <a:rPr lang="ru-RU" sz="2000" b="1" dirty="0">
                <a:solidFill>
                  <a:srgbClr val="002060"/>
                </a:solidFill>
              </a:rPr>
              <a:t>– это добровольное объединение молодых </a:t>
            </a:r>
            <a:r>
              <a:rPr lang="ru-RU" sz="2000" b="1" dirty="0" smtClean="0">
                <a:solidFill>
                  <a:srgbClr val="002060"/>
                </a:solidFill>
              </a:rPr>
              <a:t>граждан (в возрасте от 14 до 31 года), </a:t>
            </a:r>
            <a:r>
              <a:rPr lang="ru-RU" sz="2000" b="1" dirty="0">
                <a:solidFill>
                  <a:srgbClr val="002060"/>
                </a:solidFill>
              </a:rPr>
              <a:t>получающих общее среднее, профессионально-техническое, среднее специальное или </a:t>
            </a:r>
            <a:r>
              <a:rPr lang="ru-RU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высшее образование</a:t>
            </a:r>
            <a:r>
              <a:rPr lang="ru-RU" sz="2000" b="1" dirty="0">
                <a:solidFill>
                  <a:srgbClr val="002060"/>
                </a:solidFill>
              </a:rPr>
              <a:t>, а также других категорий молодых граждан, </a:t>
            </a:r>
            <a:r>
              <a:rPr lang="ru-RU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изъявивших желание в свободное от учебы и работы время</a:t>
            </a:r>
            <a:r>
              <a:rPr lang="ru-RU" sz="2000" b="1" dirty="0">
                <a:solidFill>
                  <a:srgbClr val="002060"/>
                </a:solidFill>
              </a:rPr>
              <a:t>, как правило, в период </a:t>
            </a:r>
            <a:r>
              <a:rPr lang="ru-RU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с 1 мая по 30 сентября</a:t>
            </a:r>
            <a:r>
              <a:rPr lang="ru-RU" sz="2000" b="1" dirty="0">
                <a:solidFill>
                  <a:srgbClr val="002060"/>
                </a:solidFill>
              </a:rPr>
              <a:t>, осуществлять трудовую деятельность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>
              <a:defRPr/>
            </a:pPr>
            <a:endParaRPr lang="ru-RU" sz="900" b="1" dirty="0">
              <a:solidFill>
                <a:srgbClr val="002060"/>
              </a:solidFill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Количество</a:t>
            </a:r>
            <a:r>
              <a:rPr lang="ru-RU" sz="2000" b="1" dirty="0" smtClean="0">
                <a:solidFill>
                  <a:srgbClr val="002060"/>
                </a:solidFill>
              </a:rPr>
              <a:t>  участников студенческого отряда  – </a:t>
            </a:r>
            <a:r>
              <a:rPr lang="ru-RU" sz="2000" b="1" dirty="0" smtClean="0">
                <a:solidFill>
                  <a:srgbClr val="FF0000"/>
                </a:solidFill>
              </a:rPr>
              <a:t>не менее 5 человек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Срок</a:t>
            </a:r>
            <a:r>
              <a:rPr lang="ru-RU" sz="2000" b="1" dirty="0" smtClean="0">
                <a:solidFill>
                  <a:srgbClr val="002060"/>
                </a:solidFill>
              </a:rPr>
              <a:t>  трудовой деятельности - </a:t>
            </a:r>
            <a:r>
              <a:rPr lang="ru-RU" sz="2000" b="1" dirty="0" smtClean="0">
                <a:solidFill>
                  <a:srgbClr val="FF0000"/>
                </a:solidFill>
              </a:rPr>
              <a:t>не </a:t>
            </a:r>
            <a:r>
              <a:rPr lang="ru-RU" sz="2000" b="1" dirty="0">
                <a:solidFill>
                  <a:srgbClr val="FF0000"/>
                </a:solidFill>
              </a:rPr>
              <a:t>менее 10 </a:t>
            </a:r>
            <a:r>
              <a:rPr lang="ru-RU" sz="2000" b="1" dirty="0" smtClean="0">
                <a:solidFill>
                  <a:srgbClr val="FF0000"/>
                </a:solidFill>
              </a:rPr>
              <a:t>дней</a:t>
            </a:r>
          </a:p>
          <a:p>
            <a:endParaRPr lang="ru-RU" sz="800" b="1" dirty="0" smtClean="0">
              <a:solidFill>
                <a:srgbClr val="FF0000"/>
              </a:solidFill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</a:rPr>
              <a:t>Студенческий </a:t>
            </a:r>
            <a:r>
              <a:rPr lang="ru-RU" sz="2000" b="1" i="1" dirty="0">
                <a:solidFill>
                  <a:srgbClr val="FF0000"/>
                </a:solidFill>
              </a:rPr>
              <a:t>отряд – это</a:t>
            </a:r>
            <a:r>
              <a:rPr lang="ru-RU" sz="2000" b="1" i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возможность заработать ребятам, не имеющим специальности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дополнительная специальность или первые навыки профессиональной деятельности, если профиль отряда совпадает с изучаемой специальностью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работа в составе студенческого отряда дисциплинирует молодого человека как специалиста, адаптирует его к жизни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атмосфера неформального общения, где ты имеешь возможность более полной самореализации, выявления сильных и слабых сторон своего характера, обретения уверенности в собственных силах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практическая школа лидерской и управленческой деятельности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реализация творческого потенциала личности, возможность дальнейшего саморазвития и самосовершенствования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самая большая ценность – настоящая дружба, взаимовыручка.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ru-RU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 smtClean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2" y="4165119"/>
            <a:ext cx="179278" cy="208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9" y="4607496"/>
            <a:ext cx="177582" cy="20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51" y="3773685"/>
            <a:ext cx="1825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3" y="5082361"/>
            <a:ext cx="17621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83" y="5702741"/>
            <a:ext cx="17621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2" y="6058493"/>
            <a:ext cx="17621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3" y="6438465"/>
            <a:ext cx="17621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608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34" y="861307"/>
            <a:ext cx="2794666" cy="186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146" y="2499565"/>
            <a:ext cx="3233405" cy="2155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23" y="4655172"/>
            <a:ext cx="3196376" cy="213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82" y="256240"/>
            <a:ext cx="7546032" cy="511959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по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Третьего 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трудового </a:t>
            </a:r>
            <a:r>
              <a:rPr lang="ru-RU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семестра</a:t>
            </a:r>
            <a: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19876" y="973113"/>
            <a:ext cx="3825027" cy="117765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1F497D">
                    <a:lumMod val="60000"/>
                    <a:lumOff val="40000"/>
                  </a:srgbClr>
                </a:solidFill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Акция </a:t>
            </a:r>
            <a:r>
              <a:rPr lang="ru-RU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«Выбираем </a:t>
            </a:r>
            <a:r>
              <a:rPr lang="ru-RU" sz="20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студотряд</a:t>
            </a: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2000" b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9878" y="2318201"/>
            <a:ext cx="3825027" cy="133940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1F497D">
                  <a:lumMod val="60000"/>
                  <a:lumOff val="40000"/>
                </a:srgbClr>
              </a:solidFill>
            </a:endParaRPr>
          </a:p>
          <a:p>
            <a:pPr algn="ctr"/>
            <a:endParaRPr lang="ru-RU" sz="2000" b="1" dirty="0" smtClean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Школа </a:t>
            </a:r>
            <a:r>
              <a:rPr lang="ru-RU" sz="2000" b="1" dirty="0">
                <a:solidFill>
                  <a:srgbClr val="0070C0"/>
                </a:solidFill>
                <a:cs typeface="Times New Roman" panose="02020603050405020304" pitchFamily="18" charset="0"/>
              </a:rPr>
              <a:t>командиров и комиссаров студенческих </a:t>
            </a:r>
            <a:r>
              <a:rPr lang="ru-RU" sz="20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отрядов </a:t>
            </a:r>
          </a:p>
          <a:p>
            <a:pPr algn="ctr"/>
            <a:endParaRPr lang="ru-RU" sz="20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47057" y="3844337"/>
            <a:ext cx="3825028" cy="1249251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Обучающий семинар </a:t>
            </a:r>
          </a:p>
          <a:p>
            <a:pPr algn="ctr"/>
            <a:r>
              <a:rPr lang="ru-RU" sz="2000" b="1" dirty="0">
                <a:solidFill>
                  <a:srgbClr val="0070C0"/>
                </a:solidFill>
              </a:rPr>
              <a:t>«Школа вожатского мастерства</a:t>
            </a:r>
            <a:r>
              <a:rPr lang="ru-RU" sz="2000" b="1" dirty="0" smtClean="0">
                <a:solidFill>
                  <a:srgbClr val="0070C0"/>
                </a:solidFill>
              </a:rPr>
              <a:t>»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69" y="5093591"/>
            <a:ext cx="1586792" cy="188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227" y="2685777"/>
            <a:ext cx="2674781" cy="17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01" y="4301405"/>
            <a:ext cx="3834901" cy="255660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199" y="861307"/>
            <a:ext cx="2794665" cy="186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92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51"/>
            <a:ext cx="7992888" cy="306908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ДЕЯТЕЛЬНОСТИ СТУДЕНЧЕСКИХ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ОТРЯДОВ В УНИВЕРСИТЕТЕ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3815303"/>
              </p:ext>
            </p:extLst>
          </p:nvPr>
        </p:nvGraphicFramePr>
        <p:xfrm>
          <a:off x="395536" y="756042"/>
          <a:ext cx="8352928" cy="4179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098" name="Picture 2" descr="ÐÐ°ÑÑÐ¸Ð½ÐºÐ¸ Ð¿Ð¾ Ð·Ð°Ð¿ÑÐ¾ÑÑ ÑÐµÐ»Ð¾Ð²ÐµÑÐºÐ¸ Ð³Ð¸Ñ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941169"/>
            <a:ext cx="3521124" cy="17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27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5103" y="108259"/>
            <a:ext cx="82677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Arial"/>
                <a:sym typeface="Arial"/>
              </a:rPr>
              <a:t>КОЛИЧЕСТВО УЧАСТНИКОВ </a:t>
            </a:r>
            <a:r>
              <a:rPr lang="ru-RU" sz="24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Arial"/>
                <a:sym typeface="Arial"/>
              </a:rPr>
              <a:t>СТУДЕНЧЕСКИХ ОТРЯДОВ В 2022/2023 УЧЕБНОМ ГОДУ   В </a:t>
            </a:r>
            <a:r>
              <a:rPr lang="ru-RU" sz="2400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Arial"/>
                <a:sym typeface="Arial"/>
              </a:rPr>
              <a:t>РАЗРЕЗЕ </a:t>
            </a:r>
            <a:r>
              <a:rPr lang="ru-RU" sz="24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Arial"/>
                <a:sym typeface="Arial"/>
              </a:rPr>
              <a:t>ФАКУЛЬТЕТОВ </a:t>
            </a:r>
            <a:endParaRPr lang="ru-RU" sz="24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Arial"/>
              <a:sym typeface="Arial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790743"/>
              </p:ext>
            </p:extLst>
          </p:nvPr>
        </p:nvGraphicFramePr>
        <p:xfrm>
          <a:off x="198129" y="1088233"/>
          <a:ext cx="8472911" cy="56646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6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093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25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399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0368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 учебный год</a:t>
                      </a:r>
                      <a:r>
                        <a:rPr lang="ru-RU" sz="13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31" marR="42431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 выполнения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6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31" marR="42431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Филологический 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факультет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249,3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Инженерно-строительный факультет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118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231,3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34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Факультет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психологии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193,5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</a:t>
                      </a: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изической 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культуры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160,7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факультет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146,4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инновационных 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технологий машиностроения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145,1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экономики 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управления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133,3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326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искусств 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дизайна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122,5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истории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lang="ru-RU" sz="1600" b="1" dirty="0" smtClean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коммуникации 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туризма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математики </a:t>
                      </a: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информатики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Физико-технический факультет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638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Факультет</a:t>
                      </a:r>
                      <a:r>
                        <a:rPr lang="ru-RU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биологии и экологии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6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94,4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29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Юридический  факультет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</a:t>
                      </a:r>
                      <a:endParaRPr lang="ru-RU" sz="1600" b="0" kern="12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89,4</a:t>
                      </a:r>
                      <a:endParaRPr lang="ru-RU" sz="1600" b="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87680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УНИВЕРСИТЕТУ:</a:t>
                      </a:r>
                      <a:endParaRPr lang="ru-RU" sz="15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431" marR="42431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643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(14%)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935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(20%)</a:t>
                      </a:r>
                      <a:endParaRPr lang="ru-RU" sz="16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23" marR="31823" marT="0" marB="0" anchor="ctr"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955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71699">
            <a:off x="5653370" y="2595608"/>
            <a:ext cx="3011517" cy="20591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61" y="562248"/>
            <a:ext cx="3352637" cy="266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FAEF2-1886-471F-B8E5-56D8AFCF92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387882"/>
              </p:ext>
            </p:extLst>
          </p:nvPr>
        </p:nvGraphicFramePr>
        <p:xfrm>
          <a:off x="189187" y="896300"/>
          <a:ext cx="6226510" cy="56588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853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11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7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организаций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165" marR="5816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Виды работ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Купалинка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Гродно, ул. Санаторная, 20</a:t>
                      </a:r>
                    </a:p>
                  </a:txBody>
                  <a:tcPr marL="68580" marR="68580" marT="0" marB="0"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Воспитатели</a:t>
                      </a:r>
                      <a:endParaRPr lang="ru-RU" sz="16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«Зорька юбилейная» </a:t>
                      </a:r>
                      <a:endParaRPr lang="ru-RU" sz="16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Гродно, ул. Суворова, 159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«Юность»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Гродненский р-н, д. Пышки</a:t>
                      </a:r>
                      <a:endParaRPr lang="ru-RU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1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6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Сузорье</a:t>
                      </a: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Гродненский р-н, </a:t>
                      </a:r>
                      <a:r>
                        <a:rPr lang="ru-RU" sz="15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агр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 Поречье</a:t>
                      </a:r>
                      <a:endParaRPr lang="ru-RU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24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«Наука-1»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Гродненский р-н, </a:t>
                      </a:r>
                      <a:r>
                        <a:rPr lang="ru-RU" sz="15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аг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5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Озеры</a:t>
                      </a:r>
                      <a:endParaRPr lang="ru-RU" sz="1500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ОЛ «Зубренок»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Минская область, </a:t>
                      </a:r>
                      <a:r>
                        <a:rPr lang="ru-RU" sz="15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Мядельский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р-н,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поселок </a:t>
                      </a:r>
                      <a:r>
                        <a:rPr lang="ru-RU" sz="15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Зубреневка</a:t>
                      </a:r>
                      <a:endParaRPr lang="ru-RU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ОАО «Управляющая компания холдинга «Горизонт»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Оздоровительный лагерь «Волна»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Минская область, </a:t>
                      </a:r>
                      <a:r>
                        <a:rPr lang="ru-RU" sz="1500" dirty="0" err="1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Смолевичский</a:t>
                      </a: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р-н, д. Волма,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35 км от г. Минска</a:t>
                      </a:r>
                      <a:endParaRPr lang="ru-RU" sz="15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00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ДОЛ «</a:t>
                      </a:r>
                      <a:r>
                        <a:rPr lang="ru-RU" sz="1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Озёры</a:t>
                      </a:r>
                      <a:r>
                        <a:rPr 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3897">
                <a:tc gridSpan="2"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ВДЦ «Орленок» (Туапсе, РФ)</a:t>
                      </a:r>
                    </a:p>
                  </a:txBody>
                  <a:tcPr marL="58165" marR="58165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36" y="-138493"/>
            <a:ext cx="90156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1E10D6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В СОСТАВЕ ПЕДАГОГИЧЕСКИХ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ОТРЯДОВ В 2022/2023 УЧЕБНОМ ГОДУ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СТУДЕНТЫ РАБОТАЛИ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767">
            <a:off x="6107908" y="3865949"/>
            <a:ext cx="2774099" cy="1914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13816">
            <a:off x="4971083" y="4796125"/>
            <a:ext cx="2820176" cy="18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FAEF2-1886-471F-B8E5-56D8AFCF92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36" y="-138493"/>
            <a:ext cx="90156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1E10D6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В СОСТАВЕ СЕРВИСНЫХ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ОТРЯДОВ В 2022/2023 УЧЕБНОМ ГОДУ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СТУДЕНТЫ РАБОТАЛИ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02612"/>
              </p:ext>
            </p:extLst>
          </p:nvPr>
        </p:nvGraphicFramePr>
        <p:xfrm>
          <a:off x="136636" y="1040523"/>
          <a:ext cx="8797157" cy="4903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359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611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982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организаций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77" marR="578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7877" marR="57877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7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Приемная комиссия,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централизованное тестирование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(университет)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пропускного режима и техническое сопровождение работы приемной комиссии</a:t>
                      </a:r>
                    </a:p>
                  </a:txBody>
                  <a:tcPr marL="68580" marR="68580" marT="0" marB="0"/>
                </a:tc>
              </a:tr>
              <a:tr h="437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Барановичское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отделение белорусской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железной дороги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Проводник пассажирского вагона 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5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Конте 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Фасовщики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51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Бургер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БК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Члены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бригады ресторана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3127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Санаторий «Озерный»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Мойщики посуды, официанты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63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База отдыха «Привал»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Аниматоры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60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Сузорье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Официанты; 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кухонные рабочие; уборщики помещений 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79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ПУ «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Гродногаз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Подсобные работы (на высоте); 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на ЭВМ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165" marR="58165" marT="0" marB="0"/>
                </a:tc>
              </a:tr>
              <a:tr h="3063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ООО «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Евроторг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Продавец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63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ООО «Отель «НЕМАН»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Горничная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 официант; мойщик посуды </a:t>
                      </a:r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931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ДОЛ «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Купалинка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Официанты; грузчики; уборщики помещений;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дворники </a:t>
                      </a:r>
                    </a:p>
                  </a:txBody>
                  <a:tcPr marL="68580" marR="68580" marT="0" marB="0"/>
                </a:tc>
              </a:tr>
              <a:tr h="437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КУП «</a:t>
                      </a: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Гроднооблкиновидеопрокат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Кинотеатры</a:t>
                      </a: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г. Гродно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(бармен, официант, мойщик посуды и т.д.)</a:t>
                      </a:r>
                      <a:endParaRPr lang="ru-RU" sz="14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8257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ВДЦ «Орленок» (Туапсе, РФ)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ООО ДСОЛ «Морская волна» (Туапсе, РФ) 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Официанты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кухонные рабочие; уборщики помещений 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56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8FAEF2-1886-471F-B8E5-56D8AFCF920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3536" y="-138493"/>
            <a:ext cx="901564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1E10D6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/>
            </a:pP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 В СОСТАВЕ  ПРОИЗВОДСТВЕННЫХ  И СТРОИТЕЛЬНЫХ 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ОТРЯДОВ </a:t>
            </a:r>
            <a:endParaRPr lang="ru-RU" b="1" dirty="0" smtClean="0">
              <a:solidFill>
                <a:schemeClr val="bg1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90488" algn="l"/>
              </a:tabLst>
              <a:defRPr/>
            </a:pP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2022/2023 УЧЕБНОМ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ГОДУ  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Arial" pitchFamily="34" charset="0"/>
              </a:rPr>
              <a:t>СТУДЕНТЫ РАБОТАЛИ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971205"/>
            <a:ext cx="91440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lang="ru-RU" sz="2100" b="1" dirty="0" smtClean="0"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1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роизводственные отряды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227427"/>
              </p:ext>
            </p:extLst>
          </p:nvPr>
        </p:nvGraphicFramePr>
        <p:xfrm>
          <a:off x="323536" y="1408387"/>
          <a:ext cx="8644945" cy="2522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7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370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7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Наименование организаций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  <a:cs typeface="Times New Roman" pitchFamily="18" charset="0"/>
                        </a:rPr>
                        <a:t>Виды работ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 pitchFamily="18" charset="0"/>
                      </a:endParaRPr>
                    </a:p>
                  </a:txBody>
                  <a:tcPr marL="59273" marR="59273" marT="0" marB="0"/>
                </a:tc>
                <a:extLst>
                  <a:ext uri="{0D108BD9-81ED-4DB2-BD59-A6C34878D82A}">
                    <a16:rowId xmlns:a16="http://schemas.microsoft.com/office/drawing/2014/main" xmlns="" val="4027404440"/>
                  </a:ext>
                </a:extLst>
              </a:tr>
              <a:tr h="4606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ОАО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«Молочный мир»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(г. Гродно)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Работа по укладке-упаковке и разгрузке-погрузке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мороженого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09667186"/>
                  </a:ext>
                </a:extLst>
              </a:tr>
              <a:tr h="4606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ЗАО «АТЛАНТ»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(г. Минск)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Сборка бытовой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техники, укладка-упаковка продукции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3" marR="59273" marT="0" marB="0" anchor="ctr"/>
                </a:tc>
              </a:tr>
              <a:tr h="4606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Минский автомобильный завод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(г. Минск)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Сфера  производства</a:t>
                      </a:r>
                      <a:r>
                        <a:rPr lang="ru-RU" sz="1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товаров 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(слесарь механосборочных работ)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3" marR="59273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6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ОАО «Гродненский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онсервный завод»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3" marR="59273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Переработка сельскохозяйственного</a:t>
                      </a:r>
                      <a:r>
                        <a:rPr lang="ru-RU" sz="1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сырья </a:t>
                      </a:r>
                    </a:p>
                    <a:p>
                      <a:pPr algn="l"/>
                      <a:r>
                        <a:rPr lang="ru-RU" sz="1400" b="0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(зеленый горошек, огурцы, томаты)</a:t>
                      </a:r>
                      <a:r>
                        <a:rPr lang="ru-RU" sz="1400" b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b="0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9273" marR="59273" marT="0" marB="0" anchor="ctr"/>
                </a:tc>
              </a:tr>
              <a:tr h="311660">
                <a:tc gridSpan="2">
                  <a:txBody>
                    <a:bodyPr/>
                    <a:lstStyle/>
                    <a:p>
                      <a:pPr algn="r"/>
                      <a:endParaRPr lang="ru-RU" sz="1600" dirty="0">
                        <a:latin typeface="+mn-lt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l"/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2248" y="3886298"/>
            <a:ext cx="889175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488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Строительные</a:t>
            </a:r>
            <a:r>
              <a:rPr kumimoji="0" lang="ru-RU" sz="21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отряды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022089"/>
              </p:ext>
            </p:extLst>
          </p:nvPr>
        </p:nvGraphicFramePr>
        <p:xfrm>
          <a:off x="323536" y="4301796"/>
          <a:ext cx="8602208" cy="1866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59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62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Наименование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организаций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866" marR="478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</a:rPr>
                        <a:t>Виды </a:t>
                      </a:r>
                      <a:r>
                        <a:rPr lang="ru-RU" sz="1600" dirty="0">
                          <a:effectLst/>
                          <a:latin typeface="+mn-lt"/>
                        </a:rPr>
                        <a:t>работ</a:t>
                      </a:r>
                      <a:endParaRPr lang="ru-RU" sz="16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47866" marR="4786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Административно-хозяйственное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управление </a:t>
                      </a: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ГрГУ</a:t>
                      </a:r>
                      <a:r>
                        <a:rPr lang="ru-RU" sz="1400" baseline="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им. Янки Купалы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Строительно-ремонтные </a:t>
                      </a: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работы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в учебных корпуса и общежитиях университета</a:t>
                      </a:r>
                      <a:endParaRPr lang="ru-RU" sz="14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19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Гроднопромстрой</a:t>
                      </a:r>
                      <a:endParaRPr lang="ru-RU" sz="140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Строительно-ремонтные работы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933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Гродножилстрой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Строительно-ремонтные работы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8341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4716" y="231263"/>
            <a:ext cx="8097985" cy="522279"/>
          </a:xfrm>
          <a:prstGeom prst="rect">
            <a:avLst/>
          </a:prstGeom>
        </p:spPr>
        <p:txBody>
          <a:bodyPr vert="horz" lIns="81416" tIns="40707" rIns="81416" bIns="40707" rtlCol="0" anchor="ctr">
            <a:noAutofit/>
          </a:bodyPr>
          <a:lstStyle>
            <a:lvl1pPr algn="ctr" defTabSz="1027661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ЗАДАЧИ НА 2023/2024 УЧЕБНЫЙ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81795" y="2374359"/>
            <a:ext cx="378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5745">
              <a:spcAft>
                <a:spcPts val="600"/>
              </a:spcAft>
              <a:defRPr/>
            </a:pPr>
            <a:r>
              <a:rPr lang="ru-RU" sz="1600" kern="0" dirty="0" smtClean="0">
                <a:solidFill>
                  <a:srgbClr val="1F497D">
                    <a:lumMod val="75000"/>
                  </a:srgbClr>
                </a:solidFill>
                <a:latin typeface="Impact" pitchFamily="34" charset="0"/>
                <a:cs typeface="Arial" panose="020B0604020202020204" pitchFamily="34" charset="0"/>
                <a:sym typeface="Arial"/>
              </a:rPr>
              <a:t>СЕЛЬСКОХОЗЯЙСТВЕННЫЙ ОТРЯД</a:t>
            </a:r>
            <a:endParaRPr lang="ru-RU" sz="1600" kern="0" dirty="0">
              <a:solidFill>
                <a:srgbClr val="1F497D">
                  <a:lumMod val="75000"/>
                </a:srgbClr>
              </a:solidFill>
              <a:latin typeface="Impact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64797" y="1098299"/>
            <a:ext cx="3381208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425745">
              <a:spcAft>
                <a:spcPts val="600"/>
              </a:spcAft>
              <a:defRPr/>
            </a:pPr>
            <a:r>
              <a:rPr lang="ru-RU" sz="1600" kern="0" dirty="0" smtClean="0">
                <a:solidFill>
                  <a:srgbClr val="1F497D">
                    <a:lumMod val="75000"/>
                  </a:srgbClr>
                </a:solidFill>
                <a:latin typeface="Impact" pitchFamily="34" charset="0"/>
                <a:cs typeface="Arial" panose="020B0604020202020204" pitchFamily="34" charset="0"/>
                <a:sym typeface="Arial"/>
              </a:rPr>
              <a:t>СТРОИТЕЛЬНЫЙ ОТРЯД</a:t>
            </a:r>
            <a:endParaRPr lang="ru-RU" sz="1600" kern="0" dirty="0">
              <a:solidFill>
                <a:srgbClr val="1F497D">
                  <a:lumMod val="75000"/>
                </a:srgbClr>
              </a:solidFill>
              <a:latin typeface="Impact" pitchFamily="34" charset="0"/>
              <a:cs typeface="Arial" panose="020B0604020202020204" pitchFamily="34" charset="0"/>
              <a:sym typeface="Arial"/>
            </a:endParaRPr>
          </a:p>
          <a:p>
            <a:pPr marL="801688" indent="-179388" defTabSz="42574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ru-RU" sz="1400" kern="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Белорусская АЭС на </a:t>
            </a:r>
            <a:endParaRPr lang="ru-RU" sz="1400" kern="0" dirty="0" smtClean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622300" defTabSz="425745">
              <a:lnSpc>
                <a:spcPct val="90000"/>
              </a:lnSpc>
              <a:buSzPct val="80000"/>
              <a:defRPr/>
            </a:pPr>
            <a:r>
              <a:rPr lang="ru-RU" sz="1400" kern="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АО </a:t>
            </a:r>
            <a:r>
              <a:rPr lang="ru-RU" sz="1400" kern="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«НИКИМТ-</a:t>
            </a:r>
            <a:r>
              <a:rPr lang="ru-RU" sz="1400" kern="0" dirty="0" err="1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Атомстрой</a:t>
            </a:r>
            <a:r>
              <a:rPr lang="ru-RU" sz="1400" kern="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» </a:t>
            </a:r>
            <a:endParaRPr lang="ru-RU" sz="1400" kern="0" dirty="0" smtClean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622300" defTabSz="425745">
              <a:lnSpc>
                <a:spcPct val="90000"/>
              </a:lnSpc>
              <a:buSzPct val="80000"/>
              <a:defRPr/>
            </a:pPr>
            <a:r>
              <a:rPr lang="ru-RU" sz="1400" kern="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</a:t>
            </a:r>
            <a:r>
              <a:rPr lang="ru-RU" sz="1400" kern="0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г. Островец)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003467" y="194343"/>
            <a:ext cx="3758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5745">
              <a:spcAft>
                <a:spcPts val="600"/>
              </a:spcAft>
              <a:defRPr/>
            </a:pPr>
            <a:r>
              <a:rPr lang="ru-RU" sz="1600" kern="0" dirty="0" smtClean="0">
                <a:solidFill>
                  <a:prstClr val="white"/>
                </a:solidFill>
                <a:latin typeface="Impact" pitchFamily="34" charset="0"/>
                <a:cs typeface="Arial" panose="020B0604020202020204" pitchFamily="34" charset="0"/>
                <a:sym typeface="Arial"/>
              </a:rPr>
              <a:t>В сентябре-ноябре 2023/2024 </a:t>
            </a:r>
            <a:r>
              <a:rPr lang="ru-RU" sz="1600" kern="0" dirty="0">
                <a:solidFill>
                  <a:prstClr val="white"/>
                </a:solidFill>
                <a:latin typeface="Impact" pitchFamily="34" charset="0"/>
                <a:cs typeface="Arial" panose="020B0604020202020204" pitchFamily="34" charset="0"/>
                <a:sym typeface="Arial"/>
              </a:rPr>
              <a:t>уч. </a:t>
            </a:r>
            <a:r>
              <a:rPr lang="ru-RU" sz="1600" kern="0" dirty="0" smtClean="0">
                <a:solidFill>
                  <a:prstClr val="white"/>
                </a:solidFill>
                <a:latin typeface="Impact" pitchFamily="34" charset="0"/>
                <a:cs typeface="Arial" panose="020B0604020202020204" pitchFamily="34" charset="0"/>
                <a:sym typeface="Arial"/>
              </a:rPr>
              <a:t>года студенты работали: </a:t>
            </a:r>
            <a:endParaRPr lang="ru-RU" sz="1600" kern="0" dirty="0">
              <a:solidFill>
                <a:prstClr val="white"/>
              </a:solidFill>
              <a:latin typeface="Impact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Дуга 29"/>
          <p:cNvSpPr/>
          <p:nvPr/>
        </p:nvSpPr>
        <p:spPr>
          <a:xfrm>
            <a:off x="-40221" y="2233843"/>
            <a:ext cx="3233656" cy="3194320"/>
          </a:xfrm>
          <a:prstGeom prst="arc">
            <a:avLst>
              <a:gd name="adj1" fmla="val 12696391"/>
              <a:gd name="adj2" fmla="val 8738692"/>
            </a:avLst>
          </a:prstGeom>
          <a:ln w="31750" cmpd="thickThin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  <a:effectLst>
            <a:outerShdw blurRad="50800" dist="381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 kern="0">
              <a:solidFill>
                <a:prstClr val="black"/>
              </a:solidFill>
              <a:sym typeface="Arial"/>
            </a:endParaRPr>
          </a:p>
        </p:txBody>
      </p:sp>
      <p:sp>
        <p:nvSpPr>
          <p:cNvPr id="31" name="Дуга 30"/>
          <p:cNvSpPr/>
          <p:nvPr/>
        </p:nvSpPr>
        <p:spPr>
          <a:xfrm>
            <a:off x="270398" y="2125906"/>
            <a:ext cx="2911930" cy="3243377"/>
          </a:xfrm>
          <a:prstGeom prst="arc">
            <a:avLst>
              <a:gd name="adj1" fmla="val 11538689"/>
              <a:gd name="adj2" fmla="val 10610698"/>
            </a:avLst>
          </a:prstGeom>
          <a:ln w="9525" cmpd="sng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  <a:effectLst>
            <a:outerShdw blurRad="50800" dist="381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00" kern="0">
              <a:solidFill>
                <a:prstClr val="black"/>
              </a:solidFill>
              <a:sym typeface="Arial"/>
            </a:endParaRPr>
          </a:p>
        </p:txBody>
      </p:sp>
      <p:cxnSp>
        <p:nvCxnSpPr>
          <p:cNvPr id="12" name="Прямая соединительная линия 11"/>
          <p:cNvCxnSpPr>
            <a:cxnSpLocks/>
          </p:cNvCxnSpPr>
          <p:nvPr/>
        </p:nvCxnSpPr>
        <p:spPr>
          <a:xfrm flipV="1">
            <a:off x="609119" y="1357227"/>
            <a:ext cx="2804615" cy="1225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cxnSpLocks/>
          </p:cNvCxnSpPr>
          <p:nvPr/>
        </p:nvCxnSpPr>
        <p:spPr>
          <a:xfrm>
            <a:off x="3617689" y="1653067"/>
            <a:ext cx="397302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cxnSpLocks/>
          </p:cNvCxnSpPr>
          <p:nvPr/>
        </p:nvCxnSpPr>
        <p:spPr>
          <a:xfrm flipH="1">
            <a:off x="2869477" y="1754772"/>
            <a:ext cx="693868" cy="958141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cxnSpLocks/>
          </p:cNvCxnSpPr>
          <p:nvPr/>
        </p:nvCxnSpPr>
        <p:spPr>
          <a:xfrm flipH="1">
            <a:off x="3131703" y="2732097"/>
            <a:ext cx="525549" cy="69341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316708BB-FC2B-4E2D-B550-311299C0A192}"/>
              </a:ext>
            </a:extLst>
          </p:cNvPr>
          <p:cNvSpPr/>
          <p:nvPr/>
        </p:nvSpPr>
        <p:spPr>
          <a:xfrm>
            <a:off x="3749839" y="3680110"/>
            <a:ext cx="2771556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77800" defTabSz="425745">
              <a:lnSpc>
                <a:spcPct val="90000"/>
              </a:lnSpc>
              <a:buSzPct val="80000"/>
              <a:buFont typeface="Arial" pitchFamily="34" charset="0"/>
              <a:buChar char="•"/>
              <a:tabLst>
                <a:tab pos="266700" algn="l"/>
              </a:tabLst>
              <a:defRPr/>
            </a:pPr>
            <a:r>
              <a:rPr lang="ru-RU" sz="1400" kern="0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  <a:sym typeface="Arial"/>
              </a:rPr>
              <a:t>НДЦ «</a:t>
            </a:r>
            <a:r>
              <a:rPr lang="ru-RU" sz="1400" kern="0" dirty="0" smtClean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  <a:sym typeface="Arial"/>
              </a:rPr>
              <a:t>Зубрёнок</a:t>
            </a:r>
            <a:r>
              <a:rPr lang="ru-RU" sz="1400" kern="0" dirty="0">
                <a:solidFill>
                  <a:srgbClr val="1F497D">
                    <a:lumMod val="75000"/>
                  </a:srgbClr>
                </a:solidFill>
                <a:latin typeface="Arial"/>
                <a:cs typeface="Arial"/>
                <a:sym typeface="Arial"/>
              </a:rPr>
              <a:t>»</a:t>
            </a:r>
            <a:endParaRPr lang="ru-RU" sz="1400" kern="0" dirty="0" smtClean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97E222C-D44C-4C53-9B04-95FC7C18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7" y="1933713"/>
            <a:ext cx="2839118" cy="343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Овал 61">
            <a:extLst>
              <a:ext uri="{FF2B5EF4-FFF2-40B4-BE49-F238E27FC236}">
                <a16:creationId xmlns="" xmlns:a16="http://schemas.microsoft.com/office/drawing/2014/main" id="{28FACDF7-53DE-47E5-B8E9-D618DD1E8626}"/>
              </a:ext>
            </a:extLst>
          </p:cNvPr>
          <p:cNvSpPr/>
          <p:nvPr/>
        </p:nvSpPr>
        <p:spPr>
          <a:xfrm>
            <a:off x="2389517" y="1978548"/>
            <a:ext cx="452964" cy="25529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kern="0">
              <a:solidFill>
                <a:prstClr val="white"/>
              </a:solidFill>
              <a:sym typeface="Arial"/>
            </a:endParaRPr>
          </a:p>
        </p:txBody>
      </p: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 flipH="1">
            <a:off x="2468883" y="1357667"/>
            <a:ext cx="941735" cy="113197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704874" y="1353123"/>
            <a:ext cx="2597186" cy="803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25745">
              <a:spcAft>
                <a:spcPts val="600"/>
              </a:spcAft>
              <a:defRPr/>
            </a:pPr>
            <a:r>
              <a:rPr lang="ru-RU" sz="1600" kern="0" dirty="0">
                <a:solidFill>
                  <a:srgbClr val="1F497D">
                    <a:lumMod val="75000"/>
                  </a:srgbClr>
                </a:solidFill>
                <a:latin typeface="Impact" pitchFamily="34" charset="0"/>
                <a:cs typeface="Arial" panose="020B0604020202020204" pitchFamily="34" charset="0"/>
                <a:sym typeface="Arial"/>
              </a:rPr>
              <a:t>ПРОИЗВОДСТВЕННЫЙ </a:t>
            </a:r>
            <a:r>
              <a:rPr lang="ru-RU" sz="1600" kern="0" dirty="0" smtClean="0">
                <a:solidFill>
                  <a:srgbClr val="1F497D">
                    <a:lumMod val="75000"/>
                  </a:srgbClr>
                </a:solidFill>
                <a:latin typeface="Impact" pitchFamily="34" charset="0"/>
                <a:cs typeface="Arial" panose="020B0604020202020204" pitchFamily="34" charset="0"/>
                <a:sym typeface="Arial"/>
              </a:rPr>
              <a:t>ОТРЯД</a:t>
            </a:r>
          </a:p>
          <a:p>
            <a:pPr marL="285750" indent="-285750" defTabSz="42574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ru-RU" sz="1400" kern="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ОАО «МАЗ»</a:t>
            </a:r>
          </a:p>
          <a:p>
            <a:pPr marL="285750" indent="-285750" defTabSz="42574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ru-RU" sz="1400" kern="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ЗАО «Атлант»</a:t>
            </a:r>
            <a:endParaRPr lang="ru-RU" sz="1400" kern="0" dirty="0">
              <a:solidFill>
                <a:srgbClr val="1F497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77" y="4475941"/>
            <a:ext cx="2010804" cy="17866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467" y="4475941"/>
            <a:ext cx="2010016" cy="17866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93" y="4475941"/>
            <a:ext cx="2010019" cy="17866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1" name="Прямая соединительная линия 20"/>
          <p:cNvCxnSpPr>
            <a:cxnSpLocks/>
          </p:cNvCxnSpPr>
          <p:nvPr/>
        </p:nvCxnSpPr>
        <p:spPr>
          <a:xfrm flipH="1">
            <a:off x="3150959" y="3595701"/>
            <a:ext cx="525549" cy="69341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cxnSpLocks/>
          </p:cNvCxnSpPr>
          <p:nvPr/>
        </p:nvCxnSpPr>
        <p:spPr>
          <a:xfrm>
            <a:off x="3704874" y="3651497"/>
            <a:ext cx="397302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cxnSpLocks/>
          </p:cNvCxnSpPr>
          <p:nvPr/>
        </p:nvCxnSpPr>
        <p:spPr>
          <a:xfrm>
            <a:off x="3704874" y="2744695"/>
            <a:ext cx="397302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809459" y="3256239"/>
            <a:ext cx="3782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25745">
              <a:spcAft>
                <a:spcPts val="600"/>
              </a:spcAft>
              <a:defRPr/>
            </a:pPr>
            <a:r>
              <a:rPr lang="ru-RU" sz="1600" kern="0" dirty="0" smtClean="0">
                <a:solidFill>
                  <a:srgbClr val="1F497D">
                    <a:lumMod val="75000"/>
                  </a:srgbClr>
                </a:solidFill>
                <a:latin typeface="Impact" pitchFamily="34" charset="0"/>
                <a:cs typeface="Arial" panose="020B0604020202020204" pitchFamily="34" charset="0"/>
                <a:sym typeface="Arial"/>
              </a:rPr>
              <a:t>ПЕДАГОГИЧЕСКИЙ ОТРЯД</a:t>
            </a:r>
            <a:endParaRPr lang="ru-RU" sz="1600" kern="0" dirty="0">
              <a:solidFill>
                <a:srgbClr val="1F497D">
                  <a:lumMod val="75000"/>
                </a:srgbClr>
              </a:solidFill>
              <a:latin typeface="Impact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316708BB-FC2B-4E2D-B550-311299C0A192}"/>
              </a:ext>
            </a:extLst>
          </p:cNvPr>
          <p:cNvSpPr/>
          <p:nvPr/>
        </p:nvSpPr>
        <p:spPr>
          <a:xfrm>
            <a:off x="3749839" y="2796311"/>
            <a:ext cx="2771556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77800" defTabSz="425745">
              <a:lnSpc>
                <a:spcPct val="90000"/>
              </a:lnSpc>
              <a:buSzPct val="80000"/>
              <a:buFont typeface="Arial" pitchFamily="34" charset="0"/>
              <a:buChar char="•"/>
              <a:tabLst>
                <a:tab pos="266700" algn="l"/>
              </a:tabLst>
              <a:defRPr/>
            </a:pPr>
            <a:r>
              <a:rPr lang="ru-RU" sz="1400" kern="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СПК «Пограничный»</a:t>
            </a:r>
          </a:p>
        </p:txBody>
      </p:sp>
    </p:spTree>
    <p:extLst>
      <p:ext uri="{BB962C8B-B14F-4D97-AF65-F5344CB8AC3E}">
        <p14:creationId xmlns:p14="http://schemas.microsoft.com/office/powerpoint/2010/main" val="96487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Презентация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3591</TotalTime>
  <Words>993</Words>
  <Application>Microsoft Office PowerPoint</Application>
  <PresentationFormat>Экран (4:3)</PresentationFormat>
  <Paragraphs>265</Paragraphs>
  <Slides>12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Презентация1</vt:lpstr>
      <vt:lpstr>4_Тема Office</vt:lpstr>
      <vt:lpstr>1_Презентация1</vt:lpstr>
      <vt:lpstr>1_Тема Office</vt:lpstr>
      <vt:lpstr>2_Тема Office</vt:lpstr>
      <vt:lpstr> Об итогах трудовой занятости студентов в 2022/2023 учебном году  и основных направлениях  в 2023/2024 учебном году </vt:lpstr>
      <vt:lpstr>ОРГАНИЗАЦИЯ СТУДЕНЧЕСКИХ ОТРЯДОВ</vt:lpstr>
      <vt:lpstr> Мероприятия по организации  Третьего трудового семестра </vt:lpstr>
      <vt:lpstr>НАПРАВЛЕНИЯ ДЕЯТЕЛЬНОСТИ СТУДЕНЧЕСКИХ ОТРЯДОВ В УНИВЕРСИТЕТЕ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ЗАПЛАНИРОВАНО ТРУДОУСТРОЙСТВО СТУДЕНТОВ В 2023/2024 УЧЕБНОМ ГОДУ:</vt:lpstr>
      <vt:lpstr>  ИЛИ!!!!  Заявки принимаются  в главном корпусе ГрГУ имени Янки Купалы  по адресу: ул. Ожешко, 22, ауд. 308 Контактные телефоны: 39 72 09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 ОРГАНИЗАЦИИ  ТРЕТЬЕГО ТРУДОВОГО СЕМЕСТРА-2018</dc:title>
  <dc:creator>Оксана</dc:creator>
  <cp:lastModifiedBy>СКЕРСЬ МАРИЯ АНТОНОВНА</cp:lastModifiedBy>
  <cp:revision>287</cp:revision>
  <cp:lastPrinted>2022-10-10T10:06:24Z</cp:lastPrinted>
  <dcterms:modified xsi:type="dcterms:W3CDTF">2023-11-15T06:59:41Z</dcterms:modified>
</cp:coreProperties>
</file>