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80" r:id="rId4"/>
    <p:sldId id="259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82" autoAdjust="0"/>
  </p:normalViewPr>
  <p:slideViewPr>
    <p:cSldViewPr>
      <p:cViewPr>
        <p:scale>
          <a:sx n="90" d="100"/>
          <a:sy n="90" d="100"/>
        </p:scale>
        <p:origin x="-1548" y="-3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273917421953673E-2"/>
          <c:y val="6.7541934500278317E-2"/>
          <c:w val="0.94372608257804635"/>
          <c:h val="0.739335997191957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BD-46D3-B267-2AEF0B3A511C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BD-46D3-B267-2AEF0B3A511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BD-46D3-B267-2AEF0B3A511C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BD-46D3-B267-2AEF0B3A511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7BD-46D3-B267-2AEF0B3A511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158106747230614E-3"/>
                  <c:y val="-7.12942641947382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r>
                      <a:rPr lang="ru-RU" smtClean="0"/>
                      <a:t>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715810674723065E-2"/>
                  <c:y val="-0.10840870714443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BD-46D3-B267-2AEF0B3A511C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55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Индекс А</c:v>
                </c:pt>
                <c:pt idx="1">
                  <c:v>Индекс В</c:v>
                </c:pt>
                <c:pt idx="2">
                  <c:v>Индекс С</c:v>
                </c:pt>
                <c:pt idx="3">
                  <c:v>Индекс D</c:v>
                </c:pt>
                <c:pt idx="4">
                  <c:v>Индекс Е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63</c:v>
                </c:pt>
                <c:pt idx="1">
                  <c:v>159</c:v>
                </c:pt>
                <c:pt idx="2">
                  <c:v>190</c:v>
                </c:pt>
                <c:pt idx="3">
                  <c:v>159</c:v>
                </c:pt>
                <c:pt idx="4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7BD-46D3-B267-2AEF0B3A51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l"/>
      <c:layout/>
      <c:overlay val="0"/>
      <c:txPr>
        <a:bodyPr/>
        <a:lstStyle/>
        <a:p>
          <a:pPr>
            <a:defRPr sz="1400" b="0" i="1">
              <a:effectLst/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B2B32-DB07-40BB-A04A-9FC50B47B75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BE3BF-8FA2-4422-B6F1-50963444F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66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BC1B-93C2-4C64-A68C-616A747741CA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8B26C-C2F0-4A6C-B5EF-060B549D2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2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B26C-C2F0-4A6C-B5EF-060B549D2D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82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z="1000" i="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z="1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7107" name="Shape 39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z="1000" i="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z="1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7107" name="Shape 39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B26C-C2F0-4A6C-B5EF-060B549D2D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1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B26C-C2F0-4A6C-B5EF-060B549D2D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88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B26C-C2F0-4A6C-B5EF-060B549D2D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B26C-C2F0-4A6C-B5EF-060B549D2D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B26C-C2F0-4A6C-B5EF-060B549D2DC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1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B26C-C2F0-4A6C-B5EF-060B549D2DC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1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z="1000" i="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z="1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7107" name="Shape 39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z="1000" i="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z="1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7107" name="Shape 39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88DEC8-3026-4DF9-B3CA-90B7D44BB51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C0C0B-680A-423C-9B5E-3433CD2812E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5170" y="3610190"/>
            <a:ext cx="2081366" cy="162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41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88DEC8-3026-4DF9-B3CA-90B7D44BB51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C0C0B-680A-423C-9B5E-3433CD281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7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88DEC8-3026-4DF9-B3CA-90B7D44BB51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C0C0B-680A-423C-9B5E-3433CD281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6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88DEC8-3026-4DF9-B3CA-90B7D44BB51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C0C0B-680A-423C-9B5E-3433CD281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26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88DEC8-3026-4DF9-B3CA-90B7D44BB51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C0C0B-680A-423C-9B5E-3433CD281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14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88DEC8-3026-4DF9-B3CA-90B7D44BB51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C0C0B-680A-423C-9B5E-3433CD281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5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88DEC8-3026-4DF9-B3CA-90B7D44BB51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C0C0B-680A-423C-9B5E-3433CD281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5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88DEC8-3026-4DF9-B3CA-90B7D44BB51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C0C0B-680A-423C-9B5E-3433CD281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5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88DEC8-3026-4DF9-B3CA-90B7D44BB51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C0C0B-680A-423C-9B5E-3433CD281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0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88DEC8-3026-4DF9-B3CA-90B7D44BB51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C0C0B-680A-423C-9B5E-3433CD281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88DEC8-3026-4DF9-B3CA-90B7D44BB51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C0C0B-680A-423C-9B5E-3433CD281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6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88"/>
          <a:stretch/>
        </p:blipFill>
        <p:spPr>
          <a:xfrm rot="10800000">
            <a:off x="0" y="0"/>
            <a:ext cx="9144000" cy="751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-6329" y="4803998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Гродненский государственный      университет имени Янки Купалы</a:t>
            </a:r>
          </a:p>
        </p:txBody>
      </p:sp>
      <p:pic>
        <p:nvPicPr>
          <p:cNvPr id="12" name="Picture 2" descr="Купить Расписание ГРГУ — Microsoft Store (ru-BY)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000" b="96333" l="2000" r="95000">
                        <a14:foregroundMark x1="20000" y1="17333" x2="56667" y2="46667"/>
                        <a14:foregroundMark x1="84667" y1="17000" x2="37000" y2="62000"/>
                        <a14:foregroundMark x1="19000" y1="19000" x2="76333" y2="19667"/>
                        <a14:foregroundMark x1="13667" y1="15000" x2="33667" y2="45000"/>
                        <a14:foregroundMark x1="31333" y1="53333" x2="43333" y2="73667"/>
                        <a14:foregroundMark x1="45333" y1="76667" x2="77667" y2="29000"/>
                        <a14:foregroundMark x1="36000" y1="30667" x2="74333" y2="33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00" y="4803998"/>
            <a:ext cx="252000" cy="252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38F1D3-AE06-426F-A875-9F931DCBCFF6}"/>
              </a:ext>
            </a:extLst>
          </p:cNvPr>
          <p:cNvSpPr txBox="1"/>
          <p:nvPr/>
        </p:nvSpPr>
        <p:spPr>
          <a:xfrm>
            <a:off x="1187624" y="699542"/>
            <a:ext cx="6408712" cy="276998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Segoe UI Black" panose="020B0A02040204020203" pitchFamily="34" charset="0"/>
              </a:rPr>
              <a:t>РЕЗУЛЬТАТЫ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Segoe UI Black" panose="020B0A02040204020203" pitchFamily="34" charset="0"/>
              </a:rPr>
              <a:t>РЕЙТИНГА РАБОТНИКОВ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Segoe UI Black" panose="020B0A02040204020203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Segoe UI Black" panose="020B0A02040204020203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Segoe UI Black" panose="020B0A02040204020203" pitchFamily="34" charset="0"/>
              </a:rPr>
              <a:t>ИЗ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Segoe UI Black" panose="020B0A02040204020203" pitchFamily="34" charset="0"/>
              </a:rPr>
              <a:t>ЧИСЛА ПРОФЕССОРСКО-ПРЕПОДАВАТЕЛЬСКОГО СОСТАВА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Segoe UI Black" panose="020B0A02040204020203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Segoe UI Black" panose="020B0A02040204020203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Segoe UI Black" panose="020B0A02040204020203" pitchFamily="34" charset="0"/>
              </a:rPr>
              <a:t>ПО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Segoe UI Black" panose="020B0A02040204020203" pitchFamily="34" charset="0"/>
              </a:rPr>
              <a:t>ИТОГАМ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Segoe UI Black" panose="020B0A02040204020203" pitchFamily="34" charset="0"/>
              </a:rPr>
              <a:t>2022 ГОДА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Segoe UI Black" panose="020B0A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4784" y="39256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«Материалы ЕДИ, март 2023».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Подготовлено информационно-аналитическим центром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9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 rot="16200000">
            <a:off x="4121042" y="-3241988"/>
            <a:ext cx="901917" cy="8928993"/>
          </a:xfrm>
          <a:prstGeom prst="roundRect">
            <a:avLst>
              <a:gd name="adj" fmla="val 11495"/>
            </a:avLst>
          </a:prstGeom>
          <a:gradFill flip="none" rotWithShape="1">
            <a:gsLst>
              <a:gs pos="0">
                <a:schemeClr val="bg2"/>
              </a:gs>
              <a:gs pos="100000">
                <a:sysClr val="window" lastClr="FFFFFF"/>
              </a:gs>
            </a:gsLst>
            <a:lin ang="108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vert" lIns="72552" tIns="36276" rIns="72552" bIns="36276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579" name="Shape 402"/>
          <p:cNvSpPr txBox="1">
            <a:spLocks/>
          </p:cNvSpPr>
          <p:nvPr/>
        </p:nvSpPr>
        <p:spPr bwMode="auto">
          <a:xfrm>
            <a:off x="1555750" y="123478"/>
            <a:ext cx="7475538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90" tIns="38883" rIns="77790" bIns="38883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3400" b="1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cs"/>
                <a:sym typeface="Calibri" pitchFamily="34" charset="0"/>
              </a:rPr>
              <a:t>РЕЙТИНГ КАФЕДР</a:t>
            </a:r>
            <a:endParaRPr lang="ru-RU" altLang="ru-RU" sz="3400" b="1" dirty="0">
              <a:ln>
                <a:solidFill>
                  <a:srgbClr val="00206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+mn-cs"/>
              <a:sym typeface="Calibri" pitchFamily="34" charset="0"/>
            </a:endParaRPr>
          </a:p>
        </p:txBody>
      </p:sp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4644008" y="2715766"/>
            <a:ext cx="4346412" cy="81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– </a:t>
            </a:r>
          </a:p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Бубнович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Инна Ивановна,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кандидат филологических наук, доцент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gray">
          <a:xfrm>
            <a:off x="1835696" y="771550"/>
            <a:ext cx="7195592" cy="81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be-BY" sz="2400" dirty="0" smtClean="0">
                <a:latin typeface="Impact" panose="020B0806030902050204" pitchFamily="34" charset="0"/>
              </a:rPr>
              <a:t>ИДЕОЛОГИЧЕСКАЯ И ВОСПИТАТЕЛНЬАЯ РАБОТА, ОБЩЕСТВЕННАЯ ДЕЯТЕЛЬНОСТЬ</a:t>
            </a:r>
            <a:endParaRPr lang="en-US" sz="2400" dirty="0">
              <a:latin typeface="Impact" panose="020B0806030902050204" pitchFamily="34" charset="0"/>
            </a:endParaRPr>
          </a:p>
        </p:txBody>
      </p:sp>
      <p:pic>
        <p:nvPicPr>
          <p:cNvPr id="23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418" y="1853902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438" y="2967569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955656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23529" y="1610510"/>
            <a:ext cx="3949221" cy="106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7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1-е место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Кафедра журналистики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факультета истории, коммуникации и туризма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707654"/>
            <a:ext cx="4149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–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Минчук Инна Ивановна,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кандидат филологических наук, доцент</a:t>
            </a: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323529" y="2715766"/>
            <a:ext cx="3785917" cy="81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7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2-е место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Кафедра русской филологии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филологического факультета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323529" y="3651870"/>
            <a:ext cx="3785918" cy="81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7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3-е место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Кафедра международного права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юридического факультета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3736731"/>
            <a:ext cx="4149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и.о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заведующего кафедрой –</a:t>
            </a:r>
          </a:p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Игнатик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Марина Ивановна,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кандидат юридических наук, доцент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26" l="0" r="98635">
                        <a14:foregroundMark x1="17065" y1="35652" x2="17065" y2="35652"/>
                        <a14:foregroundMark x1="47099" y1="10435" x2="47099" y2="10435"/>
                        <a14:foregroundMark x1="40956" y1="46522" x2="40956" y2="46522"/>
                        <a14:foregroundMark x1="66553" y1="42609" x2="66553" y2="42609"/>
                        <a14:foregroundMark x1="76792" y1="54783" x2="76792" y2="54783"/>
                        <a14:foregroundMark x1="79181" y1="34348" x2="79181" y2="34348"/>
                        <a14:foregroundMark x1="83276" y1="29565" x2="83276" y2="2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7" y="461601"/>
            <a:ext cx="1392802" cy="10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 rot="16200000">
            <a:off x="4121042" y="-3241988"/>
            <a:ext cx="901917" cy="8928993"/>
          </a:xfrm>
          <a:prstGeom prst="roundRect">
            <a:avLst>
              <a:gd name="adj" fmla="val 11495"/>
            </a:avLst>
          </a:prstGeom>
          <a:gradFill flip="none" rotWithShape="1">
            <a:gsLst>
              <a:gs pos="0">
                <a:schemeClr val="bg2"/>
              </a:gs>
              <a:gs pos="100000">
                <a:sysClr val="window" lastClr="FFFFFF"/>
              </a:gs>
            </a:gsLst>
            <a:lin ang="108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vert" lIns="72552" tIns="36276" rIns="72552" bIns="36276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579" name="Shape 402"/>
          <p:cNvSpPr txBox="1">
            <a:spLocks/>
          </p:cNvSpPr>
          <p:nvPr/>
        </p:nvSpPr>
        <p:spPr bwMode="auto">
          <a:xfrm>
            <a:off x="1555750" y="123478"/>
            <a:ext cx="7475538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90" tIns="38883" rIns="77790" bIns="38883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3400" b="1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cs"/>
                <a:sym typeface="Calibri" pitchFamily="34" charset="0"/>
              </a:rPr>
              <a:t>РЕЙТИНГ КАФЕДР</a:t>
            </a:r>
            <a:endParaRPr lang="ru-RU" altLang="ru-RU" sz="3400" b="1" dirty="0">
              <a:ln>
                <a:solidFill>
                  <a:srgbClr val="00206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+mn-cs"/>
              <a:sym typeface="Calibri" pitchFamily="34" charset="0"/>
            </a:endParaRPr>
          </a:p>
        </p:txBody>
      </p:sp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4882123" y="2834646"/>
            <a:ext cx="4154374" cy="81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– </a:t>
            </a:r>
          </a:p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Бубнович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Инна Ивановна,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кандидат филологических наук, доцент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gray">
          <a:xfrm>
            <a:off x="2123728" y="843558"/>
            <a:ext cx="6327834" cy="50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be-BY" sz="2800" b="1" dirty="0" smtClean="0">
                <a:latin typeface="Impact" panose="020B0806030902050204" pitchFamily="34" charset="0"/>
              </a:rPr>
              <a:t>ИНТЕРНАЦИОНАЛИЗАЦИЯ</a:t>
            </a:r>
            <a:endParaRPr lang="en-US" sz="2800" dirty="0">
              <a:latin typeface="Impact" panose="020B0806030902050204" pitchFamily="34" charset="0"/>
            </a:endParaRPr>
          </a:p>
        </p:txBody>
      </p:sp>
      <p:pic>
        <p:nvPicPr>
          <p:cNvPr id="23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418" y="1743673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437" y="3033319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59" y="4102796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23529" y="1550116"/>
            <a:ext cx="3949221" cy="130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7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1-е место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Кафедра туризма и культурного наследия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факультета истории, коммуникации и туризма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82124" y="1625132"/>
            <a:ext cx="4149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– </a:t>
            </a:r>
          </a:p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Гецевич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Андрей Казимирович,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кандидат исторических наук, доцент </a:t>
            </a: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323528" y="2834646"/>
            <a:ext cx="3785917" cy="81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7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2-е место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Кафедра русской филологии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филологического факультета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323528" y="3782364"/>
            <a:ext cx="3785918" cy="106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7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3-е место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Кафедра экспериментальной и прикладной психологии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факультета психологии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82124" y="3867225"/>
            <a:ext cx="4149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–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Карпинский Константин Викторович,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доктор психологических наук, профессор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34747"/>
            <a:ext cx="1152127" cy="115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8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63664"/>
            <a:ext cx="54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РЕЙТИНГ ППС 2022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6200000">
            <a:off x="4162266" y="-3238586"/>
            <a:ext cx="819469" cy="8928993"/>
          </a:xfrm>
          <a:prstGeom prst="roundRect">
            <a:avLst>
              <a:gd name="adj" fmla="val 11495"/>
            </a:avLst>
          </a:prstGeom>
          <a:gradFill flip="none" rotWithShape="1">
            <a:gsLst>
              <a:gs pos="0">
                <a:schemeClr val="bg2"/>
              </a:gs>
              <a:gs pos="100000">
                <a:sysClr val="window" lastClr="FFFFFF"/>
              </a:gs>
            </a:gsLst>
            <a:lin ang="108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vert" lIns="72552" tIns="36276" rIns="72552" bIns="3627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рейтинге ППС в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участвовало </a:t>
            </a:r>
            <a:r>
              <a:rPr lang="ru-RU" sz="2400" dirty="0">
                <a:solidFill>
                  <a:srgbClr val="C00000"/>
                </a:solidFill>
                <a:latin typeface="Impact" pitchFamily="34" charset="0"/>
                <a:ea typeface="Arial"/>
                <a:cs typeface="Arial" pitchFamily="34" charset="0"/>
                <a:sym typeface="Arial"/>
              </a:rPr>
              <a:t>632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(приказ от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20.02.20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201):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16" name="Рисунок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628330"/>
              </p:ext>
            </p:extLst>
          </p:nvPr>
        </p:nvGraphicFramePr>
        <p:xfrm>
          <a:off x="1043608" y="1779662"/>
          <a:ext cx="7704856" cy="3134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89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26621"/>
            <a:ext cx="8208912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7400" lvl="1" indent="-342900" algn="just">
              <a:spcBef>
                <a:spcPts val="3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разработка ЭУМК, ЦУМК;</a:t>
            </a:r>
          </a:p>
          <a:p>
            <a:pPr marL="787400" lvl="1" indent="-342900" algn="just">
              <a:spcBef>
                <a:spcPts val="3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руководство и исполнение научных тем;</a:t>
            </a:r>
          </a:p>
          <a:p>
            <a:pPr marL="787400" lvl="1" indent="-342900" algn="just">
              <a:spcBef>
                <a:spcPts val="3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руководство дипломными работами и магистерскими диссертациями, выполненными по заявкам организаций;</a:t>
            </a:r>
          </a:p>
          <a:p>
            <a:pPr marL="787400" lvl="1" indent="-342900" algn="just">
              <a:spcBef>
                <a:spcPts val="3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наличие публикаций в высокорейтинговых изданиях;</a:t>
            </a:r>
          </a:p>
          <a:p>
            <a:pPr marL="787400" lvl="1" indent="-342900" algn="just">
              <a:spcBef>
                <a:spcPts val="3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научное руководство студентами и магистрантами из числа иностранных граждан;</a:t>
            </a:r>
          </a:p>
          <a:p>
            <a:pPr marL="787400" lvl="1" indent="-342900" algn="just">
              <a:spcBef>
                <a:spcPts val="3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публикация студентами научных статей (без соавторства с руководителем);</a:t>
            </a:r>
          </a:p>
          <a:p>
            <a:pPr marL="787400" lvl="1" indent="-342900" algn="just">
              <a:spcBef>
                <a:spcPts val="3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организация, проведение и участие в мероприятиях различного уровня и направленности.</a:t>
            </a:r>
          </a:p>
          <a:p>
            <a:pPr marL="342900" indent="-342900">
              <a:spcBef>
                <a:spcPts val="300"/>
              </a:spcBef>
              <a:buAutoNum type="arabicPeriod"/>
            </a:pPr>
            <a:endParaRPr lang="ru-RU" sz="1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043608" y="987574"/>
            <a:ext cx="0" cy="3600400"/>
          </a:xfrm>
          <a:prstGeom prst="line">
            <a:avLst/>
          </a:prstGeom>
          <a:ln>
            <a:headEnd type="oval"/>
            <a:tailEnd type="oval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514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ОСНОВНЫЕ ДОСТИЖЕНИЯ ЛИДЕРОВ РЕЙТИНГА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7" y="666555"/>
            <a:ext cx="1322000" cy="132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32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6"/>
          <p:cNvSpPr/>
          <p:nvPr/>
        </p:nvSpPr>
        <p:spPr>
          <a:xfrm rot="5400000">
            <a:off x="3352560" y="-961338"/>
            <a:ext cx="2479781" cy="9257925"/>
          </a:xfrm>
          <a:prstGeom prst="rect">
            <a:avLst/>
          </a:prstGeom>
          <a:solidFill>
            <a:srgbClr val="EAE8DA"/>
          </a:solidFill>
          <a:ln w="3175" cap="flat" cmpd="sng" algn="ctr">
            <a:noFill/>
            <a:prstDash val="solid"/>
          </a:ln>
          <a:effectLst>
            <a:outerShdw blurRad="190500" dist="635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ysClr val="window" lastClr="FFFFFF"/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6"/>
          <p:cNvSpPr/>
          <p:nvPr/>
        </p:nvSpPr>
        <p:spPr>
          <a:xfrm rot="5400000">
            <a:off x="3768005" y="-2881659"/>
            <a:ext cx="1648891" cy="9257925"/>
          </a:xfrm>
          <a:prstGeom prst="rect">
            <a:avLst/>
          </a:prstGeom>
          <a:solidFill>
            <a:srgbClr val="EAE8DA"/>
          </a:solidFill>
          <a:ln w="3175" cap="flat" cmpd="sng" algn="ctr">
            <a:noFill/>
            <a:prstDash val="solid"/>
          </a:ln>
          <a:effectLst>
            <a:outerShdw blurRad="190500" dist="635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ysClr val="window" lastClr="FFFFFF"/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0" y="8398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400" b="1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НОМИНАЦИЯ «ДОКТОР НАУК»</a:t>
            </a:r>
            <a:endParaRPr lang="ru-RU" sz="3400" b="1" dirty="0">
              <a:ln>
                <a:solidFill>
                  <a:srgbClr val="00206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2" b="100000" l="0" r="100000">
                        <a14:foregroundMark x1="28669" y1="74172" x2="66255" y2="82066"/>
                        <a14:foregroundMark x1="24280" y1="65400" x2="51852" y2="90058"/>
                        <a14:foregroundMark x1="34156" y1="71832" x2="70645" y2="74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71550"/>
            <a:ext cx="1262288" cy="175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Рисунок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4500" r="3926" b="11340"/>
          <a:stretch>
            <a:fillRect/>
          </a:stretch>
        </p:blipFill>
        <p:spPr bwMode="auto">
          <a:xfrm>
            <a:off x="3953335" y="844005"/>
            <a:ext cx="1237330" cy="168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r="7144" b="19313"/>
          <a:stretch>
            <a:fillRect/>
          </a:stretch>
        </p:blipFill>
        <p:spPr bwMode="auto">
          <a:xfrm>
            <a:off x="6804248" y="723729"/>
            <a:ext cx="1264094" cy="180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2715766"/>
            <a:ext cx="2880000" cy="2088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1-е место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ОВЧИННИКОВ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6530" algn="l"/>
              </a:tabLs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Евгений Витальевич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tabLst>
                <a:tab pos="176530" algn="l"/>
              </a:tabLs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профессор кафедры логистики и методов управления</a:t>
            </a:r>
          </a:p>
          <a:p>
            <a:pPr algn="ctr"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факультета инновационных технологий машиностроения,</a:t>
            </a:r>
          </a:p>
          <a:p>
            <a:pPr algn="ctr"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доктор технических наук,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доцент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2000" y="2675507"/>
            <a:ext cx="2880000" cy="216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2-е место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МАСКЕВИЧ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Александр Александрович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заведующий кафедрой общей физики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физико-технического факультета,</a:t>
            </a:r>
          </a:p>
          <a:p>
            <a:pPr algn="ctr"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доктор физико-математических наук</a:t>
            </a: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профессор</a:t>
            </a:r>
            <a:endParaRPr lang="ru-RU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2675507"/>
            <a:ext cx="2880321" cy="1718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3-е место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ЗАВОДНИК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6530" algn="l"/>
              </a:tabLs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Илья Борисович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tabLst>
                <a:tab pos="176530" algn="l"/>
              </a:tabLs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профессор кафедры биохимии</a:t>
            </a:r>
          </a:p>
          <a:p>
            <a:pPr algn="ctr"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факультета биологии и экологии,</a:t>
            </a:r>
          </a:p>
          <a:p>
            <a:pPr algn="ctr"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доктор биологических наук,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профессор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9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/>
          <p:nvPr/>
        </p:nvSpPr>
        <p:spPr>
          <a:xfrm rot="5400000">
            <a:off x="3352560" y="-961338"/>
            <a:ext cx="2479781" cy="9257925"/>
          </a:xfrm>
          <a:prstGeom prst="rect">
            <a:avLst/>
          </a:prstGeom>
          <a:solidFill>
            <a:srgbClr val="EAE8DA"/>
          </a:solidFill>
          <a:ln w="3175" cap="flat" cmpd="sng" algn="ctr">
            <a:noFill/>
            <a:prstDash val="solid"/>
          </a:ln>
          <a:effectLst>
            <a:outerShdw blurRad="190500" dist="635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ysClr val="window" lastClr="FFFFFF"/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0" y="8398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400" b="1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НОМИНАЦИЯ «КАНДИДАТ НАУК»</a:t>
            </a:r>
            <a:endParaRPr lang="ru-RU" sz="3400" b="1" dirty="0">
              <a:ln>
                <a:solidFill>
                  <a:srgbClr val="00206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Rectangle 26"/>
          <p:cNvSpPr/>
          <p:nvPr/>
        </p:nvSpPr>
        <p:spPr>
          <a:xfrm rot="5400000">
            <a:off x="3768005" y="-2881659"/>
            <a:ext cx="1648891" cy="9257925"/>
          </a:xfrm>
          <a:prstGeom prst="rect">
            <a:avLst/>
          </a:prstGeom>
          <a:solidFill>
            <a:srgbClr val="EAE8DA"/>
          </a:solidFill>
          <a:ln w="3175" cap="flat" cmpd="sng" algn="ctr">
            <a:noFill/>
            <a:prstDash val="solid"/>
          </a:ln>
          <a:effectLst>
            <a:outerShdw blurRad="190500" dist="635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ysClr val="window" lastClr="FFFFFF"/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Лапковская Елена Николаев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12" y1="74380" x2="46089" y2="97314"/>
                        <a14:foregroundMark x1="51955" y1="97727" x2="99581" y2="77066"/>
                        <a14:foregroundMark x1="7961" y1="88017" x2="1117" y2="94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84" y="699214"/>
            <a:ext cx="1323032" cy="180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686" y1="77310" x2="64314" y2="93841"/>
                        <a14:foregroundMark x1="20784" y1="73258" x2="96078" y2="79579"/>
                        <a14:foregroundMark x1="7451" y1="88331" x2="99020" y2="93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06"/>
          <a:stretch>
            <a:fillRect/>
          </a:stretch>
        </p:blipFill>
        <p:spPr bwMode="auto">
          <a:xfrm>
            <a:off x="3635896" y="699742"/>
            <a:ext cx="156051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Крюковская-removebg-previe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" b="12851"/>
          <a:stretch>
            <a:fillRect/>
          </a:stretch>
        </p:blipFill>
        <p:spPr bwMode="auto">
          <a:xfrm>
            <a:off x="6948264" y="699542"/>
            <a:ext cx="141875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587625"/>
            <a:ext cx="2880000" cy="19759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1-е место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ЛАПКОВСКАЯ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Елена Николаевна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доцент кафедры естественнонаучных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лингвистических дисциплин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методик их преподавания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педагогического факультета,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кандидат филологических наук, доцент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6153" y="2587625"/>
            <a:ext cx="2880000" cy="2160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2-е место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КЛЮЧКО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Римма Николаевна</a:t>
            </a:r>
            <a:r>
              <a:rPr lang="ru-RU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заведующий кафедрой уголовного права, уголовного процесса и криминалистики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юридического факультета,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кандидат юридических наук, доцент</a:t>
            </a:r>
            <a:endParaRPr lang="ru-RU" sz="12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7639" y="2587625"/>
            <a:ext cx="2880000" cy="2160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3-е место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КРЮКОВСКАЯ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Наталья Владимировна</a:t>
            </a:r>
            <a:b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заведующий кафедрой теории и методики специального образования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педагогического факультета,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кандидат педагогических наук, доцент</a:t>
            </a:r>
            <a:endParaRPr lang="ru-RU" sz="12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3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/>
          <p:nvPr/>
        </p:nvSpPr>
        <p:spPr>
          <a:xfrm>
            <a:off x="0" y="8398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НОМИНАЦИЯ «ПРЕПОДАВАТЕЛЬ БЕЗ УЧЕНОЙ СТЕПЕНИ»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Rectangle 26"/>
          <p:cNvSpPr/>
          <p:nvPr/>
        </p:nvSpPr>
        <p:spPr>
          <a:xfrm rot="5400000">
            <a:off x="3352560" y="-961338"/>
            <a:ext cx="2479781" cy="9257925"/>
          </a:xfrm>
          <a:prstGeom prst="rect">
            <a:avLst/>
          </a:prstGeom>
          <a:solidFill>
            <a:srgbClr val="EAE8DA"/>
          </a:solidFill>
          <a:ln w="3175" cap="flat" cmpd="sng" algn="ctr">
            <a:noFill/>
            <a:prstDash val="solid"/>
          </a:ln>
          <a:effectLst>
            <a:outerShdw blurRad="190500" dist="635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ysClr val="window" lastClr="FFFFFF"/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6"/>
          <p:cNvSpPr/>
          <p:nvPr/>
        </p:nvSpPr>
        <p:spPr>
          <a:xfrm rot="5400000">
            <a:off x="3768005" y="-2881659"/>
            <a:ext cx="1648891" cy="9257925"/>
          </a:xfrm>
          <a:prstGeom prst="rect">
            <a:avLst/>
          </a:prstGeom>
          <a:solidFill>
            <a:srgbClr val="EAE8DA"/>
          </a:solidFill>
          <a:ln w="3175" cap="flat" cmpd="sng" algn="ctr">
            <a:noFill/>
            <a:prstDash val="solid"/>
          </a:ln>
          <a:effectLst>
            <a:outerShdw blurRad="190500" dist="635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ysClr val="window" lastClr="FFFFFF"/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86" y1="78439" x2="14419" y2="99628"/>
                        <a14:foregroundMark x1="10698" y1="85874" x2="2791" y2="99628"/>
                        <a14:foregroundMark x1="81860" y1="81041" x2="94884" y2="99628"/>
                        <a14:foregroundMark x1="80000" y1="94424" x2="90233" y2="98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6" y="699190"/>
            <a:ext cx="1438667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34442"/>
            <a:ext cx="134407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34442"/>
            <a:ext cx="137535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643998"/>
            <a:ext cx="2880000" cy="2160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1-е место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КОРНЕВА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Елена Станиславовна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старший преподаватель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кафедры международного права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юридического факультета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3957" y="2643998"/>
            <a:ext cx="2880000" cy="2160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2-е место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ГАБЕЦ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Наталья Сергеевна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старший преподаватель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кафедры международного права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юридического факультета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95940" y="2608388"/>
            <a:ext cx="2880000" cy="2160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3-е место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КОЗЕЛ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Валерий Михайлович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старший преподаватель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уголовного права, уголовного процесса и криминалистики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юридического факультета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3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/>
          <p:nvPr/>
        </p:nvSpPr>
        <p:spPr>
          <a:xfrm>
            <a:off x="0" y="8398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400" b="1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НОМИНАЦИЯ «МОЛОДОЙ УЧЕНЫЙ»</a:t>
            </a:r>
            <a:endParaRPr lang="ru-RU" sz="3400" b="1" dirty="0">
              <a:ln>
                <a:solidFill>
                  <a:srgbClr val="00206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Rectangle 26"/>
          <p:cNvSpPr/>
          <p:nvPr/>
        </p:nvSpPr>
        <p:spPr>
          <a:xfrm rot="5400000">
            <a:off x="3352560" y="-961338"/>
            <a:ext cx="2479781" cy="9257925"/>
          </a:xfrm>
          <a:prstGeom prst="rect">
            <a:avLst/>
          </a:prstGeom>
          <a:solidFill>
            <a:srgbClr val="EAE8DA"/>
          </a:solidFill>
          <a:ln w="3175" cap="flat" cmpd="sng" algn="ctr">
            <a:noFill/>
            <a:prstDash val="solid"/>
          </a:ln>
          <a:effectLst>
            <a:outerShdw blurRad="190500" dist="635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ysClr val="window" lastClr="FFFFFF"/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6"/>
          <p:cNvSpPr/>
          <p:nvPr/>
        </p:nvSpPr>
        <p:spPr>
          <a:xfrm rot="5400000">
            <a:off x="3768005" y="-2881659"/>
            <a:ext cx="1648891" cy="9257925"/>
          </a:xfrm>
          <a:prstGeom prst="rect">
            <a:avLst/>
          </a:prstGeom>
          <a:solidFill>
            <a:srgbClr val="EAE8DA"/>
          </a:solidFill>
          <a:ln w="3175" cap="flat" cmpd="sng" algn="ctr">
            <a:noFill/>
            <a:prstDash val="solid"/>
          </a:ln>
          <a:effectLst>
            <a:outerShdw blurRad="190500" dist="635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ysClr val="window" lastClr="FFFFFF"/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Копать 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01" y1="70191" x2="97561" y2="97797"/>
                        <a14:foregroundMark x1="91260" y1="63583" x2="1220" y2="90308"/>
                        <a14:foregroundMark x1="8537" y1="82526" x2="14431" y2="98091"/>
                        <a14:foregroundMark x1="90968" y1="64434" x2="86774" y2="95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37" y="699742"/>
            <a:ext cx="128792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Савра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9742"/>
            <a:ext cx="131090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гаврилик_1_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1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85" r="3355" b="25897"/>
          <a:stretch>
            <a:fillRect/>
          </a:stretch>
        </p:blipFill>
        <p:spPr bwMode="auto">
          <a:xfrm>
            <a:off x="7025241" y="692473"/>
            <a:ext cx="134783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747516"/>
            <a:ext cx="2880000" cy="2160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1-е место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КОПАТЬ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Дмитрий Ярославович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старший преподаватель кафедры логистики и методов управления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факультета инновационных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технологий машиностроения,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кандидат физико-математических наук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2000" y="2747516"/>
            <a:ext cx="2880000" cy="2160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2-е место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САВРАС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Сергей Александрович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старший преподаватель кафедры экономики и управления на предприятии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факультета экономики и управления</a:t>
            </a:r>
            <a:endParaRPr lang="ru-RU" sz="12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9160" y="2715766"/>
            <a:ext cx="2880000" cy="2160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3-е место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ГАВРИЛИК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Оксана Николаевна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заведующий кафедрой социологии и специальных социологических дисциплин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факультета истории, коммуникации и туризма,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кандидат социологических наук, доцент</a:t>
            </a:r>
            <a:endParaRPr lang="ru-RU" sz="12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3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 rot="16200000">
            <a:off x="4121042" y="-3241988"/>
            <a:ext cx="901917" cy="8928993"/>
          </a:xfrm>
          <a:prstGeom prst="roundRect">
            <a:avLst>
              <a:gd name="adj" fmla="val 11495"/>
            </a:avLst>
          </a:prstGeom>
          <a:gradFill flip="none" rotWithShape="1">
            <a:gsLst>
              <a:gs pos="0">
                <a:schemeClr val="bg2"/>
              </a:gs>
              <a:gs pos="100000">
                <a:sysClr val="window" lastClr="FFFFFF"/>
              </a:gs>
            </a:gsLst>
            <a:lin ang="108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vert" lIns="72552" tIns="36276" rIns="72552" bIns="36276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579" name="Shape 402"/>
          <p:cNvSpPr txBox="1">
            <a:spLocks/>
          </p:cNvSpPr>
          <p:nvPr/>
        </p:nvSpPr>
        <p:spPr bwMode="auto">
          <a:xfrm>
            <a:off x="1555750" y="123478"/>
            <a:ext cx="7475538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90" tIns="38883" rIns="77790" bIns="38883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3400" b="1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cs"/>
                <a:sym typeface="Calibri" pitchFamily="34" charset="0"/>
              </a:rPr>
              <a:t>РЕЙТИНГ КАФЕДР</a:t>
            </a:r>
            <a:endParaRPr lang="ru-RU" altLang="ru-RU" sz="3400" b="1" dirty="0">
              <a:ln>
                <a:solidFill>
                  <a:srgbClr val="00206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+mn-cs"/>
              <a:sym typeface="Calibri" pitchFamily="34" charset="0"/>
            </a:endParaRPr>
          </a:p>
        </p:txBody>
      </p:sp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4871250" y="2516417"/>
            <a:ext cx="3733198" cy="106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–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Минчук Инна Ивановна,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кандидат филологических наук, доцент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gray">
          <a:xfrm>
            <a:off x="2123728" y="843558"/>
            <a:ext cx="6327834" cy="50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be-BY" sz="2800" dirty="0" smtClean="0">
                <a:latin typeface="Impact" panose="020B0806030902050204" pitchFamily="34" charset="0"/>
              </a:rPr>
              <a:t>УЧЕБНАЯ ДЕЯТЕЛЬНОСТЬ</a:t>
            </a:r>
            <a:endParaRPr lang="en-US" sz="2800" dirty="0">
              <a:latin typeface="Impact" panose="020B0806030902050204" pitchFamily="34" charset="0"/>
            </a:endParaRPr>
          </a:p>
        </p:txBody>
      </p:sp>
      <p:pic>
        <p:nvPicPr>
          <p:cNvPr id="23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418" y="1673468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438" y="2798417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867894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" y="428516"/>
            <a:ext cx="2073349" cy="1295843"/>
          </a:xfrm>
          <a:prstGeom prst="rect">
            <a:avLst/>
          </a:prstGeom>
        </p:spPr>
      </p:pic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23529" y="1479911"/>
            <a:ext cx="3949221" cy="81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7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1-е место 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Общевойсковая кафедра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военного факультета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322" y="1554927"/>
            <a:ext cx="3316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начальник кафедры –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полковник Кот Олег Михайлович </a:t>
            </a: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323529" y="2499742"/>
            <a:ext cx="3785917" cy="106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7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2-е место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Кафедра журналистики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факультета истории, коммуникации и туризма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323529" y="3547462"/>
            <a:ext cx="3785918" cy="130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7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3-е место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Кафедра туризма и культурного наследия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факультета истории, коммуникации и туризма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82124" y="3632323"/>
            <a:ext cx="3642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– </a:t>
            </a:r>
          </a:p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Гецевич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Андрей Казимирович,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кандидат исторических наук, доцент </a:t>
            </a:r>
          </a:p>
        </p:txBody>
      </p:sp>
    </p:spTree>
    <p:extLst>
      <p:ext uri="{BB962C8B-B14F-4D97-AF65-F5344CB8AC3E}">
        <p14:creationId xmlns:p14="http://schemas.microsoft.com/office/powerpoint/2010/main" val="75845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 rot="16200000">
            <a:off x="4121042" y="-3241988"/>
            <a:ext cx="901917" cy="8928993"/>
          </a:xfrm>
          <a:prstGeom prst="roundRect">
            <a:avLst>
              <a:gd name="adj" fmla="val 11495"/>
            </a:avLst>
          </a:prstGeom>
          <a:gradFill flip="none" rotWithShape="1">
            <a:gsLst>
              <a:gs pos="0">
                <a:schemeClr val="bg2"/>
              </a:gs>
              <a:gs pos="100000">
                <a:sysClr val="window" lastClr="FFFFFF"/>
              </a:gs>
            </a:gsLst>
            <a:lin ang="108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vert" lIns="72552" tIns="36276" rIns="72552" bIns="36276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579" name="Shape 402"/>
          <p:cNvSpPr txBox="1">
            <a:spLocks/>
          </p:cNvSpPr>
          <p:nvPr/>
        </p:nvSpPr>
        <p:spPr bwMode="auto">
          <a:xfrm>
            <a:off x="1555750" y="123478"/>
            <a:ext cx="7475538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90" tIns="38883" rIns="77790" bIns="38883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3400" b="1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cs"/>
                <a:sym typeface="Calibri" pitchFamily="34" charset="0"/>
              </a:rPr>
              <a:t>РЕЙТИНГ КАФЕДР</a:t>
            </a:r>
            <a:endParaRPr lang="ru-RU" altLang="ru-RU" sz="3400" b="1" dirty="0">
              <a:ln>
                <a:solidFill>
                  <a:srgbClr val="00206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+mn-cs"/>
              <a:sym typeface="Calibri" pitchFamily="34" charset="0"/>
            </a:endParaRPr>
          </a:p>
        </p:txBody>
      </p:sp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4773740" y="2762638"/>
            <a:ext cx="4030306" cy="81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–</a:t>
            </a:r>
          </a:p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Резяпкин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Виктор Ильич,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кандидат биологических наук, доцент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gray">
          <a:xfrm>
            <a:off x="1475656" y="843558"/>
            <a:ext cx="7475538" cy="81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be-BY" sz="2400" dirty="0" smtClean="0">
                <a:latin typeface="Impact" panose="020B0806030902050204" pitchFamily="34" charset="0"/>
              </a:rPr>
              <a:t>НАУЧНО-ИССЛЕДОВАТЕЛЬСКАЯ И ИННОВАЦИОННАЯ ДЕЯТЕЛЬНОСТЬ</a:t>
            </a:r>
            <a:endParaRPr lang="en-US" sz="2400" dirty="0">
              <a:latin typeface="Impact" panose="020B0806030902050204" pitchFamily="34" charset="0"/>
            </a:endParaRPr>
          </a:p>
        </p:txBody>
      </p:sp>
      <p:pic>
        <p:nvPicPr>
          <p:cNvPr id="23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418" y="1889492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438" y="2931790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886772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23529" y="1695935"/>
            <a:ext cx="3949221" cy="81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7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1-е место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Кафедра общей физики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физико-технического факультета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638548"/>
            <a:ext cx="4160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–</a:t>
            </a:r>
          </a:p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Маскевич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Александр Александрович,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доктор физико-математических наук, профессор</a:t>
            </a: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323529" y="2690630"/>
            <a:ext cx="3785917" cy="81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7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2-е место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Кафедра биохимии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факультета биологии и экологии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323529" y="3566340"/>
            <a:ext cx="3785918" cy="130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7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3-е место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Кафедра уголовного права, уголовного процесса и криминалистики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юридического факультета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4595" y="3686181"/>
            <a:ext cx="3939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–</a:t>
            </a:r>
          </a:p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Ключко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Римма Николаевна,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кандидат юридических наук, доцент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054" l="0" r="51475">
                        <a14:foregroundMark x1="2474" y1="50433" x2="1713" y2="53380"/>
                        <a14:foregroundMark x1="31304" y1="15945" x2="32826" y2="20624"/>
                        <a14:foregroundMark x1="38249" y1="75390" x2="38630" y2="79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88"/>
          <a:stretch/>
        </p:blipFill>
        <p:spPr>
          <a:xfrm>
            <a:off x="251520" y="411510"/>
            <a:ext cx="1276079" cy="136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1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596</Words>
  <Application>Microsoft Office PowerPoint</Application>
  <PresentationFormat>Экран (16:9)</PresentationFormat>
  <Paragraphs>186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МАКАРОВА АННА ВАЛЕРЬЕВНА</dc:creator>
  <cp:lastModifiedBy>СКЕРСЬ МАРИЯ АНТОНОВНА</cp:lastModifiedBy>
  <cp:revision>103</cp:revision>
  <cp:lastPrinted>2022-11-14T07:04:32Z</cp:lastPrinted>
  <dcterms:created xsi:type="dcterms:W3CDTF">2022-11-02T11:08:28Z</dcterms:created>
  <dcterms:modified xsi:type="dcterms:W3CDTF">2023-03-14T12:58:10Z</dcterms:modified>
</cp:coreProperties>
</file>