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4" r:id="rId1"/>
    <p:sldMasterId id="2147483730" r:id="rId2"/>
    <p:sldMasterId id="2147483755" r:id="rId3"/>
    <p:sldMasterId id="2147483780" r:id="rId4"/>
  </p:sldMasterIdLst>
  <p:notesMasterIdLst>
    <p:notesMasterId r:id="rId26"/>
  </p:notesMasterIdLst>
  <p:handoutMasterIdLst>
    <p:handoutMasterId r:id="rId27"/>
  </p:handoutMasterIdLst>
  <p:sldIdLst>
    <p:sldId id="256" r:id="rId5"/>
    <p:sldId id="593" r:id="rId6"/>
    <p:sldId id="571" r:id="rId7"/>
    <p:sldId id="523" r:id="rId8"/>
    <p:sldId id="628" r:id="rId9"/>
    <p:sldId id="630" r:id="rId10"/>
    <p:sldId id="516" r:id="rId11"/>
    <p:sldId id="413" r:id="rId12"/>
    <p:sldId id="623" r:id="rId13"/>
    <p:sldId id="563" r:id="rId14"/>
    <p:sldId id="622" r:id="rId15"/>
    <p:sldId id="521" r:id="rId16"/>
    <p:sldId id="574" r:id="rId17"/>
    <p:sldId id="573" r:id="rId18"/>
    <p:sldId id="409" r:id="rId19"/>
    <p:sldId id="520" r:id="rId20"/>
    <p:sldId id="576" r:id="rId21"/>
    <p:sldId id="553" r:id="rId22"/>
    <p:sldId id="621" r:id="rId23"/>
    <p:sldId id="626" r:id="rId24"/>
    <p:sldId id="524" r:id="rId25"/>
  </p:sldIdLst>
  <p:sldSz cx="9144000" cy="6858000" type="screen4x3"/>
  <p:notesSz cx="6858000" cy="9872663"/>
  <p:embeddedFontLst>
    <p:embeddedFont>
      <p:font typeface="Arial Narrow" pitchFamily="34" charset="0"/>
      <p:regular r:id="rId28"/>
      <p:bold r:id="rId29"/>
      <p:italic r:id="rId30"/>
      <p:bold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Impact" pitchFamily="34" charset="0"/>
      <p:regular r:id="rId36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E9EDF4"/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85E3A19-DA91-492F-8AF2-60A91F2937ED}">
  <a:tblStyle styleId="{085E3A19-DA91-492F-8AF2-60A91F2937ED}" styleName="Table_0"/>
  <a:tblStyle styleId="{A776D7D6-03D7-4088-8A69-A0D2A63F33FA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1228" autoAdjust="0"/>
  </p:normalViewPr>
  <p:slideViewPr>
    <p:cSldViewPr snapToGrid="0">
      <p:cViewPr>
        <p:scale>
          <a:sx n="70" d="100"/>
          <a:sy n="70" d="100"/>
        </p:scale>
        <p:origin x="-2315" y="-4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37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0213" cy="493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05" tIns="45700" rIns="9140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1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86200" y="0"/>
            <a:ext cx="2970213" cy="493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05" tIns="45700" rIns="91405" bIns="457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6D858A0E-194A-435D-B2A5-3A2DA6489B78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12292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378950"/>
            <a:ext cx="2970213" cy="493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05" tIns="45700" rIns="91405" bIns="4570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3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86200" y="9378950"/>
            <a:ext cx="2970213" cy="493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05" tIns="45700" rIns="9140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55EF663-ABEC-45F2-8E20-8AF64D399A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454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3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0213" cy="493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390" tIns="91390" rIns="91390" bIns="9139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Calibri" pitchFamily="34" charset="0"/>
              <a:buNone/>
              <a:defRPr sz="12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  <a:lvl2pPr marL="742653" indent="-28563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2540" indent="-22850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599559" indent="-22850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6576" indent="-22850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3592" indent="-22850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0608" indent="-22850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7625" indent="-22850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4642" indent="-22850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7171" name="Shape 4"/>
          <p:cNvSpPr txBox="1">
            <a:spLocks noGrp="1"/>
          </p:cNvSpPr>
          <p:nvPr>
            <p:ph type="dt" idx="10"/>
          </p:nvPr>
        </p:nvSpPr>
        <p:spPr bwMode="auto">
          <a:xfrm>
            <a:off x="3886200" y="0"/>
            <a:ext cx="2970213" cy="493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390" tIns="91390" rIns="91390" bIns="9139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Calibri" pitchFamily="34" charset="0"/>
              <a:buNone/>
              <a:defRPr sz="12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  <a:lvl2pPr marL="742653" indent="-28563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2540" indent="-22850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599559" indent="-22850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6576" indent="-22850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3592" indent="-22850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0608" indent="-22850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7625" indent="-22850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4642" indent="-22850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7588" name="Shape 5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960438" y="739775"/>
            <a:ext cx="4937125" cy="3703638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689475"/>
            <a:ext cx="5486400" cy="4443413"/>
          </a:xfrm>
          <a:prstGeom prst="rect">
            <a:avLst/>
          </a:prstGeom>
          <a:noFill/>
          <a:ln>
            <a:noFill/>
          </a:ln>
        </p:spPr>
        <p:txBody>
          <a:bodyPr lIns="91390" tIns="91390" rIns="91390" bIns="91390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7174" name="Shape 7"/>
          <p:cNvSpPr txBox="1">
            <a:spLocks noGrp="1"/>
          </p:cNvSpPr>
          <p:nvPr>
            <p:ph type="ftr" idx="11"/>
          </p:nvPr>
        </p:nvSpPr>
        <p:spPr bwMode="auto">
          <a:xfrm>
            <a:off x="0" y="9377363"/>
            <a:ext cx="2970213" cy="4937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390" tIns="91390" rIns="91390" bIns="9139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Calibri" pitchFamily="34" charset="0"/>
              <a:buNone/>
              <a:defRPr sz="12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  <a:lvl2pPr marL="742653" indent="-28563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2540" indent="-22850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599559" indent="-22850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6576" indent="-22850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3592" indent="-22850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0608" indent="-22850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7625" indent="-22850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4642" indent="-22850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7175" name="Shape 8"/>
          <p:cNvSpPr txBox="1">
            <a:spLocks noGrp="1"/>
          </p:cNvSpPr>
          <p:nvPr>
            <p:ph type="sldNum" idx="12"/>
          </p:nvPr>
        </p:nvSpPr>
        <p:spPr bwMode="auto">
          <a:xfrm>
            <a:off x="3886200" y="9377363"/>
            <a:ext cx="2970213" cy="4937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390" tIns="45680" rIns="91390" bIns="456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25000"/>
              <a:buFont typeface="Calibri" pitchFamily="34" charset="0"/>
              <a:buNone/>
              <a:defRPr sz="120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fld id="{A44C7CE1-D5D4-4440-9060-6F048D3EA5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8213721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hape 391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 altLang="ru-RU" smtClean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68611" name="Shape 392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hape 39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 altLang="ru-RU" smtClean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81923" name="Shape 399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44C7CE1-D5D4-4440-9060-6F048D3EA520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4667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hape 39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 altLang="ru-RU" smtClean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82947" name="Shape 399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hape 39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itchFamily="34" charset="0"/>
              <a:buNone/>
              <a:tabLst/>
              <a:defRPr/>
            </a:pPr>
            <a:r>
              <a:rPr lang="ru-RU" altLang="ru-RU" sz="1600" b="1" dirty="0" smtClean="0">
                <a:solidFill>
                  <a:srgbClr val="002060"/>
                </a:solidFill>
              </a:rPr>
              <a:t>Руководство аспирантами </a:t>
            </a:r>
            <a:r>
              <a:rPr lang="ru-RU" altLang="ru-RU" sz="1600" b="1" dirty="0" smtClean="0">
                <a:latin typeface="Calibri" pitchFamily="34" charset="0"/>
              </a:rPr>
              <a:t>(докторантами)  в университете осуществляют 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64 </a:t>
            </a:r>
            <a:r>
              <a:rPr lang="ru-RU" altLang="ru-RU" b="1" dirty="0" smtClean="0">
                <a:latin typeface="Calibri" pitchFamily="34" charset="0"/>
              </a:rPr>
              <a:t>человека (62 – в 2021 г.), из которых 25 - </a:t>
            </a:r>
            <a:r>
              <a:rPr lang="ru-RU" altLang="ru-RU" sz="1600" b="1" dirty="0" smtClean="0">
                <a:latin typeface="Calibri" pitchFamily="34" charset="0"/>
              </a:rPr>
              <a:t>имеют ученую степень доктора наук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itchFamily="34" charset="0"/>
              <a:buNone/>
              <a:tabLst/>
              <a:defRPr/>
            </a:pPr>
            <a:r>
              <a:rPr lang="ru-RU" altLang="ru-RU" sz="1600" b="1" dirty="0" smtClean="0">
                <a:latin typeface="Calibri" pitchFamily="34" charset="0"/>
              </a:rPr>
              <a:t>(28 – в 2021 г.),</a:t>
            </a:r>
            <a:r>
              <a:rPr lang="ru-RU" altLang="ru-RU" sz="1600" b="1" baseline="0" dirty="0" smtClean="0">
                <a:latin typeface="Calibri" pitchFamily="34" charset="0"/>
              </a:rPr>
              <a:t> причем р</a:t>
            </a:r>
            <a:r>
              <a:rPr lang="ru-RU" altLang="ru-RU" sz="1600" b="1" dirty="0" smtClean="0">
                <a:latin typeface="Calibri" pitchFamily="34" charset="0"/>
              </a:rPr>
              <a:t>уководителей аспирантов из числа штатных работников университета – 51  человек, из которых 18 имеют ученую</a:t>
            </a:r>
            <a:r>
              <a:rPr lang="ru-RU" altLang="ru-RU" sz="1600" b="1" baseline="0" dirty="0" smtClean="0">
                <a:latin typeface="Calibri" pitchFamily="34" charset="0"/>
              </a:rPr>
              <a:t> степень доктора наук</a:t>
            </a:r>
            <a:endParaRPr lang="ru-RU" altLang="ru-RU" sz="2000" b="1" dirty="0" smtClean="0">
              <a:solidFill>
                <a:srgbClr val="002060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itchFamily="34" charset="0"/>
              <a:buNone/>
              <a:tabLst/>
              <a:defRPr/>
            </a:pPr>
            <a:endParaRPr lang="ru-RU" altLang="ru-RU" sz="1600" b="1" dirty="0" smtClean="0">
              <a:solidFill>
                <a:srgbClr val="002060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itchFamily="34" charset="0"/>
              <a:buNone/>
              <a:tabLst/>
              <a:defRPr/>
            </a:pPr>
            <a:endParaRPr lang="ru-RU" altLang="ru-RU" b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83971" name="Shape 399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hape 39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Всего в университете на</a:t>
            </a:r>
            <a:r>
              <a:rPr lang="ru-RU" altLang="ru-RU" baseline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штатной основе работают </a:t>
            </a:r>
            <a:r>
              <a:rPr lang="ru-RU" altLang="ru-RU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36 докторов наук, 294 кандидата</a:t>
            </a:r>
            <a:r>
              <a:rPr lang="ru-RU" altLang="ru-RU" baseline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наук (включая проректоров, деканов и их заместителей)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dk1"/>
              </a:buClr>
              <a:buSzTx/>
              <a:buFont typeface="Calibri"/>
              <a:buNone/>
              <a:tabLst/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В реализации </a:t>
            </a:r>
            <a:r>
              <a:rPr lang="ru-RU" altLang="ru-RU" b="1" dirty="0" smtClean="0"/>
              <a:t>финансируемых </a:t>
            </a:r>
            <a:r>
              <a:rPr lang="ru-RU" altLang="ru-RU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НИОК(Т)Р </a:t>
            </a:r>
            <a:r>
              <a:rPr lang="ru-RU" altLang="ru-RU" b="1" dirty="0" smtClean="0"/>
              <a:t>различного уровня </a:t>
            </a:r>
            <a:r>
              <a:rPr lang="ru-RU" altLang="ru-RU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участвовало </a:t>
            </a:r>
            <a:r>
              <a:rPr lang="ru-RU" altLang="ru-RU" b="0" dirty="0" smtClean="0"/>
              <a:t>(руководило/ исполняло) </a:t>
            </a:r>
            <a:r>
              <a:rPr lang="en-US" altLang="ru-RU" b="1" dirty="0" smtClean="0"/>
              <a:t>2</a:t>
            </a:r>
            <a:r>
              <a:rPr lang="ru-RU" altLang="ru-RU" b="1" dirty="0" smtClean="0"/>
              <a:t>38</a:t>
            </a:r>
            <a:r>
              <a:rPr lang="en-US" altLang="ru-RU" b="1" dirty="0" smtClean="0"/>
              <a:t> </a:t>
            </a:r>
            <a:r>
              <a:rPr lang="ru-RU" altLang="ru-RU" b="1" dirty="0" smtClean="0"/>
              <a:t>работников университета из числа ППС (</a:t>
            </a:r>
            <a:r>
              <a:rPr lang="en-US" altLang="ru-RU" b="1" dirty="0" smtClean="0">
                <a:solidFill>
                  <a:srgbClr val="C00000"/>
                </a:solidFill>
              </a:rPr>
              <a:t>2</a:t>
            </a:r>
            <a:r>
              <a:rPr lang="ru-RU" altLang="ru-RU" b="1" dirty="0" smtClean="0">
                <a:solidFill>
                  <a:srgbClr val="C00000"/>
                </a:solidFill>
              </a:rPr>
              <a:t>06</a:t>
            </a:r>
            <a:r>
              <a:rPr lang="ru-RU" altLang="ru-RU" b="1" dirty="0" smtClean="0"/>
              <a:t> – в 2021 г.),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dk1"/>
              </a:buClr>
              <a:buSzTx/>
              <a:buFont typeface="Calibri"/>
              <a:buNone/>
              <a:tabLst/>
              <a:defRPr/>
            </a:pPr>
            <a:r>
              <a:rPr lang="ru-RU" altLang="ru-RU" b="1" dirty="0" smtClean="0"/>
              <a:t>из них </a:t>
            </a:r>
            <a:r>
              <a:rPr lang="en-US" altLang="ru-RU" b="1" dirty="0" smtClean="0"/>
              <a:t>157</a:t>
            </a:r>
            <a:r>
              <a:rPr lang="ru-RU" altLang="ru-RU" b="1" dirty="0" smtClean="0">
                <a:solidFill>
                  <a:srgbClr val="800000"/>
                </a:solidFill>
              </a:rPr>
              <a:t> </a:t>
            </a:r>
            <a:r>
              <a:rPr lang="ru-RU" altLang="ru-RU" b="1" dirty="0" smtClean="0"/>
              <a:t>имеют ученую степень/звание</a:t>
            </a:r>
            <a:r>
              <a:rPr lang="en-US" altLang="ru-RU" b="1" dirty="0" smtClean="0"/>
              <a:t> (143 – </a:t>
            </a:r>
            <a:r>
              <a:rPr lang="ru-RU" altLang="ru-RU" b="1" dirty="0" smtClean="0"/>
              <a:t>в </a:t>
            </a:r>
            <a:r>
              <a:rPr lang="en-US" altLang="ru-RU" b="1" dirty="0" smtClean="0"/>
              <a:t>2021</a:t>
            </a:r>
            <a:r>
              <a:rPr lang="ru-RU" altLang="ru-RU" b="1" dirty="0" smtClean="0"/>
              <a:t> г.</a:t>
            </a:r>
            <a:r>
              <a:rPr lang="en-US" altLang="ru-RU" b="1" dirty="0" smtClean="0"/>
              <a:t>)</a:t>
            </a:r>
            <a:r>
              <a:rPr lang="ru-RU" altLang="ru-RU" b="1" dirty="0" smtClean="0"/>
              <a:t>. </a:t>
            </a:r>
          </a:p>
          <a:p>
            <a:pPr algn="just"/>
            <a:r>
              <a:rPr lang="ru-RU" altLang="ru-RU" b="1" dirty="0" smtClean="0"/>
              <a:t>Из 238 работников</a:t>
            </a:r>
            <a:r>
              <a:rPr lang="ru-RU" altLang="ru-RU" b="1" baseline="0" dirty="0" smtClean="0"/>
              <a:t> -</a:t>
            </a:r>
            <a:r>
              <a:rPr lang="ru-RU" altLang="ru-RU" b="1" dirty="0" smtClean="0"/>
              <a:t> 92 работника являлись научными руководителями выполняемых  НИОК(Т)Р (</a:t>
            </a:r>
            <a:r>
              <a:rPr lang="ru-RU" altLang="ru-RU" b="1" dirty="0" smtClean="0">
                <a:solidFill>
                  <a:srgbClr val="C00000"/>
                </a:solidFill>
              </a:rPr>
              <a:t>94 </a:t>
            </a:r>
            <a:r>
              <a:rPr lang="ru-RU" altLang="ru-RU" b="1" dirty="0" smtClean="0"/>
              <a:t>– в 2021 г.); 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 altLang="ru-RU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86019" name="Shape 399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hape 39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 altLang="ru-RU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86019" name="Shape 399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hape 39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 altLang="ru-RU" smtClean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71683" name="Shape 399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hape 39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itchFamily="34" charset="0"/>
              <a:buNone/>
              <a:tabLst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Резидентами РУП «УНПЦ «</a:t>
            </a:r>
            <a:r>
              <a:rPr lang="ru-RU" b="1" dirty="0" err="1" smtClean="0">
                <a:solidFill>
                  <a:srgbClr val="002060"/>
                </a:solidFill>
              </a:rPr>
              <a:t>Технолаб</a:t>
            </a:r>
            <a:r>
              <a:rPr lang="ru-RU" b="1" dirty="0" smtClean="0">
                <a:solidFill>
                  <a:srgbClr val="002060"/>
                </a:solidFill>
              </a:rPr>
              <a:t>» являются </a:t>
            </a:r>
            <a:r>
              <a:rPr lang="ru-RU" b="1" dirty="0" smtClean="0">
                <a:solidFill>
                  <a:srgbClr val="800000"/>
                </a:solidFill>
              </a:rPr>
              <a:t>33</a:t>
            </a:r>
            <a:r>
              <a:rPr lang="ru-RU" b="1" dirty="0" smtClean="0">
                <a:solidFill>
                  <a:srgbClr val="002060"/>
                </a:solidFill>
              </a:rPr>
              <a:t> инновационных предприятиям</a:t>
            </a:r>
            <a:endParaRPr lang="ru-RU" dirty="0" smtClean="0"/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 altLang="ru-RU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72707" name="Shape 399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hape 39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 altLang="ru-RU" smtClean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74755" name="Shape 399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hape 39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 altLang="ru-RU" smtClean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76803" name="Shape 399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398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 altLang="ru-RU" smtClean="0">
              <a:solidFill>
                <a:srgbClr val="000000"/>
              </a:solidFill>
              <a:cs typeface="Calibri" pitchFamily="34" charset="0"/>
              <a:sym typeface="Calibri" pitchFamily="34" charset="0"/>
            </a:endParaRPr>
          </a:p>
        </p:txBody>
      </p:sp>
      <p:sp>
        <p:nvSpPr>
          <p:cNvPr id="32771" name="Shape 399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hape 39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 altLang="ru-RU" smtClean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78851" name="Shape 399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79875" name="Заметки 2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Font typeface="Calibri" pitchFamily="34" charset="0"/>
              <a:buNone/>
            </a:pPr>
            <a:endParaRPr lang="ru-RU" altLang="ru-RU" smtClean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79876" name="Номер слайда 3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7C967E0E-5216-4C76-843E-B28494CB9E69}" type="slidenum">
              <a:rPr lang="ru-RU" altLang="ru-RU" sz="1200" smtClean="0">
                <a:latin typeface="Calibri" pitchFamily="34" charset="0"/>
                <a:sym typeface="Calibri" pitchFamily="34" charset="0"/>
              </a:rPr>
              <a:pPr/>
              <a:t>12</a:t>
            </a:fld>
            <a:endParaRPr lang="ru-RU" altLang="ru-RU" sz="1200" smtClean="0"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hape 39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14 международных проектов в рамках БРФФИ + 3 проекта с зарубежными организациями</a:t>
            </a:r>
          </a:p>
        </p:txBody>
      </p:sp>
      <p:sp>
        <p:nvSpPr>
          <p:cNvPr id="80899" name="Shape 399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hape 13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9A844-1969-4D20-8B5E-D2DC7A4A9D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177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12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13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hape 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B42F6-4369-4A85-81A3-197D61CC17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90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4645026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2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hape 13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hape 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06656-3E57-4DAE-BA82-6939960D2A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5132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12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13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hape 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6505F-8F3E-490D-BB33-A3AE9299FF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1192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2309017" y="-251616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hape 13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2CE41-8F60-41C4-A4AE-71857B5E98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4485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4732336" y="2171702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2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hape 13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E87D3-5108-4358-B934-6804CAC497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7747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hape 13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75127-A315-41B6-BBDD-03D1CC0F3C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5139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hape 13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3DB74-58E6-416A-9066-5C324D5C7F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783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722312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hape 13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0ACAA-A276-4AA2-9372-DFD46AFED5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405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12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13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hape 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35726-E3D8-4F4B-BCD1-231B7572EE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4938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4645026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2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hape 13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hape 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D8C3E-1899-4301-B494-9E58715312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498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722312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hape 13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133E9-EA4B-4DCE-95A8-9E988830C8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0451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12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13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hape 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5017C-298B-4394-89DA-CCC960F25E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4142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2309017" y="-251616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hape 13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2035D-7166-4593-83FD-A68904DA6C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7684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4732336" y="2171702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2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hape 13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8FC64-B1F2-4F9D-83FA-E67A8466FA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8204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DD2647-6736-4B56-B357-63032906D9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2027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E805AB9-EA9A-42E5-9146-D505E5A559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2783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722312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C7C9C9F-C8E1-4D12-93C3-D9CF561756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415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12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13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hape 14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F4EEC16-5EAA-4C51-8EC2-AA20ED2ED0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65214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4645026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2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hape 13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hape 14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940233B-C9D9-4ED1-98D3-60B3A6D842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36389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12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13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hape 14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7AE0E1-CA4A-4636-BAE0-1C32FAE790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8612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2309017" y="-251616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94287BB-0207-4E1D-838A-7F019A5D65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6567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12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13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hape 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58DD4-1272-44F5-855C-BEC18409C6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95855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4732336" y="2171702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2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88E8013-FCAF-45AE-8FF5-9263747B4D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105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4645026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2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hape 13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hape 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066E6-A17F-4C18-B038-858AA025E8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394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12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13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hape 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22722-43BF-4E77-AA4D-9A48FBFACE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647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2309017" y="-251616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hape 13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0A6B1-5C64-46E0-B2F5-0B6E2E647A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267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4732336" y="2171702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2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hape 13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FB9A4-B379-4E7F-BC2F-15F00D4E21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904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hape 13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40C37-7AF9-423C-AD14-7762B6328C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190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722312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hape 13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AF29B-CE2F-4633-B07D-59CBB80794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263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10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charset="0"/>
            </a:endParaRPr>
          </a:p>
        </p:txBody>
      </p:sp>
      <p:sp>
        <p:nvSpPr>
          <p:cNvPr id="1027" name="Shape 11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charset="0"/>
            </a:endParaRPr>
          </a:p>
        </p:txBody>
      </p:sp>
      <p:sp>
        <p:nvSpPr>
          <p:cNvPr id="1028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888888"/>
              </a:buClr>
              <a:buFont typeface="Calibri" pitchFamily="34" charset="0"/>
              <a:buNone/>
              <a:defRPr sz="1200">
                <a:solidFill>
                  <a:srgbClr val="888888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029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888888"/>
              </a:buClr>
              <a:buFont typeface="Calibri" pitchFamily="34" charset="0"/>
              <a:buNone/>
              <a:defRPr sz="1200">
                <a:solidFill>
                  <a:srgbClr val="888888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030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888888"/>
              </a:buClr>
              <a:buSzPct val="25000"/>
              <a:buFont typeface="Calibri" pitchFamily="34" charset="0"/>
              <a:buNone/>
              <a:defRPr sz="1200">
                <a:solidFill>
                  <a:srgbClr val="888888"/>
                </a:solidFill>
                <a:latin typeface="Calibri" pitchFamily="34" charset="0"/>
                <a:cs typeface="Arial" charset="0"/>
                <a:sym typeface="Calibri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fld id="{DA045A77-9FC5-4B6F-BC79-295214A972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031" name="Shape 15"/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39238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10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charset="0"/>
            </a:endParaRPr>
          </a:p>
        </p:txBody>
      </p:sp>
      <p:sp>
        <p:nvSpPr>
          <p:cNvPr id="2051" name="Shape 11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charset="0"/>
            </a:endParaRPr>
          </a:p>
        </p:txBody>
      </p:sp>
      <p:sp>
        <p:nvSpPr>
          <p:cNvPr id="1028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888888"/>
              </a:buClr>
              <a:buFont typeface="Calibri" pitchFamily="34" charset="0"/>
              <a:buNone/>
              <a:defRPr sz="1200">
                <a:solidFill>
                  <a:srgbClr val="888888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029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888888"/>
              </a:buClr>
              <a:buFont typeface="Calibri" pitchFamily="34" charset="0"/>
              <a:buNone/>
              <a:defRPr sz="1200">
                <a:solidFill>
                  <a:srgbClr val="888888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030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888888"/>
              </a:buClr>
              <a:buSzPct val="25000"/>
              <a:buFont typeface="Calibri" pitchFamily="34" charset="0"/>
              <a:buNone/>
              <a:defRPr sz="1200">
                <a:solidFill>
                  <a:srgbClr val="888888"/>
                </a:solidFill>
                <a:latin typeface="Calibri" pitchFamily="34" charset="0"/>
                <a:cs typeface="Arial" charset="0"/>
                <a:sym typeface="Calibri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fld id="{11D1863A-D74E-422B-990C-CF9221A9CD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2055" name="Shape 15"/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39238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10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charset="0"/>
            </a:endParaRPr>
          </a:p>
        </p:txBody>
      </p:sp>
      <p:sp>
        <p:nvSpPr>
          <p:cNvPr id="3075" name="Shape 11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charset="0"/>
            </a:endParaRPr>
          </a:p>
        </p:txBody>
      </p:sp>
      <p:sp>
        <p:nvSpPr>
          <p:cNvPr id="1028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888888"/>
              </a:buClr>
              <a:buFont typeface="Calibri" pitchFamily="34" charset="0"/>
              <a:buNone/>
              <a:defRPr sz="1200">
                <a:solidFill>
                  <a:srgbClr val="888888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029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888888"/>
              </a:buClr>
              <a:buFont typeface="Calibri" pitchFamily="34" charset="0"/>
              <a:buNone/>
              <a:defRPr sz="1200">
                <a:solidFill>
                  <a:srgbClr val="888888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030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888888"/>
              </a:buClr>
              <a:buSzPct val="25000"/>
              <a:buFont typeface="Calibri" pitchFamily="34" charset="0"/>
              <a:buNone/>
              <a:defRPr sz="1200">
                <a:solidFill>
                  <a:srgbClr val="888888"/>
                </a:solidFill>
                <a:latin typeface="Calibri" pitchFamily="34" charset="0"/>
                <a:cs typeface="Arial" charset="0"/>
                <a:sym typeface="Calibri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fld id="{03C517A7-E4BE-4151-89E5-2F3290D146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3079" name="Shape 15"/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39238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10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charset="0"/>
            </a:endParaRPr>
          </a:p>
        </p:txBody>
      </p:sp>
      <p:sp>
        <p:nvSpPr>
          <p:cNvPr id="1027" name="Shape 11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charset="0"/>
            </a:endParaRPr>
          </a:p>
        </p:txBody>
      </p:sp>
      <p:sp>
        <p:nvSpPr>
          <p:cNvPr id="1028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888888"/>
              </a:buClr>
              <a:buFont typeface="Calibri" pitchFamily="34" charset="0"/>
              <a:buNone/>
              <a:defRPr sz="1200">
                <a:solidFill>
                  <a:srgbClr val="888888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029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888888"/>
              </a:buClr>
              <a:buFont typeface="Calibri" pitchFamily="34" charset="0"/>
              <a:buNone/>
              <a:defRPr sz="1200">
                <a:solidFill>
                  <a:srgbClr val="888888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030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888888"/>
              </a:buClr>
              <a:buSzPct val="25000"/>
              <a:buFont typeface="Calibri" pitchFamily="34" charset="0"/>
              <a:buNone/>
              <a:defRPr sz="1200">
                <a:solidFill>
                  <a:srgbClr val="888888"/>
                </a:solidFill>
                <a:latin typeface="Calibri" pitchFamily="34" charset="0"/>
                <a:cs typeface="Arial" charset="0"/>
                <a:sym typeface="Calibri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fld id="{0AA3B208-8B35-422F-AF8D-A4D4FAA058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031" name="Shape 15"/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39238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2727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5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microsoft.com/office/2007/relationships/hdphoto" Target="../media/hdphoto6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microsoft.com/office/2007/relationships/hdphoto" Target="../media/hdphoto11.wdp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2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13.wdp"/><Relationship Id="rId9" Type="http://schemas.microsoft.com/office/2007/relationships/hdphoto" Target="../media/hdphoto1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Shape 39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3175"/>
            <a:ext cx="9163051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5" name="Shape 395"/>
          <p:cNvSpPr txBox="1">
            <a:spLocks noGrp="1"/>
          </p:cNvSpPr>
          <p:nvPr>
            <p:ph type="ctrTitle"/>
          </p:nvPr>
        </p:nvSpPr>
        <p:spPr>
          <a:xfrm>
            <a:off x="2052638" y="1477963"/>
            <a:ext cx="7021512" cy="3054350"/>
          </a:xfrm>
        </p:spPr>
        <p:txBody>
          <a:bodyPr tIns="45700" bIns="45700">
            <a:no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ru-RU" alt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Calibri" pitchFamily="34" charset="0"/>
                <a:sym typeface="Calibri" pitchFamily="34" charset="0"/>
              </a:rPr>
              <a:t>Об итогах научной и инновационной деятельности университета  в 20</a:t>
            </a:r>
            <a:r>
              <a:rPr lang="en-US" alt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Calibri" pitchFamily="34" charset="0"/>
                <a:sym typeface="Calibri" pitchFamily="34" charset="0"/>
              </a:rPr>
              <a:t>2</a:t>
            </a:r>
            <a:r>
              <a:rPr lang="ru-RU" alt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Calibri" pitchFamily="34" charset="0"/>
                <a:sym typeface="Calibri" pitchFamily="34" charset="0"/>
              </a:rPr>
              <a:t>2</a:t>
            </a:r>
            <a:r>
              <a:rPr lang="ru-RU" alt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Calibri" pitchFamily="34" charset="0"/>
                <a:sym typeface="Calibri" pitchFamily="34" charset="0"/>
              </a:rPr>
              <a:t> году </a:t>
            </a:r>
            <a:br>
              <a:rPr lang="ru-RU" alt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Calibri" pitchFamily="34" charset="0"/>
                <a:sym typeface="Calibri" pitchFamily="34" charset="0"/>
              </a:rPr>
            </a:br>
            <a:r>
              <a:rPr lang="ru-RU" alt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Calibri" pitchFamily="34" charset="0"/>
                <a:sym typeface="Calibri" pitchFamily="34" charset="0"/>
              </a:rPr>
              <a:t>и задачах на 2023 год</a:t>
            </a:r>
          </a:p>
        </p:txBody>
      </p:sp>
      <p:sp>
        <p:nvSpPr>
          <p:cNvPr id="396" name="Shape 396"/>
          <p:cNvSpPr/>
          <p:nvPr/>
        </p:nvSpPr>
        <p:spPr>
          <a:xfrm>
            <a:off x="2711450" y="4746625"/>
            <a:ext cx="6299200" cy="143986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lIns="91425" tIns="45700" rIns="91425" bIns="4570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ct val="25000"/>
              <a:buFont typeface="Arial Narrow"/>
              <a:buNone/>
              <a:defRPr/>
            </a:pPr>
            <a:endParaRPr lang="ru-RU" sz="1800" kern="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Narrow"/>
              <a:cs typeface="Arial Narrow"/>
              <a:sym typeface="Arial Narrow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585995" y="5215569"/>
            <a:ext cx="5424655" cy="120032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r" eaLnBrk="1" hangingPunct="1"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Calibri" pitchFamily="34" charset="0"/>
              </a:rPr>
              <a:t>«Материалы ЕДИ, февраль 2023 г.».</a:t>
            </a:r>
          </a:p>
          <a:p>
            <a:pPr algn="r" eaLnBrk="1" hangingPunct="1"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Calibri" pitchFamily="34" charset="0"/>
              </a:rPr>
              <a:t>По материалам Совета университета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Calibri" pitchFamily="34" charset="0"/>
              </a:rPr>
              <a:t>.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1"/>
          <p:cNvSpPr>
            <a:spLocks noGrp="1"/>
          </p:cNvSpPr>
          <p:nvPr>
            <p:ph type="sldNum" sz="quarter" idx="13"/>
          </p:nvPr>
        </p:nvSpPr>
        <p:spPr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BF98990F-184A-46F1-9BAE-CA9BB06CBB14}" type="slidenum">
              <a:rPr lang="ru-RU" altLang="ru-RU" smtClean="0">
                <a:solidFill>
                  <a:srgbClr val="888888"/>
                </a:solidFill>
                <a:latin typeface="Calibri" pitchFamily="34" charset="0"/>
                <a:sym typeface="Calibri" pitchFamily="34" charset="0"/>
              </a:rPr>
              <a:pPr/>
              <a:t>10</a:t>
            </a:fld>
            <a:endParaRPr lang="ru-RU" altLang="ru-RU" smtClean="0">
              <a:solidFill>
                <a:srgbClr val="888888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5363" name="Shape 402"/>
          <p:cNvSpPr txBox="1">
            <a:spLocks noChangeArrowheads="1"/>
          </p:cNvSpPr>
          <p:nvPr/>
        </p:nvSpPr>
        <p:spPr bwMode="auto">
          <a:xfrm>
            <a:off x="877888" y="69850"/>
            <a:ext cx="813593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 eaLnBrk="1" hangingPunct="1">
              <a:buClr>
                <a:srgbClr val="002060"/>
              </a:buClr>
              <a:buSzPct val="25000"/>
              <a:buFont typeface="Calibri" pitchFamily="34" charset="0"/>
              <a:buNone/>
            </a:pPr>
            <a:r>
              <a:rPr lang="ru-RU" altLang="ru-RU" sz="2400" b="1" dirty="0">
                <a:solidFill>
                  <a:srgbClr val="002060"/>
                </a:solidFill>
                <a:cs typeface="Calibri" pitchFamily="34" charset="0"/>
                <a:sym typeface="Calibri" pitchFamily="34" charset="0"/>
              </a:rPr>
              <a:t>Выполнение факультетами плана доходов </a:t>
            </a:r>
          </a:p>
          <a:p>
            <a:pPr algn="r" eaLnBrk="1" hangingPunct="1">
              <a:buClr>
                <a:srgbClr val="002060"/>
              </a:buClr>
              <a:buSzPct val="25000"/>
              <a:buFont typeface="Calibri" pitchFamily="34" charset="0"/>
              <a:buNone/>
            </a:pPr>
            <a:r>
              <a:rPr lang="ru-RU" altLang="ru-RU" sz="2400" b="1" dirty="0">
                <a:solidFill>
                  <a:srgbClr val="002060"/>
                </a:solidFill>
                <a:cs typeface="Calibri" pitchFamily="34" charset="0"/>
                <a:sym typeface="Calibri" pitchFamily="34" charset="0"/>
              </a:rPr>
              <a:t>от хоздоговорной деятельности в </a:t>
            </a:r>
            <a:r>
              <a:rPr lang="ru-RU" altLang="ru-RU" sz="2400" b="1" dirty="0" smtClean="0">
                <a:solidFill>
                  <a:srgbClr val="002060"/>
                </a:solidFill>
                <a:cs typeface="Calibri" pitchFamily="34" charset="0"/>
                <a:sym typeface="Calibri" pitchFamily="34" charset="0"/>
              </a:rPr>
              <a:t>2022 </a:t>
            </a:r>
            <a:r>
              <a:rPr lang="ru-RU" altLang="ru-RU" sz="2400" b="1" dirty="0">
                <a:solidFill>
                  <a:srgbClr val="002060"/>
                </a:solidFill>
                <a:cs typeface="Calibri" pitchFamily="34" charset="0"/>
                <a:sym typeface="Calibri" pitchFamily="34" charset="0"/>
              </a:rPr>
              <a:t>году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819252"/>
              </p:ext>
            </p:extLst>
          </p:nvPr>
        </p:nvGraphicFramePr>
        <p:xfrm>
          <a:off x="256987" y="1714221"/>
          <a:ext cx="8636000" cy="4579630"/>
        </p:xfrm>
        <a:graphic>
          <a:graphicData uri="http://schemas.openxmlformats.org/drawingml/2006/table">
            <a:tbl>
              <a:tblPr/>
              <a:tblGrid>
                <a:gridCol w="4417435"/>
                <a:gridCol w="1228436"/>
                <a:gridCol w="1200727"/>
                <a:gridCol w="1789402"/>
              </a:tblGrid>
              <a:tr h="4821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kern="1200" cap="non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Факультет</a:t>
                      </a: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71" marR="48971" marT="67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 20</a:t>
                      </a: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</a:t>
                      </a:r>
                      <a:r>
                        <a:rPr lang="ru-RU" sz="15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 руб.</a:t>
                      </a: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Факт 20</a:t>
                      </a: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 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53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Биологии </a:t>
                      </a: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и экологии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40,1</a:t>
                      </a:r>
                      <a:endParaRPr lang="ru-RU" sz="16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52,48</a:t>
                      </a:r>
                      <a:endParaRPr lang="ru-RU" sz="16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130,9 %</a:t>
                      </a:r>
                      <a:endParaRPr lang="ru-RU" sz="16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3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Довузовской подготовки</a:t>
                      </a:r>
                      <a:endParaRPr kumimoji="0" lang="ru-RU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3,4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1,71</a:t>
                      </a:r>
                      <a:endParaRPr lang="ru-RU" sz="16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50,3 %</a:t>
                      </a:r>
                      <a:endParaRPr lang="ru-RU" sz="16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3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Инженерно-строительный</a:t>
                      </a:r>
                      <a:endParaRPr kumimoji="0" lang="ru-RU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5,6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5,5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98,2 %</a:t>
                      </a:r>
                      <a:endParaRPr lang="ru-RU" sz="16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3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Инновационных </a:t>
                      </a: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технологий машиностроения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27,9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3,54</a:t>
                      </a:r>
                      <a:endParaRPr lang="ru-RU" sz="16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12,7 %</a:t>
                      </a:r>
                      <a:endParaRPr lang="ru-RU" sz="16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3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Искусств </a:t>
                      </a: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и дизайна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3,8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1,0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26,3 %</a:t>
                      </a:r>
                      <a:endParaRPr lang="ru-RU" sz="16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3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Истории</a:t>
                      </a: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, коммуникации и туризма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20,5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24,7</a:t>
                      </a:r>
                      <a:endParaRPr lang="ru-RU" sz="16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120,5 %</a:t>
                      </a:r>
                      <a:endParaRPr lang="ru-RU" sz="16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3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Математики </a:t>
                      </a: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и информатики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22,0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2,67</a:t>
                      </a:r>
                      <a:endParaRPr lang="ru-RU" sz="16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12,1 %</a:t>
                      </a:r>
                      <a:endParaRPr lang="ru-RU" sz="16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3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Педагогический</a:t>
                      </a:r>
                      <a:endParaRPr kumimoji="0" lang="ru-RU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6,0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0</a:t>
                      </a:r>
                      <a:endParaRPr lang="ru-RU" sz="16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3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Психологии</a:t>
                      </a:r>
                      <a:endParaRPr kumimoji="0" lang="ru-RU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3,1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0,3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9,7 %</a:t>
                      </a:r>
                      <a:endParaRPr lang="ru-RU" sz="16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3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Физико-технический</a:t>
                      </a:r>
                      <a:endParaRPr kumimoji="0" lang="ru-RU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43,0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27,6</a:t>
                      </a:r>
                      <a:endParaRPr lang="ru-RU" sz="16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64,2 %</a:t>
                      </a:r>
                      <a:endParaRPr lang="ru-RU" sz="16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3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Физической </a:t>
                      </a: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культуры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7,8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1,76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22,6 %</a:t>
                      </a:r>
                      <a:endParaRPr lang="ru-RU" sz="16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3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Филологический</a:t>
                      </a:r>
                      <a:endParaRPr kumimoji="0" lang="ru-RU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18,5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0</a:t>
                      </a:r>
                      <a:endParaRPr lang="ru-RU" sz="16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3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Экономики </a:t>
                      </a: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и управления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8,7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8,88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102,1 %</a:t>
                      </a:r>
                      <a:endParaRPr lang="ru-RU" sz="16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3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Юридический</a:t>
                      </a:r>
                      <a:endParaRPr kumimoji="0" lang="ru-RU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9,6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0</a:t>
                      </a:r>
                      <a:endParaRPr lang="ru-RU" sz="16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Структурные подразделения</a:t>
                      </a:r>
                      <a:r>
                        <a:rPr lang="ru-RU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(НИЧ, ИАЦ)</a:t>
                      </a:r>
                      <a:endParaRPr lang="ru-RU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6,86</a:t>
                      </a:r>
                      <a:endParaRPr lang="ru-RU" sz="16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18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Всего по университету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cap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220,0</a:t>
                      </a:r>
                      <a:endParaRPr lang="ru-RU" sz="1600" b="1" i="0" u="none" strike="noStrike" kern="1200" cap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13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7,0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6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2,3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%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94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23"/>
          <p:cNvSpPr>
            <a:spLocks noChangeArrowheads="1"/>
          </p:cNvSpPr>
          <p:nvPr/>
        </p:nvSpPr>
        <p:spPr bwMode="auto">
          <a:xfrm>
            <a:off x="-188912" y="1070906"/>
            <a:ext cx="8768135" cy="64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/>
          <a:p>
            <a:pPr lvl="1"/>
            <a:r>
              <a:rPr lang="ru-RU" altLang="ru-RU" sz="1800" dirty="0">
                <a:latin typeface="Impact" pitchFamily="34" charset="0"/>
              </a:rPr>
              <a:t>Д</a:t>
            </a:r>
            <a:r>
              <a:rPr lang="ru-RU" altLang="ru-RU" sz="1800" dirty="0" smtClean="0">
                <a:latin typeface="Impact" pitchFamily="34" charset="0"/>
              </a:rPr>
              <a:t>оходы от реализации договоров с физическими и юридическими лицами –</a:t>
            </a:r>
          </a:p>
          <a:p>
            <a:pPr lvl="1"/>
            <a:r>
              <a:rPr lang="ru-RU" altLang="ru-RU" sz="1800" dirty="0" smtClean="0">
                <a:latin typeface="Impact" pitchFamily="34" charset="0"/>
              </a:rPr>
              <a:t>резидентами Республики Беларусь </a:t>
            </a:r>
            <a:r>
              <a:rPr lang="ru-RU" altLang="ru-RU" sz="1800" dirty="0" smtClean="0">
                <a:latin typeface="+mn-lt"/>
              </a:rPr>
              <a:t>(приказ от 04.02.2022 № 37)</a:t>
            </a:r>
            <a:endParaRPr lang="ru-RU" altLang="ru-RU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86" y="5594796"/>
            <a:ext cx="480001" cy="83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854074" y="5562719"/>
            <a:ext cx="796131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1700" b="1" u="sng" dirty="0" smtClean="0"/>
              <a:t>Выполнение плана университета (по Стратегии) </a:t>
            </a:r>
            <a:r>
              <a:rPr lang="ru-RU" altLang="ru-RU" sz="1700" b="1" u="sng" dirty="0" smtClean="0">
                <a:sym typeface="Calibri" pitchFamily="34" charset="0"/>
              </a:rPr>
              <a:t>–</a:t>
            </a:r>
            <a:r>
              <a:rPr lang="ru-RU" altLang="ru-RU" sz="1700" b="1" u="sng" dirty="0" smtClean="0"/>
              <a:t> </a:t>
            </a:r>
            <a:r>
              <a:rPr lang="ru-RU" altLang="ru-RU" sz="2500" b="1" u="sng" dirty="0" smtClean="0">
                <a:solidFill>
                  <a:srgbClr val="800000"/>
                </a:solidFill>
              </a:rPr>
              <a:t>7,0</a:t>
            </a:r>
            <a:r>
              <a:rPr lang="ru-RU" altLang="ru-RU" sz="1700" b="1" u="sng" dirty="0" smtClean="0"/>
              <a:t>%. </a:t>
            </a:r>
          </a:p>
          <a:p>
            <a:pPr algn="just"/>
            <a:r>
              <a:rPr lang="ru-RU" altLang="ru-RU" sz="1700" b="1" u="sng" dirty="0" smtClean="0"/>
              <a:t>Выполнение плана Министерства образования </a:t>
            </a:r>
            <a:r>
              <a:rPr lang="ru-RU" altLang="ru-RU" sz="1700" b="1" u="sng" dirty="0" smtClean="0">
                <a:sym typeface="Calibri" pitchFamily="34" charset="0"/>
              </a:rPr>
              <a:t>–</a:t>
            </a:r>
            <a:r>
              <a:rPr lang="ru-RU" altLang="ru-RU" sz="1700" b="1" u="sng" dirty="0" smtClean="0"/>
              <a:t> </a:t>
            </a:r>
            <a:r>
              <a:rPr lang="ru-RU" altLang="ru-RU" sz="2500" b="1" u="sng" dirty="0" smtClean="0">
                <a:solidFill>
                  <a:srgbClr val="800000"/>
                </a:solidFill>
              </a:rPr>
              <a:t>8,0</a:t>
            </a:r>
            <a:r>
              <a:rPr lang="ru-RU" altLang="ru-RU" sz="1700" b="1" u="sng" dirty="0" smtClean="0"/>
              <a:t>%.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333822"/>
              </p:ext>
            </p:extLst>
          </p:nvPr>
        </p:nvGraphicFramePr>
        <p:xfrm>
          <a:off x="379413" y="984250"/>
          <a:ext cx="8489950" cy="4443413"/>
        </p:xfrm>
        <a:graphic>
          <a:graphicData uri="http://schemas.openxmlformats.org/drawingml/2006/table">
            <a:tbl>
              <a:tblPr/>
              <a:tblGrid>
                <a:gridCol w="4546455"/>
                <a:gridCol w="2326091"/>
                <a:gridCol w="1617404"/>
              </a:tblGrid>
              <a:tr h="2438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+mn-cs"/>
                          <a:sym typeface="Arial" charset="0"/>
                        </a:rPr>
                        <a:t>Факультет / подразделение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>
                        <a:alpha val="50195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sym typeface="Arial" charset="0"/>
                        </a:rPr>
                        <a:t>Объем экспорта,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sym typeface="Calibri" pitchFamily="34" charset="0"/>
                        </a:rPr>
                        <a:t> тыс. 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sym typeface="Arial" charset="0"/>
                        </a:rPr>
                        <a:t>долл. США 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7913" marR="6791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>
                        <a:alpha val="50195"/>
                      </a:srgbClr>
                    </a:solidFill>
                  </a:tcPr>
                </a:tc>
              </a:tr>
              <a:tr h="24388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7913" marR="6791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sym typeface="Arial" charset="0"/>
                        </a:rPr>
                        <a:t>План</a:t>
                      </a: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sym typeface="Arial" charset="0"/>
                        </a:rPr>
                        <a:t>Факт</a:t>
                      </a: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>
                        <a:alpha val="50195"/>
                      </a:srgbClr>
                    </a:solidFill>
                  </a:tcPr>
                </a:tc>
              </a:tr>
              <a:tr h="24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  <a:sym typeface="Arial" charset="0"/>
                        </a:rPr>
                        <a:t>Физико-технический</a:t>
                      </a: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cap="none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38,7</a:t>
                      </a:r>
                      <a:endParaRPr lang="ru-RU" sz="1600" b="1" i="0" u="none" strike="noStrike" cap="none" dirty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sym typeface="Arial" charset="0"/>
                        </a:rPr>
                        <a:t>-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Arial" charset="0"/>
                        </a:rPr>
                        <a:t>Факультет </a:t>
                      </a:r>
                      <a:r>
                        <a:rPr kumimoji="0" lang="ru-RU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Arial" charset="0"/>
                        </a:rPr>
                        <a:t>довузовской</a:t>
                      </a: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Arial" charset="0"/>
                        </a:rPr>
                        <a:t> подготовки</a:t>
                      </a: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cap="none" dirty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1,4</a:t>
                      </a: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sym typeface="Arial" charset="0"/>
                        </a:rPr>
                        <a:t>0,47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Arial" charset="0"/>
                        </a:rPr>
                        <a:t>Математики и информатики</a:t>
                      </a: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cap="none" dirty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3,2</a:t>
                      </a: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sym typeface="Arial" charset="0"/>
                        </a:rPr>
                        <a:t>0,4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Arial" charset="0"/>
                        </a:rPr>
                        <a:t>Экономики и управления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cap="none" dirty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2,6</a:t>
                      </a: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sym typeface="Arial" charset="0"/>
                        </a:rPr>
                        <a:t>2,814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Arial" charset="0"/>
                        </a:rPr>
                        <a:t>Психологии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cap="none" dirty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1,4</a:t>
                      </a: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sym typeface="Arial" charset="0"/>
                        </a:rPr>
                        <a:t>-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Arial" charset="0"/>
                        </a:rPr>
                        <a:t>Юридический</a:t>
                      </a: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cap="none" dirty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2,6</a:t>
                      </a: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sym typeface="Arial" charset="0"/>
                        </a:rPr>
                        <a:t>-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Arial" charset="0"/>
                        </a:rPr>
                        <a:t>Инновационных технологий машиностроения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cap="none" dirty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3</a:t>
                      </a:r>
                      <a:r>
                        <a:rPr lang="ru-RU" sz="1600" b="1" i="0" u="none" strike="noStrike" cap="none" dirty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,</a:t>
                      </a:r>
                      <a:r>
                        <a:rPr lang="en-US" sz="1600" b="1" i="0" u="none" strike="noStrike" cap="none" dirty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2</a:t>
                      </a:r>
                      <a:endParaRPr lang="ru-RU" sz="1600" b="1" i="0" u="none" strike="noStrike" cap="none" dirty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sym typeface="Arial" charset="0"/>
                        </a:rPr>
                        <a:t>-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Arial" charset="0"/>
                        </a:rPr>
                        <a:t>Биологии и экологии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cap="none" dirty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3</a:t>
                      </a:r>
                      <a:r>
                        <a:rPr lang="ru-RU" sz="1600" b="1" i="0" u="none" strike="noStrike" cap="none" dirty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,2</a:t>
                      </a: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sym typeface="Arial" charset="0"/>
                        </a:rPr>
                        <a:t>0,43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Arial" charset="0"/>
                        </a:rPr>
                        <a:t>Филологический 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cap="none" dirty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2,6</a:t>
                      </a: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sym typeface="Arial" charset="0"/>
                        </a:rPr>
                        <a:t>0,364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Arial" charset="0"/>
                        </a:rPr>
                        <a:t>Инженерно-строительный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cap="none" dirty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3</a:t>
                      </a:r>
                      <a:r>
                        <a:rPr lang="ru-RU" sz="1600" b="1" i="0" u="none" strike="noStrike" cap="none" dirty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,</a:t>
                      </a:r>
                      <a:r>
                        <a:rPr lang="en-US" sz="1600" b="1" i="0" u="none" strike="noStrike" cap="none" dirty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2</a:t>
                      </a:r>
                      <a:endParaRPr lang="ru-RU" sz="1600" b="1" i="0" u="none" strike="noStrike" cap="none" dirty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sym typeface="Arial" charset="0"/>
                        </a:rPr>
                        <a:t>-</a:t>
                      </a: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Arial" charset="0"/>
                        </a:rPr>
                        <a:t>Искусств и дизайн</a:t>
                      </a: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sym typeface="Arial" charset="0"/>
                        </a:rPr>
                        <a:t>а</a:t>
                      </a: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cap="none" dirty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0,7</a:t>
                      </a: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sym typeface="Arial" charset="0"/>
                        </a:rPr>
                        <a:t>-</a:t>
                      </a: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69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Arial" charset="0"/>
                        </a:rPr>
                        <a:t>Истории, коммуникации и туризма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cap="none" dirty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3,2</a:t>
                      </a: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sym typeface="Arial" charset="0"/>
                        </a:rPr>
                        <a:t>0,44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65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Arial" charset="0"/>
                        </a:rPr>
                        <a:t>Педагогический 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cap="none" dirty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1,4</a:t>
                      </a: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sym typeface="Arial" charset="0"/>
                        </a:rPr>
                        <a:t>0,01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sym typeface="Arial" charset="0"/>
                        </a:rPr>
                        <a:t>Физической культуры</a:t>
                      </a: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cap="none" dirty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2,6</a:t>
                      </a: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sym typeface="Arial" charset="0"/>
                        </a:rPr>
                        <a:t>-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Arial" charset="0"/>
                        </a:rPr>
                        <a:t>Всего по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Arial" charset="0"/>
                        </a:rPr>
                        <a:t>университету (Стратегия)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cap="none" dirty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70,0</a:t>
                      </a: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sym typeface="Arial" charset="0"/>
                        </a:rPr>
                        <a:t>4,93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4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  <a:sym typeface="Arial" charset="0"/>
                        </a:rPr>
                        <a:t>План Министерства образования</a:t>
                      </a: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cap="none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62,0</a:t>
                      </a:r>
                      <a:endParaRPr lang="ru-RU" sz="1600" b="1" i="0" u="none" strike="noStrike" cap="none" dirty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7907" marR="679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584" name="Shape 402"/>
          <p:cNvSpPr txBox="1">
            <a:spLocks noChangeArrowheads="1"/>
          </p:cNvSpPr>
          <p:nvPr/>
        </p:nvSpPr>
        <p:spPr bwMode="auto">
          <a:xfrm>
            <a:off x="877888" y="69850"/>
            <a:ext cx="813593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>
                <a:srgbClr val="002060"/>
              </a:buClr>
              <a:buSzPct val="25000"/>
              <a:buFont typeface="Calibri" pitchFamily="34" charset="0"/>
              <a:buNone/>
            </a:pPr>
            <a:r>
              <a:rPr lang="ru-RU" altLang="ru-RU" sz="2200" b="1" smtClean="0">
                <a:solidFill>
                  <a:srgbClr val="002060"/>
                </a:solidFill>
                <a:cs typeface="Calibri" pitchFamily="34" charset="0"/>
                <a:sym typeface="Calibri" pitchFamily="34" charset="0"/>
              </a:rPr>
              <a:t>Выполнение факультетами плана доходов от экспорта наукоемкой продукции (товаров и услуг) в 2022 году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6942138" y="64928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/>
            <a:fld id="{BB1160E8-DB7A-41EE-A8E3-DE42056FF8A0}" type="slidenum">
              <a:rPr lang="ru-RU" altLang="ru-RU" smtClean="0">
                <a:solidFill>
                  <a:srgbClr val="888888"/>
                </a:solidFill>
                <a:latin typeface="Calibri" pitchFamily="34" charset="0"/>
                <a:sym typeface="Calibri" pitchFamily="34" charset="0"/>
              </a:rPr>
              <a:pPr algn="r"/>
              <a:t>11</a:t>
            </a:fld>
            <a:endParaRPr lang="ru-RU" altLang="ru-RU" dirty="0" smtClean="0">
              <a:solidFill>
                <a:srgbClr val="888888"/>
              </a:solidFill>
              <a:latin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34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560104" y="949963"/>
            <a:ext cx="8337627" cy="10780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984250" y="1012825"/>
            <a:ext cx="774382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1900" b="1">
                <a:solidFill>
                  <a:srgbClr val="002060"/>
                </a:solidFill>
              </a:rPr>
              <a:t>СТРАТЕГИЧЕСКАЯ ЦЕЛЬ:</a:t>
            </a:r>
            <a:r>
              <a:rPr lang="ru-RU" altLang="ru-RU" sz="1900" b="1"/>
              <a:t> </a:t>
            </a:r>
            <a:r>
              <a:rPr lang="ru-RU" altLang="ru-RU" sz="1800" b="1"/>
              <a:t>Генерация доходов от научной и инновационной деятельности через коммерциализацию результатов исследований и разработок.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43612" y="2673343"/>
            <a:ext cx="8454112" cy="37816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8" name="Стрелка вниз 22"/>
          <p:cNvSpPr/>
          <p:nvPr/>
        </p:nvSpPr>
        <p:spPr>
          <a:xfrm>
            <a:off x="1050925" y="2112963"/>
            <a:ext cx="1666875" cy="442912"/>
          </a:xfrm>
          <a:prstGeom prst="downArrow">
            <a:avLst>
              <a:gd name="adj1" fmla="val 70239"/>
              <a:gd name="adj2" fmla="val 74912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90000">
                <a:schemeClr val="bg1">
                  <a:alpha val="56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7" tIns="45688" rIns="91377" bIns="45688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415" name="Прямоугольник 1"/>
          <p:cNvSpPr>
            <a:spLocks noChangeArrowheads="1"/>
          </p:cNvSpPr>
          <p:nvPr/>
        </p:nvSpPr>
        <p:spPr bwMode="auto">
          <a:xfrm>
            <a:off x="495300" y="3779838"/>
            <a:ext cx="23733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spcAft>
                <a:spcPts val="600"/>
              </a:spcAft>
            </a:pPr>
            <a:r>
              <a:rPr lang="ru-RU" altLang="ru-RU" sz="1600">
                <a:solidFill>
                  <a:schemeClr val="tx1"/>
                </a:solidFill>
                <a:latin typeface="Impact" pitchFamily="34" charset="0"/>
              </a:rPr>
              <a:t>Доля доходов от научной и инновационной деятельности в общем объеме доходов университета</a:t>
            </a:r>
          </a:p>
        </p:txBody>
      </p:sp>
      <p:sp>
        <p:nvSpPr>
          <p:cNvPr id="17416" name="Прямоугольник 49"/>
          <p:cNvSpPr>
            <a:spLocks noChangeArrowheads="1"/>
          </p:cNvSpPr>
          <p:nvPr/>
        </p:nvSpPr>
        <p:spPr bwMode="auto">
          <a:xfrm>
            <a:off x="442913" y="5735638"/>
            <a:ext cx="24479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500" b="1" dirty="0">
                <a:solidFill>
                  <a:srgbClr val="800000"/>
                </a:solidFill>
              </a:rPr>
              <a:t>2022 г. – </a:t>
            </a:r>
            <a:r>
              <a:rPr lang="ru-RU" altLang="ru-RU" sz="2500" b="1" dirty="0" smtClean="0">
                <a:solidFill>
                  <a:srgbClr val="800000"/>
                </a:solidFill>
              </a:rPr>
              <a:t>3,7 </a:t>
            </a:r>
            <a:r>
              <a:rPr lang="ru-RU" altLang="ru-RU" sz="2500" b="1" dirty="0"/>
              <a:t>%</a:t>
            </a:r>
            <a:endParaRPr lang="ru-RU" altLang="ru-RU" sz="2500" dirty="0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H="1">
            <a:off x="869950" y="5588000"/>
            <a:ext cx="159385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Левая фигурная скобка 51"/>
          <p:cNvSpPr/>
          <p:nvPr/>
        </p:nvSpPr>
        <p:spPr>
          <a:xfrm>
            <a:off x="2897188" y="2903538"/>
            <a:ext cx="368300" cy="347662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80656" y="2826030"/>
            <a:ext cx="2610409" cy="4424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9600">
                <a:schemeClr val="bg1">
                  <a:alpha val="4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innerShdw blurRad="63500" dist="50800">
              <a:prstClr val="black">
                <a:alpha val="2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55" name="TextBox 44"/>
          <p:cNvSpPr txBox="1">
            <a:spLocks noChangeArrowheads="1"/>
          </p:cNvSpPr>
          <p:nvPr/>
        </p:nvSpPr>
        <p:spPr bwMode="auto">
          <a:xfrm>
            <a:off x="495300" y="2873375"/>
            <a:ext cx="2462213" cy="346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r>
              <a:rPr lang="ru-RU" sz="1650" b="1" dirty="0"/>
              <a:t>Целевой показатель:</a:t>
            </a:r>
          </a:p>
        </p:txBody>
      </p:sp>
      <p:pic>
        <p:nvPicPr>
          <p:cNvPr id="1743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513"/>
            <a:ext cx="1095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1" name="Shape 402"/>
          <p:cNvSpPr txBox="1">
            <a:spLocks/>
          </p:cNvSpPr>
          <p:nvPr/>
        </p:nvSpPr>
        <p:spPr bwMode="auto">
          <a:xfrm>
            <a:off x="1458913" y="61913"/>
            <a:ext cx="76168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 eaLnBrk="1" hangingPunct="1">
              <a:buClr>
                <a:srgbClr val="002060"/>
              </a:buClr>
              <a:buSzPct val="25000"/>
              <a:buFont typeface="Calibri" pitchFamily="34" charset="0"/>
              <a:buNone/>
            </a:pPr>
            <a:r>
              <a:rPr lang="ru-RU" altLang="ru-RU" sz="2800" b="1" dirty="0">
                <a:solidFill>
                  <a:srgbClr val="002060"/>
                </a:solidFill>
              </a:rPr>
              <a:t>Основные задачи на 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2023 </a:t>
            </a:r>
            <a:r>
              <a:rPr lang="ru-RU" altLang="ru-RU" sz="2800" b="1" dirty="0">
                <a:solidFill>
                  <a:srgbClr val="002060"/>
                </a:solidFill>
              </a:rPr>
              <a:t>г.</a:t>
            </a:r>
            <a:endParaRPr lang="ru-RU" altLang="ru-RU" sz="2800" b="1" dirty="0">
              <a:solidFill>
                <a:srgbClr val="002060"/>
              </a:solidFill>
              <a:sym typeface="Calibri" pitchFamily="34" charset="0"/>
            </a:endParaRPr>
          </a:p>
        </p:txBody>
      </p:sp>
      <p:sp>
        <p:nvSpPr>
          <p:cNvPr id="28" name="Номер слайда 1"/>
          <p:cNvSpPr>
            <a:spLocks noGrp="1"/>
          </p:cNvSpPr>
          <p:nvPr>
            <p:ph type="sldNum" sz="quarter" idx="13"/>
          </p:nvPr>
        </p:nvSpPr>
        <p:spPr>
          <a:xfrm>
            <a:off x="6942138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BB1160E8-DB7A-41EE-A8E3-DE42056FF8A0}" type="slidenum">
              <a:rPr lang="ru-RU" altLang="ru-RU" smtClean="0">
                <a:solidFill>
                  <a:srgbClr val="888888"/>
                </a:solidFill>
                <a:latin typeface="Calibri" pitchFamily="34" charset="0"/>
                <a:sym typeface="Calibri" pitchFamily="34" charset="0"/>
              </a:rPr>
              <a:pPr/>
              <a:t>12</a:t>
            </a:fld>
            <a:endParaRPr lang="ru-RU" altLang="ru-RU" dirty="0" smtClean="0">
              <a:solidFill>
                <a:srgbClr val="888888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9" name="Прямоугольник 5"/>
          <p:cNvSpPr>
            <a:spLocks noChangeArrowheads="1"/>
          </p:cNvSpPr>
          <p:nvPr/>
        </p:nvSpPr>
        <p:spPr bwMode="auto">
          <a:xfrm>
            <a:off x="3443070" y="3326093"/>
            <a:ext cx="5348288" cy="1822278"/>
          </a:xfrm>
          <a:prstGeom prst="rect">
            <a:avLst/>
          </a:prstGeom>
          <a:noFill/>
          <a:ln>
            <a:noFill/>
          </a:ln>
        </p:spPr>
        <p:txBody>
          <a:bodyPr wrap="square" lIns="97777" tIns="48887" rIns="97777" bIns="48887">
            <a:spAutoFit/>
          </a:bodyPr>
          <a:lstStyle/>
          <a:p>
            <a:pPr marL="285750" indent="-285750" algn="just" defTabSz="909638" eaLnBrk="1" hangingPunct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altLang="ru-RU" sz="1600" b="1" dirty="0" smtClean="0"/>
              <a:t>Обеспечение выполнения показателей доходов, </a:t>
            </a:r>
            <a:r>
              <a:rPr lang="ru-RU" sz="1600" b="1" dirty="0" smtClean="0"/>
              <a:t>полученных </a:t>
            </a:r>
            <a:r>
              <a:rPr lang="ru-RU" sz="1600" b="1" dirty="0"/>
              <a:t>от реализации хозяйственных договоров и коммерциализации результатов </a:t>
            </a:r>
            <a:r>
              <a:rPr lang="ru-RU" sz="1600" b="1" dirty="0" smtClean="0"/>
              <a:t>НИОК(Т)Р, включая доведенные показатели по экспорту наукоемкой и высокотехнологической продукции (товаров, услуг)</a:t>
            </a:r>
            <a:r>
              <a:rPr lang="ru-RU" altLang="ru-RU" sz="1600" b="1" dirty="0" smtClean="0"/>
              <a:t>.</a:t>
            </a:r>
            <a:endParaRPr lang="ru-RU" altLang="ru-RU" sz="1600" b="1" dirty="0"/>
          </a:p>
        </p:txBody>
      </p:sp>
      <p:sp>
        <p:nvSpPr>
          <p:cNvPr id="30" name="TextBox 44"/>
          <p:cNvSpPr txBox="1">
            <a:spLocks noChangeArrowheads="1"/>
          </p:cNvSpPr>
          <p:nvPr/>
        </p:nvSpPr>
        <p:spPr bwMode="auto">
          <a:xfrm>
            <a:off x="3443070" y="2915916"/>
            <a:ext cx="508236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Основные задачи по 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процессу на 2023 г.: </a:t>
            </a:r>
            <a:endParaRPr lang="ru-RU" sz="1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443070" y="5320139"/>
            <a:ext cx="534828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ru-RU" altLang="ru-RU" sz="1600" b="1" dirty="0" smtClean="0"/>
              <a:t>Обеспечение </a:t>
            </a:r>
            <a:r>
              <a:rPr lang="ru-RU" sz="1600" b="1" dirty="0" smtClean="0"/>
              <a:t>эффективности </a:t>
            </a:r>
            <a:r>
              <a:rPr lang="ru-RU" sz="1600" b="1" dirty="0"/>
              <a:t>внедрения научно-технической продукции университета на предприятиях реального сектора экономики.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402"/>
          <p:cNvSpPr txBox="1">
            <a:spLocks noGrp="1"/>
          </p:cNvSpPr>
          <p:nvPr>
            <p:ph type="title"/>
          </p:nvPr>
        </p:nvSpPr>
        <p:spPr>
          <a:xfrm>
            <a:off x="2303463" y="63500"/>
            <a:ext cx="6724650" cy="762000"/>
          </a:xfrm>
        </p:spPr>
        <p:txBody>
          <a:bodyPr tIns="45700" bIns="45700"/>
          <a:lstStyle/>
          <a:p>
            <a:pPr algn="r" eaLnBrk="1" hangingPunct="1">
              <a:spcBef>
                <a:spcPct val="0"/>
              </a:spcBef>
              <a:spcAft>
                <a:spcPct val="0"/>
              </a:spcAft>
              <a:buClr>
                <a:srgbClr val="800000"/>
              </a:buClr>
              <a:buFont typeface="Calibri" pitchFamily="34" charset="0"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Arial" charset="0"/>
                <a:cs typeface="Calibri" pitchFamily="34" charset="0"/>
                <a:sym typeface="Calibri" pitchFamily="34" charset="0"/>
              </a:rPr>
              <a:t>Стратегические показатели</a:t>
            </a:r>
            <a:br>
              <a:rPr lang="ru-RU" altLang="ru-RU" sz="2800" b="1" dirty="0" smtClean="0">
                <a:solidFill>
                  <a:srgbClr val="002060"/>
                </a:solidFill>
                <a:latin typeface="Arial" charset="0"/>
                <a:cs typeface="Calibri" pitchFamily="34" charset="0"/>
                <a:sym typeface="Calibri" pitchFamily="34" charset="0"/>
              </a:rPr>
            </a:br>
            <a:r>
              <a:rPr lang="ru-RU" altLang="ru-RU" sz="2800" b="1" dirty="0" smtClean="0">
                <a:solidFill>
                  <a:srgbClr val="002060"/>
                </a:solidFill>
                <a:latin typeface="Arial" charset="0"/>
                <a:cs typeface="Calibri" pitchFamily="34" charset="0"/>
                <a:sym typeface="Calibri" pitchFamily="34" charset="0"/>
              </a:rPr>
              <a:t>по процессу в 2022 г.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767929"/>
              </p:ext>
            </p:extLst>
          </p:nvPr>
        </p:nvGraphicFramePr>
        <p:xfrm>
          <a:off x="350838" y="1644650"/>
          <a:ext cx="8364537" cy="3435350"/>
        </p:xfrm>
        <a:graphic>
          <a:graphicData uri="http://schemas.openxmlformats.org/drawingml/2006/table">
            <a:tbl>
              <a:tblPr/>
              <a:tblGrid>
                <a:gridCol w="5878658"/>
                <a:gridCol w="866415"/>
                <a:gridCol w="809732"/>
                <a:gridCol w="809732"/>
              </a:tblGrid>
              <a:tr h="578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Стратегические показатели развития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План </a:t>
                      </a:r>
                      <a:r>
                        <a:rPr lang="ru-RU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2022 </a:t>
                      </a: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г.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Факт </a:t>
                      </a:r>
                      <a:r>
                        <a:rPr lang="ru-RU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2022 </a:t>
                      </a: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г.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План </a:t>
                      </a:r>
                      <a:r>
                        <a:rPr lang="ru-RU" sz="1400" b="1" i="0" u="none" strike="noStrike" cap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2023 </a:t>
                      </a:r>
                      <a:r>
                        <a:rPr lang="ru-RU" sz="1400" b="1" i="0" u="none" strike="noStrike" cap="none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г.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9239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300" b="1" dirty="0"/>
                        <a:t>Количество </a:t>
                      </a:r>
                      <a:r>
                        <a:rPr lang="ru-RU" sz="1300" b="1" dirty="0">
                          <a:sym typeface="Arial"/>
                        </a:rPr>
                        <a:t>международных научно-исследовательских проектов / в </a:t>
                      </a:r>
                      <a:r>
                        <a:rPr lang="ru-RU" sz="1300" b="1" dirty="0" err="1">
                          <a:sym typeface="Arial"/>
                        </a:rPr>
                        <a:t>т.ч</a:t>
                      </a:r>
                      <a:r>
                        <a:rPr lang="ru-RU" sz="1300" b="1" dirty="0">
                          <a:sym typeface="Arial"/>
                        </a:rPr>
                        <a:t>. финансируемых из средств различных зарубежных программ, ед.</a:t>
                      </a:r>
                      <a:endParaRPr lang="ru-RU" sz="13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17 </a:t>
                      </a:r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/ 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17 / 1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18 </a:t>
                      </a:r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/ 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239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3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Количество статей, опубликованных в изданиях, индексируемых в международных базах данных </a:t>
                      </a:r>
                      <a:r>
                        <a:rPr lang="ru-RU" sz="1300" b="0" i="0" u="none" strike="noStrike" cap="none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Scopus</a:t>
                      </a:r>
                      <a:r>
                        <a:rPr lang="ru-RU" sz="13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ru-RU" sz="1300" b="0" i="0" u="none" strike="noStrike" cap="none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Web</a:t>
                      </a:r>
                      <a:r>
                        <a:rPr lang="ru-RU" sz="13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300" b="0" i="0" u="none" strike="noStrike" cap="none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of</a:t>
                      </a:r>
                      <a:r>
                        <a:rPr lang="ru-RU" sz="13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300" b="0" i="0" u="none" strike="noStrike" cap="none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Science</a:t>
                      </a:r>
                      <a:r>
                        <a:rPr lang="ru-RU" sz="13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/ из них совместных с зарубежными партнерами, не менее ед. в год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110 </a:t>
                      </a:r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/ 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75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83 / 64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115 </a:t>
                      </a:r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/ 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80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800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3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Количество научных сетей, ассоциаций, в которых участвует университет, ед.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54469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13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Доля ППС, которые имеют активные профили в </a:t>
                      </a:r>
                      <a:r>
                        <a:rPr lang="ru-RU" sz="1300" b="0" i="0" u="none" strike="noStrike" cap="none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Google</a:t>
                      </a:r>
                      <a:r>
                        <a:rPr lang="ru-RU" sz="13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300" b="0" i="0" u="none" strike="noStrike" cap="none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Scholar</a:t>
                      </a:r>
                      <a:r>
                        <a:rPr lang="ru-RU" sz="13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и РИНЦ (</a:t>
                      </a:r>
                      <a:r>
                        <a:rPr lang="ru-RU" sz="1300" b="0" i="0" u="none" strike="noStrike" cap="none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Science</a:t>
                      </a:r>
                      <a:r>
                        <a:rPr lang="ru-RU" sz="13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300" b="0" i="0" u="none" strike="noStrike" cap="none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Index</a:t>
                      </a:r>
                      <a:r>
                        <a:rPr lang="ru-RU" sz="13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), не менее % от общего числа ППС (в среднем)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75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82,0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83,0*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438150" y="36513"/>
            <a:ext cx="1657350" cy="731837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96467" y="36371"/>
            <a:ext cx="612445" cy="7318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254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71" name="Прямоугольник 1"/>
          <p:cNvSpPr>
            <a:spLocks noChangeArrowheads="1"/>
          </p:cNvSpPr>
          <p:nvPr/>
        </p:nvSpPr>
        <p:spPr bwMode="auto">
          <a:xfrm>
            <a:off x="760413" y="161925"/>
            <a:ext cx="1335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solidFill>
                  <a:srgbClr val="002060"/>
                </a:solidFill>
                <a:sym typeface="Calibri" pitchFamily="34" charset="0"/>
              </a:rPr>
              <a:t>УНИВЕРСИТЕТ БЕЗ ГРАНИЦ</a:t>
            </a:r>
            <a:endParaRPr lang="ru-RU" altLang="ru-RU" sz="1200"/>
          </a:p>
        </p:txBody>
      </p:sp>
      <p:pic>
        <p:nvPicPr>
          <p:cNvPr id="184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3975"/>
            <a:ext cx="7143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402"/>
          <p:cNvSpPr txBox="1">
            <a:spLocks noGrp="1"/>
          </p:cNvSpPr>
          <p:nvPr>
            <p:ph type="title"/>
          </p:nvPr>
        </p:nvSpPr>
        <p:spPr>
          <a:xfrm>
            <a:off x="1425575" y="63500"/>
            <a:ext cx="7602538" cy="762000"/>
          </a:xfrm>
        </p:spPr>
        <p:txBody>
          <a:bodyPr tIns="45700" bIns="45700"/>
          <a:lstStyle/>
          <a:p>
            <a:pPr algn="r" eaLnBrk="1" hangingPunct="1">
              <a:spcBef>
                <a:spcPct val="0"/>
              </a:spcBef>
              <a:spcAft>
                <a:spcPct val="0"/>
              </a:spcAft>
              <a:buClr>
                <a:srgbClr val="800000"/>
              </a:buClr>
              <a:buFont typeface="Calibri" pitchFamily="34" charset="0"/>
              <a:buNone/>
            </a:pPr>
            <a:r>
              <a:rPr lang="ru-RU" altLang="ru-RU" sz="2800" b="1" smtClean="0">
                <a:solidFill>
                  <a:srgbClr val="002060"/>
                </a:solidFill>
                <a:latin typeface="Arial" charset="0"/>
                <a:cs typeface="Calibri" pitchFamily="34" charset="0"/>
                <a:sym typeface="Calibri" pitchFamily="34" charset="0"/>
              </a:rPr>
              <a:t>Университет без границ </a:t>
            </a:r>
          </a:p>
        </p:txBody>
      </p:sp>
      <p:sp>
        <p:nvSpPr>
          <p:cNvPr id="19459" name="Номер слайда 1"/>
          <p:cNvSpPr>
            <a:spLocks noGrp="1"/>
          </p:cNvSpPr>
          <p:nvPr>
            <p:ph type="sldNum" sz="quarter" idx="13"/>
          </p:nvPr>
        </p:nvSpPr>
        <p:spPr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A2E01326-3BD5-42B3-8ADD-EC57A85B9B75}" type="slidenum">
              <a:rPr lang="ru-RU" altLang="ru-RU" smtClean="0">
                <a:solidFill>
                  <a:srgbClr val="888888"/>
                </a:solidFill>
                <a:latin typeface="Calibri" pitchFamily="34" charset="0"/>
                <a:sym typeface="Calibri" pitchFamily="34" charset="0"/>
              </a:rPr>
              <a:pPr/>
              <a:t>14</a:t>
            </a:fld>
            <a:endParaRPr lang="ru-RU" altLang="ru-RU" smtClean="0">
              <a:solidFill>
                <a:srgbClr val="888888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5589588"/>
            <a:ext cx="9144000" cy="11525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592388" y="3367088"/>
            <a:ext cx="6534150" cy="21494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565400" y="1157288"/>
            <a:ext cx="6578600" cy="19796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r>
              <a:rPr lang="ru-RU" dirty="0"/>
              <a:t>я</a:t>
            </a:r>
          </a:p>
        </p:txBody>
      </p:sp>
      <p:sp>
        <p:nvSpPr>
          <p:cNvPr id="19464" name="Прямоугольник 7"/>
          <p:cNvSpPr>
            <a:spLocks noChangeArrowheads="1"/>
          </p:cNvSpPr>
          <p:nvPr/>
        </p:nvSpPr>
        <p:spPr bwMode="auto">
          <a:xfrm>
            <a:off x="2792413" y="900113"/>
            <a:ext cx="63373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200">
                <a:latin typeface="Impact" pitchFamily="34" charset="0"/>
              </a:rPr>
              <a:t>Публикационная активность: </a:t>
            </a:r>
            <a:endParaRPr lang="en-US" altLang="ru-RU" sz="2200">
              <a:latin typeface="Impact" pitchFamily="34" charset="0"/>
            </a:endParaRPr>
          </a:p>
        </p:txBody>
      </p:sp>
      <p:sp>
        <p:nvSpPr>
          <p:cNvPr id="19465" name="Прямоугольник 8"/>
          <p:cNvSpPr>
            <a:spLocks noChangeArrowheads="1"/>
          </p:cNvSpPr>
          <p:nvPr/>
        </p:nvSpPr>
        <p:spPr bwMode="auto">
          <a:xfrm>
            <a:off x="2744788" y="3514725"/>
            <a:ext cx="6381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/>
          <a:p>
            <a:pPr marL="450850">
              <a:lnSpc>
                <a:spcPct val="90000"/>
              </a:lnSpc>
              <a:spcAft>
                <a:spcPts val="1200"/>
              </a:spcAft>
            </a:pPr>
            <a:r>
              <a:rPr lang="ru-RU" altLang="ru-RU" sz="2200">
                <a:latin typeface="Impact" pitchFamily="34" charset="0"/>
              </a:rPr>
              <a:t>Присутствие в наукометричесих базах данных:</a:t>
            </a:r>
          </a:p>
        </p:txBody>
      </p:sp>
      <p:sp>
        <p:nvSpPr>
          <p:cNvPr id="26" name="Пятиугольник 25"/>
          <p:cNvSpPr/>
          <p:nvPr/>
        </p:nvSpPr>
        <p:spPr>
          <a:xfrm>
            <a:off x="49186" y="907214"/>
            <a:ext cx="3100911" cy="4754035"/>
          </a:xfrm>
          <a:prstGeom prst="homePlate">
            <a:avLst>
              <a:gd name="adj" fmla="val 22971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 w="28575" cmpd="dbl"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r>
              <a:rPr lang="en-US" dirty="0"/>
              <a:t> </a:t>
            </a:r>
            <a:endParaRPr lang="ru-RU" dirty="0"/>
          </a:p>
        </p:txBody>
      </p:sp>
      <p:sp>
        <p:nvSpPr>
          <p:cNvPr id="19469" name="TextBox 15"/>
          <p:cNvSpPr txBox="1">
            <a:spLocks noChangeArrowheads="1"/>
          </p:cNvSpPr>
          <p:nvPr/>
        </p:nvSpPr>
        <p:spPr bwMode="auto">
          <a:xfrm>
            <a:off x="-31750" y="3022600"/>
            <a:ext cx="29813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 eaLnBrk="1" hangingPunct="1"/>
            <a:r>
              <a:rPr lang="ru-RU" altLang="ru-RU" sz="2900">
                <a:solidFill>
                  <a:srgbClr val="002060"/>
                </a:solidFill>
                <a:latin typeface="Impact" pitchFamily="34" charset="0"/>
              </a:rPr>
              <a:t>МЕЖДУНАРОДНЫЕ РЕЙТИНГИ</a:t>
            </a:r>
          </a:p>
          <a:p>
            <a:pPr algn="r" eaLnBrk="1" hangingPunct="1"/>
            <a:endParaRPr lang="ru-RU" altLang="ru-RU" sz="3800">
              <a:solidFill>
                <a:srgbClr val="002060"/>
              </a:solidFill>
              <a:latin typeface="Impact" pitchFamily="34" charset="0"/>
            </a:endParaRPr>
          </a:p>
        </p:txBody>
      </p:sp>
      <p:sp>
        <p:nvSpPr>
          <p:cNvPr id="28" name="Прямоугольник 1"/>
          <p:cNvSpPr>
            <a:spLocks noChangeArrowheads="1"/>
          </p:cNvSpPr>
          <p:nvPr/>
        </p:nvSpPr>
        <p:spPr bwMode="auto">
          <a:xfrm>
            <a:off x="2967038" y="1285875"/>
            <a:ext cx="6176962" cy="172354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600" b="1" dirty="0">
                <a:solidFill>
                  <a:srgbClr val="002060"/>
                </a:solidFill>
              </a:rPr>
              <a:t>   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1</a:t>
            </a:r>
            <a:r>
              <a:rPr lang="en-US" altLang="ru-RU" sz="1600" b="1" dirty="0" smtClean="0">
                <a:solidFill>
                  <a:srgbClr val="002060"/>
                </a:solidFill>
              </a:rPr>
              <a:t>7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53 </a:t>
            </a:r>
            <a:r>
              <a:rPr lang="ru-RU" sz="1700" b="1" kern="0" dirty="0">
                <a:sym typeface="Arial"/>
              </a:rPr>
              <a:t>– научные статьи, из которых:</a:t>
            </a:r>
          </a:p>
          <a:p>
            <a:pPr>
              <a:defRPr/>
            </a:pPr>
            <a:endParaRPr lang="ru-RU" sz="200" b="1" kern="0" dirty="0">
              <a:sym typeface="Arial"/>
            </a:endParaRPr>
          </a:p>
          <a:p>
            <a:pPr>
              <a:defRPr/>
            </a:pPr>
            <a:r>
              <a:rPr lang="ru-RU" sz="1700" b="1" kern="0" dirty="0">
                <a:solidFill>
                  <a:srgbClr val="800000"/>
                </a:solidFill>
                <a:sym typeface="Arial"/>
              </a:rPr>
              <a:t>     </a:t>
            </a:r>
            <a:r>
              <a:rPr lang="ru-RU" sz="1600" b="1" dirty="0" smtClean="0">
                <a:solidFill>
                  <a:srgbClr val="800000"/>
                </a:solidFill>
                <a:sym typeface="Arial"/>
              </a:rPr>
              <a:t>3</a:t>
            </a:r>
            <a:r>
              <a:rPr lang="en-US" sz="1600" b="1" dirty="0" smtClean="0">
                <a:solidFill>
                  <a:srgbClr val="800000"/>
                </a:solidFill>
                <a:sym typeface="Arial"/>
              </a:rPr>
              <a:t>56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  <a:sym typeface="Arial"/>
              </a:rPr>
              <a:t> </a:t>
            </a:r>
            <a:r>
              <a:rPr lang="ru-RU" sz="1700" b="1" kern="0" dirty="0" smtClean="0">
                <a:sym typeface="Arial"/>
              </a:rPr>
              <a:t>статей – </a:t>
            </a:r>
            <a:r>
              <a:rPr lang="ru-RU" sz="1700" b="1" kern="0" dirty="0">
                <a:sym typeface="Arial"/>
              </a:rPr>
              <a:t>в изданиях ВАК</a:t>
            </a:r>
            <a:endParaRPr lang="ru-RU" sz="500" b="1" kern="0" dirty="0">
              <a:sym typeface="Arial"/>
            </a:endParaRPr>
          </a:p>
          <a:p>
            <a:pPr>
              <a:defRPr/>
            </a:pPr>
            <a:endParaRPr lang="ru-RU" sz="100" b="1" kern="0" dirty="0">
              <a:sym typeface="Arial"/>
            </a:endParaRPr>
          </a:p>
          <a:p>
            <a:pPr>
              <a:defRPr/>
            </a:pPr>
            <a:r>
              <a:rPr lang="ru-RU" sz="1600" b="1" dirty="0">
                <a:solidFill>
                  <a:srgbClr val="800000"/>
                </a:solidFill>
                <a:sym typeface="Arial"/>
              </a:rPr>
              <a:t>     </a:t>
            </a:r>
            <a:r>
              <a:rPr lang="ru-RU" sz="1600" b="1" dirty="0" smtClean="0">
                <a:solidFill>
                  <a:srgbClr val="800000"/>
                </a:solidFill>
                <a:sym typeface="Arial"/>
              </a:rPr>
              <a:t>1314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  <a:sym typeface="Arial"/>
              </a:rPr>
              <a:t>  </a:t>
            </a:r>
            <a:r>
              <a:rPr lang="ru-RU" altLang="ru-RU" sz="1700" b="1" kern="0" dirty="0"/>
              <a:t>статей </a:t>
            </a:r>
            <a:r>
              <a:rPr lang="ru-RU" sz="1700" b="1" kern="0" dirty="0">
                <a:sym typeface="Arial"/>
              </a:rPr>
              <a:t>– </a:t>
            </a:r>
            <a:r>
              <a:rPr lang="ru-RU" altLang="ru-RU" sz="1700" b="1" kern="0" dirty="0"/>
              <a:t>в изданиях РИНЦ</a:t>
            </a:r>
            <a:endParaRPr lang="ru-RU" altLang="ru-RU" sz="500" b="1" kern="0" dirty="0"/>
          </a:p>
          <a:p>
            <a:pPr>
              <a:defRPr/>
            </a:pPr>
            <a:endParaRPr lang="ru-RU" sz="100" b="1" kern="0" dirty="0">
              <a:sym typeface="Arial"/>
            </a:endParaRPr>
          </a:p>
          <a:p>
            <a:pPr>
              <a:defRPr/>
            </a:pPr>
            <a:endParaRPr lang="ru-RU" sz="100" b="1" kern="0" dirty="0">
              <a:sym typeface="Arial"/>
            </a:endParaRPr>
          </a:p>
          <a:p>
            <a:pPr>
              <a:defRPr/>
            </a:pPr>
            <a:r>
              <a:rPr lang="ru-RU" sz="1700" b="1" kern="0" dirty="0">
                <a:sym typeface="Arial"/>
              </a:rPr>
              <a:t>     </a:t>
            </a:r>
            <a:r>
              <a:rPr lang="ru-RU" sz="1600" b="1" dirty="0">
                <a:solidFill>
                  <a:srgbClr val="800000"/>
                </a:solidFill>
                <a:sym typeface="Arial"/>
              </a:rPr>
              <a:t>  </a:t>
            </a:r>
            <a:r>
              <a:rPr lang="en-US" sz="1600" b="1" dirty="0" smtClean="0">
                <a:solidFill>
                  <a:srgbClr val="800000"/>
                </a:solidFill>
                <a:sym typeface="Arial"/>
              </a:rPr>
              <a:t>83</a:t>
            </a:r>
            <a:r>
              <a:rPr lang="ru-RU" sz="1700" b="1" kern="0" dirty="0" smtClean="0">
                <a:sym typeface="Arial"/>
              </a:rPr>
              <a:t> </a:t>
            </a:r>
            <a:r>
              <a:rPr lang="ru-RU" altLang="ru-RU" sz="1700" b="1" kern="0" dirty="0" smtClean="0"/>
              <a:t>статьи </a:t>
            </a:r>
            <a:r>
              <a:rPr lang="ru-RU" sz="1700" b="1" kern="0" dirty="0">
                <a:sym typeface="Arial"/>
              </a:rPr>
              <a:t>– </a:t>
            </a:r>
            <a:r>
              <a:rPr lang="ru-RU" sz="1700" b="1" kern="0" dirty="0"/>
              <a:t>в изданиях, включенных в базы </a:t>
            </a:r>
          </a:p>
          <a:p>
            <a:pPr>
              <a:defRPr/>
            </a:pPr>
            <a:r>
              <a:rPr lang="ru-RU" sz="1700" b="1" kern="0" dirty="0"/>
              <a:t>       данных </a:t>
            </a:r>
            <a:r>
              <a:rPr lang="ru-RU" sz="1700" b="1" kern="0" dirty="0" err="1"/>
              <a:t>Scopus</a:t>
            </a:r>
            <a:r>
              <a:rPr lang="ru-RU" sz="1700" b="1" kern="0" dirty="0"/>
              <a:t>, </a:t>
            </a:r>
            <a:r>
              <a:rPr lang="ru-RU" sz="1700" b="1" kern="0" dirty="0" err="1"/>
              <a:t>Web</a:t>
            </a:r>
            <a:r>
              <a:rPr lang="ru-RU" sz="1700" b="1" kern="0" dirty="0"/>
              <a:t> </a:t>
            </a:r>
            <a:r>
              <a:rPr lang="ru-RU" sz="1700" b="1" kern="0" dirty="0" err="1"/>
              <a:t>of</a:t>
            </a:r>
            <a:r>
              <a:rPr lang="ru-RU" sz="1700" b="1" kern="0" dirty="0"/>
              <a:t> </a:t>
            </a:r>
            <a:r>
              <a:rPr lang="ru-RU" sz="1700" b="1" kern="0" dirty="0" err="1"/>
              <a:t>Science</a:t>
            </a:r>
            <a:r>
              <a:rPr lang="ru-RU" sz="1700" b="1" kern="0" dirty="0"/>
              <a:t> </a:t>
            </a:r>
            <a:r>
              <a:rPr lang="ru-RU" sz="1600" kern="0" dirty="0"/>
              <a:t>(представлены</a:t>
            </a:r>
            <a:r>
              <a:rPr lang="ru-RU" sz="1600" b="1" kern="0" dirty="0"/>
              <a:t>  </a:t>
            </a:r>
          </a:p>
          <a:p>
            <a:pPr>
              <a:defRPr/>
            </a:pPr>
            <a:r>
              <a:rPr lang="ru-RU" sz="1600" kern="0" dirty="0"/>
              <a:t>       статьи </a:t>
            </a:r>
            <a:r>
              <a:rPr lang="ru-RU" sz="1600" kern="0" dirty="0" smtClean="0"/>
              <a:t>сотрудников</a:t>
            </a:r>
            <a:r>
              <a:rPr lang="ru-RU" sz="1600" b="1" dirty="0" smtClean="0">
                <a:sym typeface="Arial"/>
              </a:rPr>
              <a:t> </a:t>
            </a:r>
            <a:r>
              <a:rPr lang="ru-RU" sz="1600" b="1" dirty="0" smtClean="0">
                <a:solidFill>
                  <a:srgbClr val="800000"/>
                </a:solidFill>
                <a:sym typeface="Arial"/>
              </a:rPr>
              <a:t>22</a:t>
            </a:r>
            <a:r>
              <a:rPr lang="ru-RU" sz="1600" b="1" dirty="0" smtClean="0">
                <a:sym typeface="Arial"/>
              </a:rPr>
              <a:t> </a:t>
            </a:r>
            <a:r>
              <a:rPr lang="ru-RU" sz="1600" b="1" dirty="0" smtClean="0">
                <a:solidFill>
                  <a:srgbClr val="800000"/>
                </a:solidFill>
                <a:sym typeface="Arial"/>
              </a:rPr>
              <a:t>кафедр </a:t>
            </a:r>
            <a:r>
              <a:rPr lang="ru-RU" sz="1600" b="1" dirty="0">
                <a:sym typeface="Arial"/>
              </a:rPr>
              <a:t>(в </a:t>
            </a:r>
            <a:r>
              <a:rPr lang="ru-RU" sz="1600" b="1" dirty="0" smtClean="0">
                <a:sym typeface="Arial"/>
              </a:rPr>
              <a:t>202</a:t>
            </a:r>
            <a:r>
              <a:rPr lang="en-US" sz="1600" b="1" dirty="0" smtClean="0">
                <a:sym typeface="Arial"/>
              </a:rPr>
              <a:t>1</a:t>
            </a:r>
            <a:r>
              <a:rPr lang="ru-RU" sz="1600" b="1" dirty="0" smtClean="0">
                <a:sym typeface="Arial"/>
              </a:rPr>
              <a:t> </a:t>
            </a:r>
            <a:r>
              <a:rPr lang="ru-RU" sz="1600" b="1" dirty="0">
                <a:sym typeface="Arial"/>
              </a:rPr>
              <a:t>г. – </a:t>
            </a:r>
            <a:r>
              <a:rPr lang="ru-RU" sz="1600" b="1" dirty="0" smtClean="0">
                <a:solidFill>
                  <a:srgbClr val="800000"/>
                </a:solidFill>
                <a:sym typeface="Arial"/>
              </a:rPr>
              <a:t>2</a:t>
            </a:r>
            <a:r>
              <a:rPr lang="en-US" sz="1600" b="1" dirty="0" smtClean="0">
                <a:solidFill>
                  <a:srgbClr val="800000"/>
                </a:solidFill>
                <a:sym typeface="Arial"/>
              </a:rPr>
              <a:t>1</a:t>
            </a:r>
            <a:r>
              <a:rPr lang="ru-RU" sz="1600" b="1" dirty="0" smtClean="0">
                <a:solidFill>
                  <a:srgbClr val="800000"/>
                </a:solidFill>
                <a:sym typeface="Arial"/>
              </a:rPr>
              <a:t> кафедры</a:t>
            </a:r>
            <a:r>
              <a:rPr lang="ru-RU" sz="1600" b="1" dirty="0" smtClean="0">
                <a:sym typeface="Arial"/>
              </a:rPr>
              <a:t>).</a:t>
            </a:r>
            <a:endParaRPr lang="ru-RU" sz="1600" b="1" kern="0" dirty="0"/>
          </a:p>
        </p:txBody>
      </p:sp>
      <p:pic>
        <p:nvPicPr>
          <p:cNvPr id="194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t="23495" r="4684" b="26801"/>
          <a:stretch>
            <a:fillRect/>
          </a:stretch>
        </p:blipFill>
        <p:spPr bwMode="auto">
          <a:xfrm>
            <a:off x="49213" y="5770563"/>
            <a:ext cx="2312987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472" name="Группа 30"/>
          <p:cNvGrpSpPr>
            <a:grpSpLocks noChangeAspect="1"/>
          </p:cNvGrpSpPr>
          <p:nvPr/>
        </p:nvGrpSpPr>
        <p:grpSpPr bwMode="auto">
          <a:xfrm>
            <a:off x="2265363" y="5770563"/>
            <a:ext cx="2306637" cy="911225"/>
            <a:chOff x="339814" y="2769607"/>
            <a:chExt cx="2208792" cy="823609"/>
          </a:xfrm>
        </p:grpSpPr>
        <p:pic>
          <p:nvPicPr>
            <p:cNvPr id="19484" name="Picture 5" descr="univer candara bold cop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75" y="3134703"/>
              <a:ext cx="2088231" cy="458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5" name="Picture 13" descr="https://mgsu.ru/upload/iblock/358/3583558988ff3820ec34a765377a820c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177"/>
            <a:stretch>
              <a:fillRect/>
            </a:stretch>
          </p:blipFill>
          <p:spPr bwMode="auto">
            <a:xfrm>
              <a:off x="339814" y="2769607"/>
              <a:ext cx="1656184" cy="36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73" name="Picture 2" descr="uniRank World Universities Rankings &amp; Review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5761038"/>
            <a:ext cx="197961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18" descr="Картинки по запросу &quot;рейтинг  the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64"/>
          <a:stretch>
            <a:fillRect/>
          </a:stretch>
        </p:blipFill>
        <p:spPr bwMode="auto">
          <a:xfrm>
            <a:off x="4668838" y="6218238"/>
            <a:ext cx="14827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5700713"/>
            <a:ext cx="213995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75" y="5702300"/>
            <a:ext cx="1463675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7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4071938"/>
            <a:ext cx="137795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Стрелка вправо 24"/>
          <p:cNvSpPr/>
          <p:nvPr/>
        </p:nvSpPr>
        <p:spPr>
          <a:xfrm>
            <a:off x="4300538" y="4071938"/>
            <a:ext cx="396875" cy="560387"/>
          </a:xfrm>
          <a:prstGeom prst="rightArrow">
            <a:avLst>
              <a:gd name="adj1" fmla="val 94046"/>
              <a:gd name="adj2" fmla="val 64710"/>
            </a:avLst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79" name="Прямоугольник 2"/>
          <p:cNvSpPr>
            <a:spLocks noChangeArrowheads="1"/>
          </p:cNvSpPr>
          <p:nvPr/>
        </p:nvSpPr>
        <p:spPr bwMode="auto">
          <a:xfrm>
            <a:off x="4764088" y="4056101"/>
            <a:ext cx="411638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300" b="1" u="sng" dirty="0" smtClean="0">
                <a:solidFill>
                  <a:srgbClr val="002060"/>
                </a:solidFill>
              </a:rPr>
              <a:t>527 </a:t>
            </a:r>
            <a:r>
              <a:rPr lang="ru-RU" altLang="ru-RU" sz="1300" b="1" u="sng" dirty="0">
                <a:solidFill>
                  <a:srgbClr val="002060"/>
                </a:solidFill>
              </a:rPr>
              <a:t>профилей </a:t>
            </a:r>
            <a:r>
              <a:rPr lang="ru-RU" altLang="ru-RU" sz="1300" b="1" dirty="0">
                <a:solidFill>
                  <a:srgbClr val="002060"/>
                </a:solidFill>
              </a:rPr>
              <a:t>работников </a:t>
            </a:r>
            <a:r>
              <a:rPr lang="ru-RU" altLang="ru-RU" sz="1300" b="1" dirty="0" smtClean="0">
                <a:solidFill>
                  <a:srgbClr val="002060"/>
                </a:solidFill>
              </a:rPr>
              <a:t>(</a:t>
            </a:r>
            <a:r>
              <a:rPr lang="ru-RU" altLang="ru-RU" sz="1300" b="1" dirty="0" smtClean="0">
                <a:solidFill>
                  <a:srgbClr val="800000"/>
                </a:solidFill>
              </a:rPr>
              <a:t>82 </a:t>
            </a:r>
            <a:r>
              <a:rPr lang="ru-RU" altLang="ru-RU" sz="1300" b="1" dirty="0">
                <a:solidFill>
                  <a:srgbClr val="800000"/>
                </a:solidFill>
              </a:rPr>
              <a:t>%</a:t>
            </a:r>
            <a:r>
              <a:rPr lang="ru-RU" altLang="ru-RU" sz="1300" b="1" dirty="0">
                <a:solidFill>
                  <a:srgbClr val="002060"/>
                </a:solidFill>
              </a:rPr>
              <a:t>) </a:t>
            </a:r>
            <a:r>
              <a:rPr lang="ru-RU" altLang="ru-RU" sz="1300" dirty="0">
                <a:solidFill>
                  <a:schemeClr val="tx1"/>
                </a:solidFill>
              </a:rPr>
              <a:t>университета</a:t>
            </a:r>
            <a:r>
              <a:rPr lang="ru-RU" altLang="ru-RU" sz="1300" b="1" dirty="0">
                <a:solidFill>
                  <a:srgbClr val="002060"/>
                </a:solidFill>
              </a:rPr>
              <a:t> в </a:t>
            </a:r>
            <a:r>
              <a:rPr lang="ru-RU" altLang="ru-RU" sz="1300" b="1" dirty="0" err="1">
                <a:solidFill>
                  <a:srgbClr val="002060"/>
                </a:solidFill>
              </a:rPr>
              <a:t>Google</a:t>
            </a:r>
            <a:r>
              <a:rPr lang="ru-RU" altLang="ru-RU" sz="1300" b="1" dirty="0">
                <a:solidFill>
                  <a:srgbClr val="002060"/>
                </a:solidFill>
              </a:rPr>
              <a:t> </a:t>
            </a:r>
            <a:r>
              <a:rPr lang="ru-RU" altLang="ru-RU" sz="1300" b="1" dirty="0" err="1">
                <a:solidFill>
                  <a:srgbClr val="002060"/>
                </a:solidFill>
              </a:rPr>
              <a:t>Scholar</a:t>
            </a:r>
            <a:r>
              <a:rPr lang="ru-RU" altLang="ru-RU" sz="1300" b="1" dirty="0">
                <a:solidFill>
                  <a:srgbClr val="002060"/>
                </a:solidFill>
              </a:rPr>
              <a:t>, </a:t>
            </a:r>
            <a:r>
              <a:rPr lang="ru-RU" altLang="ru-RU" sz="1300" dirty="0">
                <a:solidFill>
                  <a:schemeClr val="tx1"/>
                </a:solidFill>
              </a:rPr>
              <a:t>которые участвуют в  </a:t>
            </a:r>
            <a:r>
              <a:rPr lang="ru-RU" altLang="ru-RU" sz="1300" dirty="0" smtClean="0">
                <a:solidFill>
                  <a:schemeClr val="tx1"/>
                </a:solidFill>
              </a:rPr>
              <a:t>рейтинге</a:t>
            </a:r>
            <a:endParaRPr lang="ru-RU" altLang="ru-RU" sz="1300" dirty="0">
              <a:solidFill>
                <a:schemeClr val="tx1"/>
              </a:solidFill>
            </a:endParaRPr>
          </a:p>
        </p:txBody>
      </p:sp>
      <p:pic>
        <p:nvPicPr>
          <p:cNvPr id="19480" name="Рисунок 2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4841875"/>
            <a:ext cx="13589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Стрелка вправо 29"/>
          <p:cNvSpPr/>
          <p:nvPr/>
        </p:nvSpPr>
        <p:spPr>
          <a:xfrm>
            <a:off x="4271963" y="4822825"/>
            <a:ext cx="396875" cy="398463"/>
          </a:xfrm>
          <a:prstGeom prst="rightArrow">
            <a:avLst>
              <a:gd name="adj1" fmla="val 94046"/>
              <a:gd name="adj2" fmla="val 64710"/>
            </a:avLst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82" name="Прямоугольник 3"/>
          <p:cNvSpPr>
            <a:spLocks noChangeArrowheads="1"/>
          </p:cNvSpPr>
          <p:nvPr/>
        </p:nvSpPr>
        <p:spPr bwMode="auto">
          <a:xfrm>
            <a:off x="4773613" y="4651375"/>
            <a:ext cx="427513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</a:pPr>
            <a:r>
              <a:rPr lang="ru-RU" altLang="ru-RU" sz="1300" b="1" dirty="0">
                <a:solidFill>
                  <a:srgbClr val="002060"/>
                </a:solidFill>
              </a:rPr>
              <a:t>количество профилей </a:t>
            </a:r>
            <a:r>
              <a:rPr lang="ru-RU" altLang="ru-RU" sz="1300" dirty="0">
                <a:solidFill>
                  <a:schemeClr val="tx1"/>
                </a:solidFill>
              </a:rPr>
              <a:t>сотрудников</a:t>
            </a:r>
            <a:r>
              <a:rPr lang="ru-RU" altLang="ru-RU" sz="1300" b="1" dirty="0">
                <a:solidFill>
                  <a:schemeClr val="tx1"/>
                </a:solidFill>
              </a:rPr>
              <a:t> (</a:t>
            </a:r>
            <a:r>
              <a:rPr lang="en-US" altLang="ru-RU" sz="1300" b="1" dirty="0">
                <a:solidFill>
                  <a:schemeClr val="tx1"/>
                </a:solidFill>
              </a:rPr>
              <a:t>SCIENCE INDEX</a:t>
            </a:r>
            <a:r>
              <a:rPr lang="ru-RU" altLang="ru-RU" sz="1300" b="1" dirty="0">
                <a:solidFill>
                  <a:schemeClr val="tx1"/>
                </a:solidFill>
              </a:rPr>
              <a:t>) </a:t>
            </a:r>
            <a:r>
              <a:rPr lang="en-US" altLang="ru-RU" sz="1300" dirty="0">
                <a:solidFill>
                  <a:schemeClr val="tx1"/>
                </a:solidFill>
              </a:rPr>
              <a:t>– </a:t>
            </a:r>
            <a:r>
              <a:rPr lang="ru-RU" altLang="ru-RU" sz="1300" b="1" dirty="0" smtClean="0">
                <a:solidFill>
                  <a:srgbClr val="002060"/>
                </a:solidFill>
              </a:rPr>
              <a:t>459</a:t>
            </a:r>
            <a:r>
              <a:rPr lang="ru-RU" altLang="ru-RU" sz="1300" dirty="0" smtClean="0">
                <a:solidFill>
                  <a:schemeClr val="tx1"/>
                </a:solidFill>
              </a:rPr>
              <a:t> </a:t>
            </a:r>
            <a:r>
              <a:rPr lang="ru-RU" altLang="ru-RU" sz="1300" b="1" dirty="0">
                <a:solidFill>
                  <a:srgbClr val="002060"/>
                </a:solidFill>
              </a:rPr>
              <a:t>(</a:t>
            </a:r>
            <a:r>
              <a:rPr lang="ru-RU" altLang="ru-RU" sz="1300" b="1" dirty="0" smtClean="0">
                <a:solidFill>
                  <a:srgbClr val="800000"/>
                </a:solidFill>
              </a:rPr>
              <a:t>71,3 </a:t>
            </a:r>
            <a:r>
              <a:rPr lang="ru-RU" altLang="ru-RU" sz="1300" b="1" dirty="0">
                <a:solidFill>
                  <a:srgbClr val="800000"/>
                </a:solidFill>
              </a:rPr>
              <a:t>%</a:t>
            </a:r>
            <a:r>
              <a:rPr lang="ru-RU" altLang="ru-RU" sz="1300" b="1" dirty="0">
                <a:solidFill>
                  <a:srgbClr val="002060"/>
                </a:solidFill>
              </a:rPr>
              <a:t>) </a:t>
            </a:r>
            <a:r>
              <a:rPr lang="ru-RU" altLang="ru-RU" sz="1300" b="1" dirty="0" smtClean="0">
                <a:solidFill>
                  <a:schemeClr val="tx1"/>
                </a:solidFill>
              </a:rPr>
              <a:t>(</a:t>
            </a:r>
            <a:r>
              <a:rPr lang="ru-RU" altLang="ru-RU" sz="1300" b="1" dirty="0" smtClean="0">
                <a:solidFill>
                  <a:srgbClr val="800000"/>
                </a:solidFill>
              </a:rPr>
              <a:t>+5 </a:t>
            </a:r>
            <a:r>
              <a:rPr lang="ru-RU" altLang="ru-RU" sz="1300" b="1" dirty="0" smtClean="0">
                <a:solidFill>
                  <a:schemeClr val="tx1"/>
                </a:solidFill>
              </a:rPr>
              <a:t>профилей </a:t>
            </a:r>
            <a:r>
              <a:rPr lang="ru-RU" altLang="ru-RU" sz="1300" b="1" dirty="0">
                <a:solidFill>
                  <a:schemeClr val="tx1"/>
                </a:solidFill>
              </a:rPr>
              <a:t>к уровню </a:t>
            </a:r>
            <a:r>
              <a:rPr lang="ru-RU" altLang="ru-RU" sz="1300" b="1" dirty="0" smtClean="0">
                <a:solidFill>
                  <a:schemeClr val="tx1"/>
                </a:solidFill>
              </a:rPr>
              <a:t>2021 </a:t>
            </a:r>
            <a:r>
              <a:rPr lang="ru-RU" altLang="ru-RU" sz="1300" b="1" dirty="0">
                <a:solidFill>
                  <a:schemeClr val="tx1"/>
                </a:solidFill>
              </a:rPr>
              <a:t>г.), </a:t>
            </a:r>
            <a:r>
              <a:rPr lang="ru-RU" altLang="ru-RU" sz="1300" b="1" dirty="0">
                <a:solidFill>
                  <a:srgbClr val="002060"/>
                </a:solidFill>
              </a:rPr>
              <a:t>количество </a:t>
            </a:r>
            <a:r>
              <a:rPr lang="ru-RU" altLang="ru-RU" sz="1300" b="1" dirty="0" smtClean="0">
                <a:solidFill>
                  <a:srgbClr val="002060"/>
                </a:solidFill>
              </a:rPr>
              <a:t>изданий представленных в </a:t>
            </a:r>
            <a:r>
              <a:rPr lang="ru-RU" altLang="ru-RU" sz="1300" b="1" dirty="0">
                <a:solidFill>
                  <a:srgbClr val="002060"/>
                </a:solidFill>
              </a:rPr>
              <a:t>РИНЦ </a:t>
            </a:r>
            <a:r>
              <a:rPr lang="en-US" altLang="ru-RU" sz="1300" b="1" dirty="0">
                <a:solidFill>
                  <a:srgbClr val="002060"/>
                </a:solidFill>
              </a:rPr>
              <a:t>– </a:t>
            </a:r>
            <a:r>
              <a:rPr lang="ru-RU" altLang="ru-RU" sz="1300" b="1" dirty="0" smtClean="0">
                <a:solidFill>
                  <a:srgbClr val="002060"/>
                </a:solidFill>
              </a:rPr>
              <a:t>489 </a:t>
            </a:r>
            <a:r>
              <a:rPr lang="ru-RU" altLang="ru-RU" sz="1300" b="1" dirty="0" smtClean="0">
                <a:solidFill>
                  <a:schemeClr val="tx1"/>
                </a:solidFill>
              </a:rPr>
              <a:t>(</a:t>
            </a:r>
            <a:r>
              <a:rPr lang="ru-RU" altLang="ru-RU" sz="1300" b="1" dirty="0" smtClean="0">
                <a:solidFill>
                  <a:srgbClr val="800000"/>
                </a:solidFill>
              </a:rPr>
              <a:t>+58 </a:t>
            </a:r>
            <a:r>
              <a:rPr lang="ru-RU" altLang="ru-RU" sz="1300" b="1" dirty="0" smtClean="0">
                <a:solidFill>
                  <a:schemeClr val="tx1"/>
                </a:solidFill>
              </a:rPr>
              <a:t>изданий </a:t>
            </a:r>
            <a:r>
              <a:rPr lang="ru-RU" altLang="ru-RU" sz="1300" b="1" dirty="0">
                <a:solidFill>
                  <a:schemeClr val="tx1"/>
                </a:solidFill>
              </a:rPr>
              <a:t>к уровню </a:t>
            </a:r>
            <a:r>
              <a:rPr lang="ru-RU" altLang="ru-RU" sz="1300" b="1" dirty="0" smtClean="0">
                <a:solidFill>
                  <a:schemeClr val="tx1"/>
                </a:solidFill>
              </a:rPr>
              <a:t>2021 </a:t>
            </a:r>
            <a:r>
              <a:rPr lang="ru-RU" altLang="ru-RU" sz="1300" b="1" dirty="0">
                <a:solidFill>
                  <a:schemeClr val="tx1"/>
                </a:solidFill>
              </a:rPr>
              <a:t>г.)</a:t>
            </a:r>
          </a:p>
        </p:txBody>
      </p:sp>
      <p:pic>
        <p:nvPicPr>
          <p:cNvPr id="19483" name="Рисунок 15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" t="30180" r="3986" b="30400"/>
          <a:stretch>
            <a:fillRect/>
          </a:stretch>
        </p:blipFill>
        <p:spPr bwMode="auto">
          <a:xfrm>
            <a:off x="6151563" y="6218238"/>
            <a:ext cx="13509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920936"/>
              </p:ext>
            </p:extLst>
          </p:nvPr>
        </p:nvGraphicFramePr>
        <p:xfrm>
          <a:off x="406400" y="1028700"/>
          <a:ext cx="8486774" cy="5350371"/>
        </p:xfrm>
        <a:graphic>
          <a:graphicData uri="http://schemas.openxmlformats.org/drawingml/2006/table">
            <a:tbl>
              <a:tblPr/>
              <a:tblGrid>
                <a:gridCol w="3412807"/>
                <a:gridCol w="744063"/>
                <a:gridCol w="806814"/>
                <a:gridCol w="797850"/>
                <a:gridCol w="950249"/>
                <a:gridCol w="968178"/>
                <a:gridCol w="806813"/>
              </a:tblGrid>
              <a:tr h="42676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Факультет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Количество </a:t>
                      </a: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публикаций, включённых  в базы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Scopus</a:t>
                      </a: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и</a:t>
                      </a: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Web of Science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5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338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общее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5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в расчете на 1 штатного ППС 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5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639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2020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2021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202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2020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2021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202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69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Биологии и экологии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14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23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37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0,36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0,53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0,90*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9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Физической культуры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10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7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12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0,19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0,1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0,21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9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Физико-технический 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  <a:r>
                        <a:rPr kumimoji="0" lang="en-US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8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13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10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0,37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0,27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0,21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0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Математики и информатики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13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10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9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0,28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0,2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0,19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5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Экономики и управления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8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4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6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0,17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0,08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0,14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5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Инженерно-строительный 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3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3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0,14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0,1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0,16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6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Инновационных технологий машиностроения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12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3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0,46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0,08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0,1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1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Педагогический 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0,03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0,05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0,05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1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Истории, комм. и туризма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0,01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0,03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0,02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1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Психологии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4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0,17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0,04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1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Юридический 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4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0,08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1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Филологический 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0,02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1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Военный 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0,03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1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Довузовской подготовки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1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Искусств и дизайна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5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ИТОГО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93</a:t>
                      </a:r>
                      <a:endParaRPr kumimoji="0" lang="ru-RU" sz="17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67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83</a:t>
                      </a:r>
                      <a:endParaRPr kumimoji="0" lang="ru-RU" sz="17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0,15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0,1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0,13</a:t>
                      </a:r>
                      <a:endParaRPr kumimoji="0" lang="ru-RU" sz="17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0633" name="Номер слайда 1"/>
          <p:cNvSpPr>
            <a:spLocks noGrp="1"/>
          </p:cNvSpPr>
          <p:nvPr>
            <p:ph type="sldNum" sz="quarter" idx="13"/>
          </p:nvPr>
        </p:nvSpPr>
        <p:spPr>
          <a:xfrm>
            <a:off x="7010400" y="65071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5ABF5159-CBA9-4909-BF51-3185C42E8DF1}" type="slidenum">
              <a:rPr lang="ru-RU" altLang="ru-RU" smtClean="0">
                <a:solidFill>
                  <a:srgbClr val="888888"/>
                </a:solidFill>
                <a:latin typeface="Calibri" pitchFamily="34" charset="0"/>
                <a:sym typeface="Calibri" pitchFamily="34" charset="0"/>
              </a:rPr>
              <a:pPr/>
              <a:t>15</a:t>
            </a:fld>
            <a:endParaRPr lang="ru-RU" altLang="ru-RU" smtClean="0">
              <a:solidFill>
                <a:srgbClr val="888888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0634" name="Shape 402"/>
          <p:cNvSpPr txBox="1">
            <a:spLocks/>
          </p:cNvSpPr>
          <p:nvPr/>
        </p:nvSpPr>
        <p:spPr bwMode="auto">
          <a:xfrm>
            <a:off x="1327150" y="61913"/>
            <a:ext cx="77485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 eaLnBrk="1" hangingPunct="1">
              <a:buClr>
                <a:srgbClr val="002060"/>
              </a:buClr>
              <a:buSzPct val="25000"/>
              <a:buFont typeface="Calibri" pitchFamily="34" charset="0"/>
              <a:buNone/>
            </a:pPr>
            <a:r>
              <a:rPr lang="ru-RU" altLang="ru-RU" sz="2800" b="1" dirty="0" smtClean="0">
                <a:solidFill>
                  <a:srgbClr val="002060"/>
                </a:solidFill>
              </a:rPr>
              <a:t>Представленность в международных  базах данных</a:t>
            </a:r>
            <a:endParaRPr lang="ru-RU" altLang="ru-RU" sz="2800" b="1" dirty="0">
              <a:solidFill>
                <a:srgbClr val="002060"/>
              </a:solidFill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402"/>
          <p:cNvSpPr txBox="1">
            <a:spLocks/>
          </p:cNvSpPr>
          <p:nvPr/>
        </p:nvSpPr>
        <p:spPr bwMode="auto">
          <a:xfrm>
            <a:off x="1458913" y="61913"/>
            <a:ext cx="76168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 eaLnBrk="1" hangingPunct="1">
              <a:buClr>
                <a:srgbClr val="002060"/>
              </a:buClr>
              <a:buSzPct val="25000"/>
              <a:buFont typeface="Calibri" pitchFamily="34" charset="0"/>
              <a:buNone/>
            </a:pPr>
            <a:r>
              <a:rPr lang="ru-RU" altLang="ru-RU" sz="2800" b="1" dirty="0">
                <a:solidFill>
                  <a:srgbClr val="002060"/>
                </a:solidFill>
              </a:rPr>
              <a:t>Основные задачи на 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2023 </a:t>
            </a:r>
            <a:r>
              <a:rPr lang="ru-RU" altLang="ru-RU" sz="2800" b="1" dirty="0">
                <a:solidFill>
                  <a:srgbClr val="002060"/>
                </a:solidFill>
              </a:rPr>
              <a:t>г.</a:t>
            </a:r>
            <a:endParaRPr lang="ru-RU" altLang="ru-RU" sz="2800" b="1" dirty="0">
              <a:solidFill>
                <a:srgbClr val="002060"/>
              </a:solidFill>
              <a:sym typeface="Calibri" pitchFamily="34" charset="0"/>
            </a:endParaRPr>
          </a:p>
        </p:txBody>
      </p:sp>
      <p:sp>
        <p:nvSpPr>
          <p:cNvPr id="21507" name="Номер слайда 1"/>
          <p:cNvSpPr>
            <a:spLocks noGrp="1"/>
          </p:cNvSpPr>
          <p:nvPr>
            <p:ph type="sldNum" sz="quarter" idx="13"/>
          </p:nvPr>
        </p:nvSpPr>
        <p:spPr>
          <a:xfrm>
            <a:off x="7010400" y="65071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208465C0-BE95-4A60-8050-F88DF07ABEA1}" type="slidenum">
              <a:rPr lang="ru-RU" altLang="ru-RU" smtClean="0">
                <a:solidFill>
                  <a:srgbClr val="888888"/>
                </a:solidFill>
                <a:latin typeface="Calibri" pitchFamily="34" charset="0"/>
                <a:sym typeface="Calibri" pitchFamily="34" charset="0"/>
              </a:rPr>
              <a:pPr/>
              <a:t>16</a:t>
            </a:fld>
            <a:endParaRPr lang="ru-RU" altLang="ru-RU" smtClean="0">
              <a:solidFill>
                <a:srgbClr val="888888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0104" y="949962"/>
            <a:ext cx="8337627" cy="12630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984250" y="1012825"/>
            <a:ext cx="77438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1900" b="1">
                <a:solidFill>
                  <a:srgbClr val="002060"/>
                </a:solidFill>
              </a:rPr>
              <a:t>СТРАТЕГИЧЕСКАЯ ЦЕЛЬ:</a:t>
            </a:r>
            <a:r>
              <a:rPr lang="ru-RU" altLang="ru-RU" sz="1800" b="1"/>
              <a:t> Развитие международного научного и научно-технического сотрудничества для привлечения передовых технологий и иностранных инвестиций в научную иинновационную сферу университета.</a:t>
            </a:r>
          </a:p>
        </p:txBody>
      </p:sp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3367089" y="3185557"/>
            <a:ext cx="5562599" cy="1252891"/>
          </a:xfrm>
          <a:prstGeom prst="rect">
            <a:avLst/>
          </a:prstGeom>
          <a:noFill/>
          <a:ln>
            <a:noFill/>
          </a:ln>
        </p:spPr>
        <p:txBody>
          <a:bodyPr wrap="square" lIns="97777" tIns="48887" rIns="97777" bIns="48887">
            <a:spAutoFit/>
          </a:bodyPr>
          <a:lstStyle>
            <a:lvl1pPr defTabSz="909638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defTabSz="909638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defTabSz="909638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defTabSz="909638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defTabSz="909638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285750" indent="-285750" algn="just" eaLnBrk="1" hangingPunct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500" b="1" dirty="0"/>
              <a:t>Увеличение доли международных научно-исследовательских проектов, подготавливаемых и реализуемых с учреждениям  высшего образования и научными организациями стран Азиатского региона</a:t>
            </a:r>
            <a:endParaRPr lang="ru-RU" altLang="ru-RU" sz="1500" b="1" dirty="0"/>
          </a:p>
        </p:txBody>
      </p:sp>
      <p:sp>
        <p:nvSpPr>
          <p:cNvPr id="11" name="Стрелка вниз 22"/>
          <p:cNvSpPr/>
          <p:nvPr/>
        </p:nvSpPr>
        <p:spPr>
          <a:xfrm>
            <a:off x="1050925" y="2193925"/>
            <a:ext cx="1666875" cy="442913"/>
          </a:xfrm>
          <a:prstGeom prst="downArrow">
            <a:avLst>
              <a:gd name="adj1" fmla="val 70239"/>
              <a:gd name="adj2" fmla="val 74912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90000">
                <a:schemeClr val="bg1">
                  <a:alpha val="56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7" tIns="45688" rIns="91377" bIns="45688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1513" name="Прямоугольник 1"/>
          <p:cNvSpPr>
            <a:spLocks noChangeArrowheads="1"/>
          </p:cNvSpPr>
          <p:nvPr/>
        </p:nvSpPr>
        <p:spPr bwMode="auto">
          <a:xfrm>
            <a:off x="523875" y="3479800"/>
            <a:ext cx="23733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spcAft>
                <a:spcPts val="600"/>
              </a:spcAft>
            </a:pPr>
            <a:r>
              <a:rPr lang="ru-RU" altLang="ru-RU" sz="1600">
                <a:solidFill>
                  <a:schemeClr val="tx1"/>
                </a:solidFill>
                <a:latin typeface="Impact" pitchFamily="34" charset="0"/>
              </a:rPr>
              <a:t>Количество международных научно-исследовательских проектов / в т.ч. финансируемых из средств различных зарубежных программ</a:t>
            </a:r>
          </a:p>
        </p:txBody>
      </p:sp>
      <p:sp>
        <p:nvSpPr>
          <p:cNvPr id="21514" name="Прямоугольник 12"/>
          <p:cNvSpPr>
            <a:spLocks noChangeArrowheads="1"/>
          </p:cNvSpPr>
          <p:nvPr/>
        </p:nvSpPr>
        <p:spPr bwMode="auto">
          <a:xfrm>
            <a:off x="531813" y="5767388"/>
            <a:ext cx="244633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500" b="1" dirty="0" smtClean="0">
                <a:solidFill>
                  <a:srgbClr val="800000"/>
                </a:solidFill>
              </a:rPr>
              <a:t>2023 </a:t>
            </a:r>
            <a:r>
              <a:rPr lang="ru-RU" altLang="ru-RU" sz="2500" b="1" dirty="0">
                <a:solidFill>
                  <a:srgbClr val="800000"/>
                </a:solidFill>
              </a:rPr>
              <a:t>г. –  </a:t>
            </a:r>
            <a:r>
              <a:rPr lang="ru-RU" altLang="ru-RU" sz="2500" b="1" dirty="0" smtClean="0">
                <a:solidFill>
                  <a:srgbClr val="800000"/>
                </a:solidFill>
              </a:rPr>
              <a:t>18 / </a:t>
            </a:r>
            <a:r>
              <a:rPr lang="ru-RU" altLang="ru-RU" sz="2500" b="1" dirty="0">
                <a:solidFill>
                  <a:srgbClr val="800000"/>
                </a:solidFill>
              </a:rPr>
              <a:t>1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847725" y="5649913"/>
            <a:ext cx="159385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Левая фигурная скобка 14"/>
          <p:cNvSpPr/>
          <p:nvPr/>
        </p:nvSpPr>
        <p:spPr>
          <a:xfrm>
            <a:off x="2897188" y="3046413"/>
            <a:ext cx="368300" cy="333375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80656" y="2826030"/>
            <a:ext cx="2610409" cy="4424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9600">
                <a:schemeClr val="bg1">
                  <a:alpha val="4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innerShdw blurRad="63500" dist="50800">
              <a:prstClr val="black">
                <a:alpha val="2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7" name="TextBox 44"/>
          <p:cNvSpPr txBox="1">
            <a:spLocks noChangeArrowheads="1"/>
          </p:cNvSpPr>
          <p:nvPr/>
        </p:nvSpPr>
        <p:spPr bwMode="auto">
          <a:xfrm>
            <a:off x="495300" y="2873375"/>
            <a:ext cx="2462213" cy="346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r>
              <a:rPr lang="ru-RU" sz="1650" b="1" dirty="0"/>
              <a:t>Целевой показатель:</a:t>
            </a:r>
          </a:p>
        </p:txBody>
      </p:sp>
      <p:sp>
        <p:nvSpPr>
          <p:cNvPr id="21521" name="Прямоугольник 5"/>
          <p:cNvSpPr>
            <a:spLocks noChangeArrowheads="1"/>
          </p:cNvSpPr>
          <p:nvPr/>
        </p:nvSpPr>
        <p:spPr bwMode="auto">
          <a:xfrm>
            <a:off x="3367088" y="5194075"/>
            <a:ext cx="5562600" cy="125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777" tIns="48887" rIns="97777" bIns="48887">
            <a:spAutoFit/>
          </a:bodyPr>
          <a:lstStyle/>
          <a:p>
            <a:pPr marL="285750" indent="-285750" algn="just" defTabSz="909638" eaLnBrk="1" hangingPunct="1">
              <a:spcAft>
                <a:spcPts val="600"/>
              </a:spcAft>
              <a:buFont typeface="Wingdings" pitchFamily="2" charset="2"/>
              <a:buChar char="ü"/>
            </a:pPr>
            <a:r>
              <a:rPr lang="ru-RU" altLang="ru-RU" sz="1500" b="1" dirty="0"/>
              <a:t>Увеличение количества </a:t>
            </a:r>
            <a:r>
              <a:rPr lang="ru-RU" altLang="ru-RU" sz="1500" b="1" dirty="0" smtClean="0"/>
              <a:t>совместных статей</a:t>
            </a:r>
            <a:r>
              <a:rPr lang="ru-RU" altLang="ru-RU" sz="1500" b="1" dirty="0"/>
              <a:t>, опубликованных в </a:t>
            </a:r>
            <a:r>
              <a:rPr lang="ru-RU" altLang="ru-RU" sz="1500" b="1" dirty="0" smtClean="0"/>
              <a:t>научных изданиях</a:t>
            </a:r>
            <a:r>
              <a:rPr lang="ru-RU" altLang="ru-RU" sz="1500" b="1" dirty="0"/>
              <a:t>, индексируемых в международных </a:t>
            </a:r>
            <a:r>
              <a:rPr lang="ru-RU" altLang="ru-RU" sz="1500" b="1" dirty="0" err="1" smtClean="0"/>
              <a:t>наукометрических</a:t>
            </a:r>
            <a:r>
              <a:rPr lang="ru-RU" altLang="ru-RU" sz="1500" b="1" dirty="0" smtClean="0"/>
              <a:t> базах </a:t>
            </a:r>
            <a:r>
              <a:rPr lang="ru-RU" altLang="ru-RU" sz="1500" b="1" dirty="0"/>
              <a:t>данных </a:t>
            </a:r>
            <a:r>
              <a:rPr lang="ru-RU" altLang="ru-RU" sz="1500" b="1" dirty="0" smtClean="0"/>
              <a:t>(</a:t>
            </a:r>
            <a:r>
              <a:rPr lang="ru-RU" altLang="ru-RU" sz="1500" b="1" dirty="0" err="1" smtClean="0"/>
              <a:t>Scopus</a:t>
            </a:r>
            <a:r>
              <a:rPr lang="ru-RU" altLang="ru-RU" sz="1500" b="1" dirty="0"/>
              <a:t>, </a:t>
            </a:r>
            <a:r>
              <a:rPr lang="ru-RU" altLang="ru-RU" sz="1500" b="1" dirty="0" err="1"/>
              <a:t>Web</a:t>
            </a:r>
            <a:r>
              <a:rPr lang="ru-RU" altLang="ru-RU" sz="1500" b="1" dirty="0"/>
              <a:t> </a:t>
            </a:r>
            <a:r>
              <a:rPr lang="ru-RU" altLang="ru-RU" sz="1500" b="1" dirty="0" err="1"/>
              <a:t>of</a:t>
            </a:r>
            <a:r>
              <a:rPr lang="ru-RU" altLang="ru-RU" sz="1500" b="1" dirty="0"/>
              <a:t> </a:t>
            </a:r>
            <a:r>
              <a:rPr lang="ru-RU" altLang="ru-RU" sz="1500" b="1" dirty="0" err="1" smtClean="0"/>
              <a:t>Science</a:t>
            </a:r>
            <a:r>
              <a:rPr lang="ru-RU" altLang="ru-RU" sz="1500" b="1" dirty="0" smtClean="0"/>
              <a:t> и др.)</a:t>
            </a:r>
            <a:endParaRPr lang="ru-RU" altLang="ru-RU" sz="1500" b="1" dirty="0"/>
          </a:p>
        </p:txBody>
      </p:sp>
      <p:sp>
        <p:nvSpPr>
          <p:cNvPr id="22" name="TextBox 44"/>
          <p:cNvSpPr txBox="1">
            <a:spLocks noChangeArrowheads="1"/>
          </p:cNvSpPr>
          <p:nvPr/>
        </p:nvSpPr>
        <p:spPr bwMode="auto">
          <a:xfrm>
            <a:off x="3540125" y="2816225"/>
            <a:ext cx="535760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Основные задачи по 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процессу на 2023 г.: </a:t>
            </a:r>
            <a:endParaRPr lang="ru-RU" sz="1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152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513"/>
            <a:ext cx="1095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67089" y="4402278"/>
            <a:ext cx="55625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altLang="ru-RU" sz="1500" b="1" dirty="0" smtClean="0"/>
              <a:t>Обеспечение подготовки и подачи </a:t>
            </a:r>
            <a:r>
              <a:rPr lang="ru-RU" altLang="ru-RU" sz="1500" b="1" dirty="0"/>
              <a:t>заявок </a:t>
            </a:r>
            <a:r>
              <a:rPr lang="ru-RU" altLang="ru-RU" sz="1500" b="1" dirty="0" smtClean="0"/>
              <a:t>по проектам НИР </a:t>
            </a:r>
            <a:r>
              <a:rPr lang="ru-RU" sz="1500" b="1" dirty="0" smtClean="0"/>
              <a:t>для </a:t>
            </a:r>
            <a:r>
              <a:rPr lang="ru-RU" sz="1500" b="1" dirty="0"/>
              <a:t>включения их в состав научно-технических программ </a:t>
            </a:r>
            <a:r>
              <a:rPr lang="ru-RU" sz="1500" b="1" dirty="0" smtClean="0"/>
              <a:t>Союзного </a:t>
            </a:r>
            <a:r>
              <a:rPr lang="ru-RU" sz="1500" b="1" dirty="0"/>
              <a:t>государства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402"/>
          <p:cNvSpPr txBox="1">
            <a:spLocks noGrp="1"/>
          </p:cNvSpPr>
          <p:nvPr>
            <p:ph type="title"/>
          </p:nvPr>
        </p:nvSpPr>
        <p:spPr>
          <a:xfrm>
            <a:off x="2689225" y="63500"/>
            <a:ext cx="6338888" cy="762000"/>
          </a:xfrm>
        </p:spPr>
        <p:txBody>
          <a:bodyPr tIns="45700" bIns="45700"/>
          <a:lstStyle/>
          <a:p>
            <a:pPr algn="r" eaLnBrk="1" hangingPunct="1">
              <a:spcBef>
                <a:spcPct val="0"/>
              </a:spcBef>
              <a:spcAft>
                <a:spcPct val="0"/>
              </a:spcAft>
              <a:buClr>
                <a:srgbClr val="800000"/>
              </a:buClr>
              <a:buFont typeface="Calibri" pitchFamily="34" charset="0"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Arial" charset="0"/>
                <a:cs typeface="Calibri" pitchFamily="34" charset="0"/>
                <a:sym typeface="Calibri" pitchFamily="34" charset="0"/>
              </a:rPr>
              <a:t>Стратегические показатели</a:t>
            </a:r>
            <a:br>
              <a:rPr lang="ru-RU" altLang="ru-RU" sz="2800" b="1" dirty="0" smtClean="0">
                <a:solidFill>
                  <a:srgbClr val="002060"/>
                </a:solidFill>
                <a:latin typeface="Arial" charset="0"/>
                <a:cs typeface="Calibri" pitchFamily="34" charset="0"/>
                <a:sym typeface="Calibri" pitchFamily="34" charset="0"/>
              </a:rPr>
            </a:br>
            <a:r>
              <a:rPr lang="ru-RU" altLang="ru-RU" sz="2800" b="1" dirty="0" smtClean="0">
                <a:solidFill>
                  <a:srgbClr val="002060"/>
                </a:solidFill>
                <a:latin typeface="Arial" charset="0"/>
                <a:cs typeface="Calibri" pitchFamily="34" charset="0"/>
                <a:sym typeface="Calibri" pitchFamily="34" charset="0"/>
              </a:rPr>
              <a:t>по процессу в 2022 г.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529732"/>
              </p:ext>
            </p:extLst>
          </p:nvPr>
        </p:nvGraphicFramePr>
        <p:xfrm>
          <a:off x="349250" y="1004888"/>
          <a:ext cx="8577263" cy="5314317"/>
        </p:xfrm>
        <a:graphic>
          <a:graphicData uri="http://schemas.openxmlformats.org/drawingml/2006/table">
            <a:tbl>
              <a:tblPr/>
              <a:tblGrid>
                <a:gridCol w="6028163"/>
                <a:gridCol w="888450"/>
                <a:gridCol w="830325"/>
                <a:gridCol w="830325"/>
              </a:tblGrid>
              <a:tr h="5234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Стратегические показатели развития</a:t>
                      </a: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План </a:t>
                      </a:r>
                      <a:r>
                        <a:rPr lang="ru-RU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2022 </a:t>
                      </a: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г.</a:t>
                      </a: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Факт </a:t>
                      </a:r>
                      <a:r>
                        <a:rPr lang="ru-RU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2022 </a:t>
                      </a: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г.</a:t>
                      </a: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План </a:t>
                      </a:r>
                      <a:r>
                        <a:rPr lang="ru-RU" sz="1400" b="1" i="0" u="none" strike="noStrike" cap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2023 </a:t>
                      </a:r>
                      <a:r>
                        <a:rPr lang="ru-RU" sz="1400" b="1" i="0" u="none" strike="noStrike" cap="none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г.</a:t>
                      </a: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0522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ym typeface="Arial"/>
                        </a:rPr>
                        <a:t>Процент профессорско-преподавательского состава, имеющего ученые степени (звания) / в </a:t>
                      </a:r>
                      <a:r>
                        <a:rPr lang="ru-RU" sz="1400" b="1" dirty="0" err="1">
                          <a:sym typeface="Arial"/>
                        </a:rPr>
                        <a:t>т.ч</a:t>
                      </a:r>
                      <a:r>
                        <a:rPr lang="ru-RU" sz="1400" b="1" dirty="0">
                          <a:sym typeface="Arial"/>
                        </a:rPr>
                        <a:t>. доктора наук, профессора %</a:t>
                      </a:r>
                      <a:endParaRPr lang="ru-RU" sz="13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52,5 </a:t>
                      </a:r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/ 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7,0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51,3 / 5,6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53,0 / 7,5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72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3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Количество защищенных докторских / кандидатских  диссертаций работниками университета, не менее ед.</a:t>
                      </a:r>
                      <a:endParaRPr lang="ru-RU" sz="13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be-BY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4 / 15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be-BY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0 </a:t>
                      </a:r>
                      <a:r>
                        <a:rPr kumimoji="0" lang="be-BY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/ 9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4 / 15</a:t>
                      </a: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2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3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Количество научно-педагогических коллективов работников университета, официально признанных научно-педагогической школой, ед. </a:t>
                      </a:r>
                      <a:endParaRPr lang="ru-RU" sz="13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be-BY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16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be-BY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15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16</a:t>
                      </a: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3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Объемы внутренних затрат, выделенных (заложенных) на грантовую поддержку сотрудникам в год, не менее тыс. руб. </a:t>
                      </a:r>
                      <a:endParaRPr lang="ru-RU" sz="13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be-BY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12,7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0,7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20,0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87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3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Процент работников университета из числа ППС, участвующих в выполнении финансируемых НИОК(Т)Р, не менее % от их общего числа</a:t>
                      </a:r>
                      <a:endParaRPr lang="ru-RU" sz="13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be-BY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35,0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37,2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 38,0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851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3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Доля результатов научно-исследовательской работы студентов (разработок), получивших дипломы и награды на различных научных конкурсах от общего числа, поданных на конкурсы, не менее % </a:t>
                      </a:r>
                      <a:endParaRPr lang="ru-RU" sz="13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be-BY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82,5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82,5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 charset="0"/>
                      </a:endParaRP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83,0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00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3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Доля студентов дневной формы обучения, задействованных в работе студенческих научных объединений, не менее %.</a:t>
                      </a:r>
                      <a:endParaRPr lang="ru-RU" sz="13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be-BY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37,0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26,1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 charset="0"/>
                      </a:endParaRP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38,0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35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3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Доля студентов дневной формы обучения, принимающих участие в выполнении финансируемых НИОКР и инновационных проектов, не менее %</a:t>
                      </a:r>
                      <a:endParaRPr lang="ru-RU" sz="13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be-BY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4,5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2,8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 charset="0"/>
                      </a:endParaRPr>
                    </a:p>
                  </a:txBody>
                  <a:tcPr marL="68602" marR="6860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4,5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468313" y="30163"/>
            <a:ext cx="1657350" cy="731837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25974" y="30351"/>
            <a:ext cx="612445" cy="7318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254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87" name="Прямоугольник 1"/>
          <p:cNvSpPr>
            <a:spLocks noChangeArrowheads="1"/>
          </p:cNvSpPr>
          <p:nvPr/>
        </p:nvSpPr>
        <p:spPr bwMode="auto">
          <a:xfrm>
            <a:off x="790575" y="79375"/>
            <a:ext cx="1892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solidFill>
                  <a:srgbClr val="002060"/>
                </a:solidFill>
                <a:sym typeface="Calibri" pitchFamily="34" charset="0"/>
              </a:rPr>
              <a:t>ЛИЧНОСТНО-ОРИЕНТИРОВАННЫЙ УНИВЕРСИТЕТ</a:t>
            </a:r>
            <a:endParaRPr lang="ru-RU" altLang="ru-RU" sz="1200"/>
          </a:p>
        </p:txBody>
      </p:sp>
      <p:pic>
        <p:nvPicPr>
          <p:cNvPr id="225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30163"/>
            <a:ext cx="72548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402"/>
          <p:cNvSpPr txBox="1">
            <a:spLocks/>
          </p:cNvSpPr>
          <p:nvPr/>
        </p:nvSpPr>
        <p:spPr bwMode="auto">
          <a:xfrm>
            <a:off x="1209675" y="69850"/>
            <a:ext cx="78041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 eaLnBrk="1" hangingPunct="1">
              <a:buClr>
                <a:srgbClr val="002060"/>
              </a:buClr>
              <a:buSzPct val="25000"/>
              <a:buFont typeface="Calibri" pitchFamily="34" charset="0"/>
              <a:buNone/>
            </a:pPr>
            <a:r>
              <a:rPr lang="ru-RU" altLang="ru-RU" sz="2800" b="1">
                <a:solidFill>
                  <a:srgbClr val="002060"/>
                </a:solidFill>
                <a:sym typeface="Calibri" pitchFamily="34" charset="0"/>
              </a:rPr>
              <a:t>Личностно-ориентированный университет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571235"/>
              </p:ext>
            </p:extLst>
          </p:nvPr>
        </p:nvGraphicFramePr>
        <p:xfrm>
          <a:off x="1225223" y="1898163"/>
          <a:ext cx="7291248" cy="325654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781130"/>
                <a:gridCol w="932329"/>
                <a:gridCol w="824753"/>
                <a:gridCol w="753036"/>
              </a:tblGrid>
              <a:tr h="31582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6" marR="68596" marT="0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</a:rPr>
                        <a:t>Количество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6" marR="68596" marT="0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rgbClr val="002060"/>
                        </a:solidFill>
                        <a:latin typeface="Arial" charset="0"/>
                        <a:ea typeface="+mn-ea"/>
                        <a:cs typeface="Arial" charset="0"/>
                        <a:sym typeface="Arial" charset="0"/>
                      </a:endParaRPr>
                    </a:p>
                  </a:txBody>
                  <a:tcPr marL="68585" marR="68585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rgbClr val="002060"/>
                        </a:solidFill>
                        <a:latin typeface="Arial" charset="0"/>
                        <a:ea typeface="+mn-ea"/>
                        <a:cs typeface="Arial" charset="0"/>
                        <a:sym typeface="Arial" charset="0"/>
                      </a:endParaRPr>
                    </a:p>
                  </a:txBody>
                  <a:tcPr marL="68585" marR="68585" marT="0" marB="0" anchor="ctr"/>
                </a:tc>
              </a:tr>
              <a:tr h="259382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2020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6" marR="685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2021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6" marR="68596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</a:rPr>
                        <a:t>2022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6" marR="68596" marT="0" marB="0" anchor="ctr"/>
                </a:tc>
              </a:tr>
              <a:tr h="368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Защищено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докторских диссертаций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6" marR="68596" marT="0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  <a:sym typeface="Arial" charset="0"/>
                        </a:rPr>
                        <a:t>2</a:t>
                      </a:r>
                    </a:p>
                  </a:txBody>
                  <a:tcPr marL="68596" marR="6859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  <a:sym typeface="Arial" charset="0"/>
                        </a:rPr>
                        <a:t>2</a:t>
                      </a:r>
                    </a:p>
                  </a:txBody>
                  <a:tcPr marL="68596" marR="68596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i="0" u="none" strike="noStrike" kern="1200" cap="none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lang="ru-RU" sz="1900" b="1" i="0" u="none" strike="noStrike" kern="1200" cap="none" dirty="0">
                        <a:solidFill>
                          <a:srgbClr val="002060"/>
                        </a:solidFill>
                        <a:latin typeface="Arial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96" marR="68596" marT="0" marB="0" anchor="ctr"/>
                </a:tc>
              </a:tr>
              <a:tr h="367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Защищено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кандидатских диссертаций,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6" marR="68596" marT="0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900" b="1" kern="1200" dirty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  <a:sym typeface="Arial" charset="0"/>
                        </a:rPr>
                        <a:t>15</a:t>
                      </a:r>
                    </a:p>
                  </a:txBody>
                  <a:tcPr marL="68596" marR="6859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900" b="1" kern="1200" dirty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  <a:sym typeface="Arial" charset="0"/>
                        </a:rPr>
                        <a:t>9</a:t>
                      </a:r>
                    </a:p>
                  </a:txBody>
                  <a:tcPr marL="68596" marR="685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i="0" u="none" strike="noStrike" kern="1200" cap="none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  <a:sym typeface="Arial"/>
                        </a:rPr>
                        <a:t>9</a:t>
                      </a:r>
                      <a:endParaRPr lang="ru-RU" sz="1900" b="1" i="0" u="none" strike="noStrike" kern="1200" cap="none" dirty="0">
                        <a:solidFill>
                          <a:srgbClr val="002060"/>
                        </a:solidFill>
                        <a:latin typeface="Arial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96" marR="68596" marT="0" marB="0" anchor="ctr"/>
                </a:tc>
              </a:tr>
              <a:tr h="421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них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сотрудниками университета</a:t>
                      </a:r>
                    </a:p>
                  </a:txBody>
                  <a:tcPr marL="68596" marR="68596" marT="0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kern="1200" dirty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  <a:sym typeface="Arial"/>
                        </a:rPr>
                        <a:t>11</a:t>
                      </a:r>
                    </a:p>
                  </a:txBody>
                  <a:tcPr marL="68596" marR="68596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kern="1200" dirty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  <a:sym typeface="Arial"/>
                        </a:rPr>
                        <a:t>9</a:t>
                      </a:r>
                    </a:p>
                  </a:txBody>
                  <a:tcPr marL="68596" marR="68596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i="0" u="none" strike="noStrike" kern="1200" cap="none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  <a:sym typeface="Arial"/>
                        </a:rPr>
                        <a:t>7</a:t>
                      </a:r>
                      <a:endParaRPr lang="ru-RU" sz="1900" b="1" i="0" u="none" strike="noStrike" kern="1200" cap="none" dirty="0">
                        <a:solidFill>
                          <a:srgbClr val="002060"/>
                        </a:solidFill>
                        <a:latin typeface="Arial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96" marR="68596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85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Присуждена ученая степень доктора наук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6" marR="68596" marT="0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kern="1200" dirty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</a:p>
                  </a:txBody>
                  <a:tcPr marL="68596" marR="68596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kern="1200" dirty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</a:p>
                  </a:txBody>
                  <a:tcPr marL="68596" marR="68596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i="0" u="none" strike="noStrike" kern="1200" cap="none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  <a:endParaRPr lang="ru-RU" sz="1900" b="1" i="0" u="none" strike="noStrike" kern="1200" cap="none" dirty="0">
                        <a:solidFill>
                          <a:srgbClr val="002060"/>
                        </a:solidFill>
                        <a:latin typeface="Arial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96" marR="68596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94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Присуждена ученая степень кандидата наук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6" marR="68596" marT="0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kern="1200" dirty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  <a:sym typeface="Arial"/>
                        </a:rPr>
                        <a:t>13</a:t>
                      </a:r>
                    </a:p>
                  </a:txBody>
                  <a:tcPr marL="68596" marR="68596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kern="1200" dirty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  <a:sym typeface="Arial"/>
                        </a:rPr>
                        <a:t>16</a:t>
                      </a:r>
                    </a:p>
                  </a:txBody>
                  <a:tcPr marL="68596" marR="68596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i="0" u="none" strike="noStrike" kern="1200" cap="none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  <a:endParaRPr lang="ru-RU" sz="1900" b="1" i="0" u="none" strike="noStrike" kern="1200" cap="none" dirty="0">
                        <a:solidFill>
                          <a:srgbClr val="002060"/>
                        </a:solidFill>
                        <a:latin typeface="Arial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96" marR="68596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944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Присвоено ученое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звание профессора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6" marR="68596" marT="0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  <a:sym typeface="Arial"/>
                        </a:rPr>
                        <a:t>0</a:t>
                      </a:r>
                    </a:p>
                  </a:txBody>
                  <a:tcPr marL="68596" marR="68596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</a:p>
                  </a:txBody>
                  <a:tcPr marL="68596" marR="68596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i="0" u="none" strike="noStrike" kern="1200" cap="none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  <a:endParaRPr lang="ru-RU" sz="1900" b="1" i="0" u="none" strike="noStrike" kern="1200" cap="none" dirty="0">
                        <a:solidFill>
                          <a:srgbClr val="002060"/>
                        </a:solidFill>
                        <a:latin typeface="Arial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96" marR="68596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49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Присвоено ученое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звание доцента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6" marR="68596" marT="0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kern="1200" dirty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  <a:sym typeface="Arial"/>
                        </a:rPr>
                        <a:t>15</a:t>
                      </a:r>
                    </a:p>
                  </a:txBody>
                  <a:tcPr marL="68596" marR="68596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kern="1200" dirty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  <a:sym typeface="Arial"/>
                        </a:rPr>
                        <a:t>14</a:t>
                      </a:r>
                    </a:p>
                  </a:txBody>
                  <a:tcPr marL="68596" marR="68596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i="0" u="none" strike="noStrike" kern="1200" cap="none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  <a:sym typeface="Arial"/>
                        </a:rPr>
                        <a:t>10</a:t>
                      </a:r>
                      <a:endParaRPr lang="ru-RU" sz="1900" b="1" i="0" u="none" strike="noStrike" kern="1200" cap="none" dirty="0">
                        <a:solidFill>
                          <a:srgbClr val="002060"/>
                        </a:solidFill>
                        <a:latin typeface="Arial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96" marR="68596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ятиугольник 4"/>
          <p:cNvSpPr/>
          <p:nvPr/>
        </p:nvSpPr>
        <p:spPr>
          <a:xfrm rot="5400000">
            <a:off x="4153376" y="-2033558"/>
            <a:ext cx="873106" cy="6759389"/>
          </a:xfrm>
          <a:prstGeom prst="homePlate">
            <a:avLst>
              <a:gd name="adj" fmla="val 31943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  <a:alpha val="78000"/>
                </a:schemeClr>
              </a:gs>
            </a:gsLst>
            <a:lin ang="0" scaled="1"/>
            <a:tileRect/>
          </a:gradFill>
          <a:ln w="28575" cmpd="dbl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610" name="Прямоугольник 23"/>
          <p:cNvSpPr>
            <a:spLocks noChangeArrowheads="1"/>
          </p:cNvSpPr>
          <p:nvPr/>
        </p:nvSpPr>
        <p:spPr bwMode="auto">
          <a:xfrm>
            <a:off x="1354138" y="822325"/>
            <a:ext cx="649922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/>
          <a:p>
            <a:pPr lvl="1" algn="ctr"/>
            <a:r>
              <a:rPr lang="ru-RU" altLang="ru-RU" sz="2500">
                <a:latin typeface="Impact" pitchFamily="34" charset="0"/>
              </a:rPr>
              <a:t>Подготовка научных работников </a:t>
            </a:r>
          </a:p>
          <a:p>
            <a:pPr lvl="1" algn="ctr"/>
            <a:r>
              <a:rPr lang="ru-RU" altLang="ru-RU" sz="2500">
                <a:latin typeface="Impact" pitchFamily="34" charset="0"/>
              </a:rPr>
              <a:t>высшей квалификации </a:t>
            </a:r>
            <a:endParaRPr lang="ru-RU" altLang="ru-RU" sz="2200">
              <a:latin typeface="Impac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0234" y="5360897"/>
            <a:ext cx="36576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900"/>
              </a:spcAft>
              <a:defRPr/>
            </a:pPr>
            <a:r>
              <a:rPr lang="ru-RU" altLang="ru-RU" sz="1700" b="1" dirty="0" smtClean="0">
                <a:solidFill>
                  <a:srgbClr val="002060"/>
                </a:solidFill>
              </a:rPr>
              <a:t>33 </a:t>
            </a:r>
            <a:r>
              <a:rPr lang="ru-RU" altLang="ru-RU" sz="1700" b="1" dirty="0">
                <a:latin typeface="Calibri" pitchFamily="34" charset="0"/>
              </a:rPr>
              <a:t>– </a:t>
            </a:r>
            <a:r>
              <a:rPr lang="ru-RU" altLang="ru-RU" sz="1700" b="1" dirty="0" smtClean="0">
                <a:latin typeface="Calibri" pitchFamily="34" charset="0"/>
              </a:rPr>
              <a:t>кафедры университета участвовало </a:t>
            </a:r>
            <a:r>
              <a:rPr lang="ru-RU" altLang="ru-RU" sz="1700" b="1" dirty="0">
                <a:latin typeface="Calibri" pitchFamily="34" charset="0"/>
              </a:rPr>
              <a:t>в подготовке </a:t>
            </a:r>
            <a:r>
              <a:rPr lang="ru-RU" altLang="ru-RU" sz="1700" b="1" dirty="0" smtClean="0">
                <a:latin typeface="Calibri" pitchFamily="34" charset="0"/>
              </a:rPr>
              <a:t>научных работников высшей квалификации </a:t>
            </a:r>
            <a:r>
              <a:rPr lang="ru-RU" altLang="ru-RU" sz="1700" b="1" dirty="0">
                <a:latin typeface="Calibri" pitchFamily="34" charset="0"/>
              </a:rPr>
              <a:t>(</a:t>
            </a:r>
            <a:r>
              <a:rPr lang="ru-RU" altLang="ru-RU" sz="1600" b="1" dirty="0" smtClean="0">
                <a:solidFill>
                  <a:srgbClr val="800000"/>
                </a:solidFill>
                <a:latin typeface="+mn-lt"/>
                <a:cs typeface="+mn-cs"/>
              </a:rPr>
              <a:t>32 </a:t>
            </a:r>
            <a:r>
              <a:rPr lang="ru-RU" altLang="ru-RU" sz="1700" b="1" dirty="0">
                <a:latin typeface="Calibri" pitchFamily="34" charset="0"/>
              </a:rPr>
              <a:t>– 2021 г.)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585011" y="5352191"/>
            <a:ext cx="305696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700" b="1" dirty="0" smtClean="0">
                <a:solidFill>
                  <a:srgbClr val="002060"/>
                </a:solidFill>
              </a:rPr>
              <a:t>58 </a:t>
            </a:r>
            <a:r>
              <a:rPr lang="ru-RU" altLang="ru-RU" b="1" dirty="0" smtClean="0">
                <a:latin typeface="Calibri" pitchFamily="34" charset="0"/>
              </a:rPr>
              <a:t>– </a:t>
            </a:r>
            <a:r>
              <a:rPr lang="ru-RU" altLang="ru-RU" sz="1700" b="1" dirty="0">
                <a:latin typeface="Calibri" pitchFamily="34" charset="0"/>
              </a:rPr>
              <a:t>сотрудников из числа ППС обучается в аспирантуре и </a:t>
            </a:r>
            <a:r>
              <a:rPr lang="ru-RU" altLang="ru-RU" sz="1700" b="1" dirty="0">
                <a:solidFill>
                  <a:srgbClr val="002060"/>
                </a:solidFill>
              </a:rPr>
              <a:t>17</a:t>
            </a:r>
            <a:r>
              <a:rPr lang="ru-RU" altLang="ru-RU" sz="1700" b="1" dirty="0">
                <a:latin typeface="Calibri" pitchFamily="34" charset="0"/>
              </a:rPr>
              <a:t> </a:t>
            </a:r>
            <a:r>
              <a:rPr lang="ru-RU" altLang="ru-RU" sz="1700" b="1" dirty="0" smtClean="0">
                <a:latin typeface="Calibri" pitchFamily="34" charset="0"/>
              </a:rPr>
              <a:t>– </a:t>
            </a:r>
            <a:r>
              <a:rPr lang="ru-RU" altLang="ru-RU" sz="1700" b="1" dirty="0">
                <a:latin typeface="Calibri" pitchFamily="34" charset="0"/>
              </a:rPr>
              <a:t>в докторантуре </a:t>
            </a:r>
            <a:r>
              <a:rPr lang="ru-RU" altLang="ru-RU" sz="1700" b="1" dirty="0" smtClean="0">
                <a:latin typeface="Calibri" pitchFamily="34" charset="0"/>
              </a:rPr>
              <a:t>               (</a:t>
            </a:r>
            <a:r>
              <a:rPr lang="ru-RU" altLang="ru-RU" sz="1600" b="1" dirty="0">
                <a:solidFill>
                  <a:srgbClr val="800000"/>
                </a:solidFill>
                <a:latin typeface="+mn-lt"/>
                <a:cs typeface="+mn-cs"/>
              </a:rPr>
              <a:t>62 / 24 </a:t>
            </a:r>
            <a:r>
              <a:rPr lang="ru-RU" altLang="ru-RU" sz="1700" b="1" dirty="0">
                <a:latin typeface="Calibri" pitchFamily="34" charset="0"/>
              </a:rPr>
              <a:t>– 2021 г.)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326495" y="5343230"/>
            <a:ext cx="7189976" cy="0"/>
          </a:xfrm>
          <a:prstGeom prst="line">
            <a:avLst/>
          </a:prstGeom>
          <a:ln w="15875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402"/>
          <p:cNvSpPr txBox="1">
            <a:spLocks/>
          </p:cNvSpPr>
          <p:nvPr/>
        </p:nvSpPr>
        <p:spPr bwMode="auto">
          <a:xfrm>
            <a:off x="1201738" y="69850"/>
            <a:ext cx="78120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 eaLnBrk="1" hangingPunct="1">
              <a:buClr>
                <a:srgbClr val="002060"/>
              </a:buClr>
              <a:buSzPct val="25000"/>
              <a:buFont typeface="Calibri" pitchFamily="34" charset="0"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sym typeface="Calibri" pitchFamily="34" charset="0"/>
              </a:rPr>
              <a:t>Участие работников университета </a:t>
            </a:r>
          </a:p>
          <a:p>
            <a:pPr algn="r" eaLnBrk="1" hangingPunct="1">
              <a:buClr>
                <a:srgbClr val="002060"/>
              </a:buClr>
              <a:buSzPct val="25000"/>
              <a:buFont typeface="Calibri" pitchFamily="34" charset="0"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sym typeface="Calibri" pitchFamily="34" charset="0"/>
              </a:rPr>
              <a:t>в научной деятельности </a:t>
            </a:r>
            <a:endParaRPr lang="ru-RU" altLang="ru-RU" sz="2800" b="1" dirty="0">
              <a:solidFill>
                <a:srgbClr val="002060"/>
              </a:solidFill>
              <a:sym typeface="Calibri" pitchFamily="34" charset="0"/>
            </a:endParaRP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13"/>
          </p:nvPr>
        </p:nvSpPr>
        <p:spPr>
          <a:xfrm>
            <a:off x="6943725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60403868-ECC1-4454-B651-CBE7F4C3383F}" type="slidenum">
              <a:rPr lang="ru-RU" altLang="ru-RU" smtClean="0">
                <a:solidFill>
                  <a:srgbClr val="888888"/>
                </a:solidFill>
                <a:latin typeface="Calibri" pitchFamily="34" charset="0"/>
                <a:sym typeface="Calibri" pitchFamily="34" charset="0"/>
              </a:rPr>
              <a:pPr/>
              <a:t>19</a:t>
            </a:fld>
            <a:endParaRPr lang="ru-RU" altLang="ru-RU" smtClean="0">
              <a:solidFill>
                <a:srgbClr val="888888"/>
              </a:solidFill>
              <a:latin typeface="Calibri" pitchFamily="34" charset="0"/>
              <a:sym typeface="Calibri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897891"/>
              </p:ext>
            </p:extLst>
          </p:nvPr>
        </p:nvGraphicFramePr>
        <p:xfrm>
          <a:off x="286867" y="1113304"/>
          <a:ext cx="8659908" cy="5195503"/>
        </p:xfrm>
        <a:graphic>
          <a:graphicData uri="http://schemas.openxmlformats.org/drawingml/2006/table">
            <a:tbl>
              <a:tblPr/>
              <a:tblGrid>
                <a:gridCol w="2736682"/>
                <a:gridCol w="607318"/>
                <a:gridCol w="509847"/>
                <a:gridCol w="529896"/>
                <a:gridCol w="510989"/>
                <a:gridCol w="833717"/>
                <a:gridCol w="1004047"/>
                <a:gridCol w="1039907"/>
                <a:gridCol w="887505"/>
              </a:tblGrid>
              <a:tr h="27342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Факультет</a:t>
                      </a:r>
                      <a:endParaRPr lang="ru-RU" sz="1100" b="1" i="0" u="none" strike="noStrike" kern="12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Кадровый потенциал подразделения</a:t>
                      </a:r>
                      <a:endParaRPr lang="ru-RU" sz="1100" b="1" i="0" u="none" strike="noStrike" kern="12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Участие в одной из основных форм научной деятельности</a:t>
                      </a:r>
                      <a:r>
                        <a:rPr lang="ru-RU" sz="800" b="1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</a:t>
                      </a:r>
                      <a:endParaRPr lang="ru-RU" sz="900" b="1" i="0" u="none" strike="noStrike" kern="12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u="none" strike="noStrike" kern="12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05283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1100" b="1" i="0" u="none" strike="noStrike" kern="12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Всего ППС / из них со степенью</a:t>
                      </a:r>
                      <a:endParaRPr lang="ru-RU" sz="900" b="1" i="0" u="none" strike="noStrike" kern="12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Аспирантов / соискателей</a:t>
                      </a:r>
                      <a:endParaRPr lang="ru-RU" sz="900" b="1" i="0" u="none" strike="noStrike" kern="12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Направленных на обучение в аспирантуру / докторантуру</a:t>
                      </a:r>
                      <a:endParaRPr lang="ru-RU" sz="900" b="1" i="0" u="none" strike="noStrike" kern="12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Всего ППС / из них со степенью</a:t>
                      </a:r>
                      <a:endParaRPr lang="ru-RU" sz="900" b="1" i="0" u="none" strike="noStrike" kern="12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% </a:t>
                      </a:r>
                      <a:r>
                        <a:rPr lang="ru-RU" sz="1000" b="1" i="0" u="none" strike="noStrike" kern="1200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задейст-вованных</a:t>
                      </a:r>
                      <a:r>
                        <a:rPr lang="ru-RU" sz="1000" b="1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ППС</a:t>
                      </a:r>
                      <a:endParaRPr lang="ru-RU" sz="1000" b="1" i="0" u="none" strike="noStrike" kern="12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525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Биологии 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и экологии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41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5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33 / 22</a:t>
                      </a:r>
                      <a:endParaRPr lang="ru-RU" sz="17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81 %</a:t>
                      </a:r>
                      <a:endParaRPr lang="ru-RU" sz="17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27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Военный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33 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27 / 4</a:t>
                      </a:r>
                      <a:endParaRPr lang="ru-RU" sz="17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82 %</a:t>
                      </a:r>
                      <a:endParaRPr lang="ru-RU" sz="17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05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</a:t>
                      </a:r>
                      <a:r>
                        <a:rPr kumimoji="0" 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Довузовской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подготовки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13 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5 / 3</a:t>
                      </a:r>
                      <a:endParaRPr lang="ru-RU" sz="17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39 %</a:t>
                      </a:r>
                      <a:endParaRPr lang="ru-RU" sz="17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44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Инженерно-строительный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19 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12 / 7</a:t>
                      </a:r>
                      <a:endParaRPr lang="ru-RU" sz="17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63 %</a:t>
                      </a:r>
                      <a:endParaRPr lang="ru-RU" sz="17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74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Инновационных 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технологий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машиностроения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29 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7</a:t>
                      </a:r>
                      <a:r>
                        <a:rPr lang="ru-RU" sz="1600" b="0" i="0" u="none" strike="noStrike" kern="1200" cap="none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25 / 17</a:t>
                      </a:r>
                      <a:endParaRPr lang="ru-RU" sz="17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86 %</a:t>
                      </a:r>
                      <a:endParaRPr lang="ru-RU" sz="17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42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Искусств 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и дизайна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30 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15 / 3</a:t>
                      </a:r>
                      <a:endParaRPr lang="ru-RU" sz="1700" b="1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50 %</a:t>
                      </a:r>
                      <a:endParaRPr lang="ru-RU" sz="1700" b="1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11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Истории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, коммуникации и туризма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69 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42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22</a:t>
                      </a:r>
                      <a:endParaRPr lang="ru-RU" sz="16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</a:t>
                      </a:r>
                      <a:endParaRPr lang="ru-RU" sz="16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4</a:t>
                      </a:r>
                      <a:endParaRPr lang="ru-RU" sz="16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59 / 39</a:t>
                      </a:r>
                      <a:endParaRPr lang="ru-RU" sz="1700" b="1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86 %</a:t>
                      </a:r>
                      <a:endParaRPr lang="ru-RU" sz="1700" b="1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41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Математики 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и информатики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48 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37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7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34 / 28</a:t>
                      </a:r>
                      <a:endParaRPr lang="ru-RU" sz="17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71 %</a:t>
                      </a:r>
                      <a:endParaRPr lang="ru-RU" sz="17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71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Педагогический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39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14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 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31 / 20</a:t>
                      </a:r>
                      <a:endParaRPr lang="ru-RU" sz="17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80 %</a:t>
                      </a:r>
                      <a:endParaRPr lang="ru-RU" sz="17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34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Психологии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23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</a:t>
                      </a:r>
                      <a:endParaRPr lang="ru-RU" sz="16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</a:t>
                      </a:r>
                      <a:endParaRPr lang="ru-RU" sz="16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 </a:t>
                      </a:r>
                      <a:endParaRPr lang="ru-RU" sz="16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16 / 11</a:t>
                      </a:r>
                      <a:endParaRPr lang="ru-RU" sz="1700" b="1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70 %</a:t>
                      </a:r>
                      <a:endParaRPr lang="ru-RU" sz="1700" b="1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79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Физико-технический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48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33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6</a:t>
                      </a:r>
                      <a:endParaRPr lang="ru-RU" sz="16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</a:t>
                      </a:r>
                      <a:endParaRPr lang="ru-RU" sz="16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36 / 30</a:t>
                      </a:r>
                      <a:endParaRPr lang="ru-RU" sz="1700" b="1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75 %</a:t>
                      </a:r>
                      <a:endParaRPr lang="ru-RU" sz="1700" b="1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57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Физической 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культуры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56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4</a:t>
                      </a:r>
                      <a:endParaRPr lang="ru-RU" sz="16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</a:t>
                      </a:r>
                      <a:endParaRPr lang="ru-RU" sz="16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33 / 9</a:t>
                      </a:r>
                      <a:endParaRPr lang="ru-RU" sz="1700" b="1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59 %</a:t>
                      </a:r>
                      <a:endParaRPr lang="ru-RU" sz="1700" b="1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6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Филологический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98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53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14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5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61 / 45</a:t>
                      </a:r>
                      <a:endParaRPr lang="ru-RU" sz="17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62 %</a:t>
                      </a:r>
                      <a:endParaRPr lang="ru-RU" sz="17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89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Экономики 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и управления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43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</a:t>
                      </a:r>
                      <a:endParaRPr lang="ru-RU" sz="16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</a:t>
                      </a:r>
                      <a:endParaRPr lang="ru-RU" sz="16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</a:t>
                      </a:r>
                      <a:endParaRPr lang="ru-RU" sz="16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4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40 / 23</a:t>
                      </a:r>
                      <a:endParaRPr lang="ru-RU" sz="1700" b="1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93 %</a:t>
                      </a:r>
                      <a:endParaRPr lang="ru-RU" sz="1700" b="1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Юридический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50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8 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37 / 23</a:t>
                      </a:r>
                      <a:endParaRPr lang="ru-RU" sz="17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74 %</a:t>
                      </a:r>
                      <a:endParaRPr lang="ru-RU" sz="17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05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ВСЕГО ПО УНИВЕРСИТЕТУ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cap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639 </a:t>
                      </a:r>
                      <a:endParaRPr lang="ru-RU" sz="1700" b="1" i="0" u="none" strike="noStrike" kern="1200" cap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cap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325</a:t>
                      </a:r>
                      <a:endParaRPr lang="ru-RU" sz="1700" b="1" i="0" u="none" strike="noStrike" kern="1200" cap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0" i="0" u="none" strike="noStrike" kern="1200" cap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93</a:t>
                      </a:r>
                      <a:endParaRPr lang="ru-RU" sz="1700" b="0" i="0" u="none" strike="noStrike" kern="1200" cap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0" i="0" u="none" strike="noStrike" kern="1200" cap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16</a:t>
                      </a:r>
                      <a:endParaRPr lang="ru-RU" sz="1700" b="0" i="0" u="none" strike="noStrike" kern="1200" cap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0" i="0" u="none" strike="noStrike" kern="1200" cap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11</a:t>
                      </a:r>
                      <a:endParaRPr lang="ru-RU" sz="1700" b="0" i="0" u="none" strike="noStrike" kern="1200" cap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0" i="0" u="none" strike="noStrike" kern="1200" cap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17</a:t>
                      </a:r>
                      <a:endParaRPr lang="ru-RU" sz="1700" b="0" i="0" u="none" strike="noStrike" kern="1200" cap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cap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464 / 284 </a:t>
                      </a:r>
                      <a:endParaRPr lang="ru-RU" sz="1700" b="1" i="0" u="none" strike="noStrike" kern="1200" cap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cap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72 %</a:t>
                      </a:r>
                      <a:endParaRPr lang="ru-RU" sz="1700" b="1" i="0" u="none" strike="noStrike" kern="1200" cap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06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402"/>
          <p:cNvSpPr txBox="1">
            <a:spLocks noGrp="1"/>
          </p:cNvSpPr>
          <p:nvPr>
            <p:ph type="title"/>
          </p:nvPr>
        </p:nvSpPr>
        <p:spPr>
          <a:xfrm>
            <a:off x="2163763" y="55563"/>
            <a:ext cx="6980237" cy="762000"/>
          </a:xfrm>
        </p:spPr>
        <p:txBody>
          <a:bodyPr tIns="45700" bIns="45700"/>
          <a:lstStyle/>
          <a:p>
            <a:pPr algn="r" eaLnBrk="1" hangingPunct="1">
              <a:spcBef>
                <a:spcPct val="0"/>
              </a:spcBef>
              <a:spcAft>
                <a:spcPct val="0"/>
              </a:spcAft>
              <a:buClr>
                <a:srgbClr val="800000"/>
              </a:buClr>
              <a:buFont typeface="Calibri" pitchFamily="34" charset="0"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Arial" charset="0"/>
                <a:cs typeface="Calibri" pitchFamily="34" charset="0"/>
                <a:sym typeface="Calibri" pitchFamily="34" charset="0"/>
              </a:rPr>
              <a:t>Стратегические показатели</a:t>
            </a:r>
            <a:br>
              <a:rPr lang="ru-RU" altLang="ru-RU" sz="2800" b="1" dirty="0" smtClean="0">
                <a:solidFill>
                  <a:srgbClr val="002060"/>
                </a:solidFill>
                <a:latin typeface="Arial" charset="0"/>
                <a:cs typeface="Calibri" pitchFamily="34" charset="0"/>
                <a:sym typeface="Calibri" pitchFamily="34" charset="0"/>
              </a:rPr>
            </a:br>
            <a:r>
              <a:rPr lang="ru-RU" altLang="ru-RU" sz="2800" b="1" dirty="0" smtClean="0">
                <a:solidFill>
                  <a:srgbClr val="002060"/>
                </a:solidFill>
                <a:latin typeface="Arial" charset="0"/>
                <a:cs typeface="Calibri" pitchFamily="34" charset="0"/>
                <a:sym typeface="Calibri" pitchFamily="34" charset="0"/>
              </a:rPr>
              <a:t>по процессу в 2022 г.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92113" y="58738"/>
            <a:ext cx="1655762" cy="731837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149194" y="58571"/>
            <a:ext cx="612445" cy="7318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254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5" name="Прямоугольник 1"/>
          <p:cNvSpPr>
            <a:spLocks noChangeArrowheads="1"/>
          </p:cNvSpPr>
          <p:nvPr/>
        </p:nvSpPr>
        <p:spPr bwMode="auto">
          <a:xfrm>
            <a:off x="717550" y="107950"/>
            <a:ext cx="1665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solidFill>
                  <a:srgbClr val="002060"/>
                </a:solidFill>
                <a:sym typeface="Calibri" pitchFamily="34" charset="0"/>
              </a:rPr>
              <a:t>ИННОВАЦИОННО-ВОСПРИИМЧИВЫЙ УНИВЕРСИТЕТ</a:t>
            </a:r>
            <a:endParaRPr lang="ru-RU" altLang="ru-RU" sz="1200"/>
          </a:p>
        </p:txBody>
      </p:sp>
      <p:pic>
        <p:nvPicPr>
          <p:cNvPr id="71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71755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117973"/>
              </p:ext>
            </p:extLst>
          </p:nvPr>
        </p:nvGraphicFramePr>
        <p:xfrm>
          <a:off x="358775" y="900113"/>
          <a:ext cx="8658225" cy="5565777"/>
        </p:xfrm>
        <a:graphic>
          <a:graphicData uri="http://schemas.openxmlformats.org/drawingml/2006/table">
            <a:tbl>
              <a:tblPr/>
              <a:tblGrid>
                <a:gridCol w="6085063"/>
                <a:gridCol w="896836"/>
                <a:gridCol w="838163"/>
                <a:gridCol w="838163"/>
              </a:tblGrid>
              <a:tr h="5125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Стратегические показатели развития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План </a:t>
                      </a:r>
                      <a:r>
                        <a:rPr lang="ru-RU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2022 </a:t>
                      </a: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г.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Факт </a:t>
                      </a:r>
                      <a:r>
                        <a:rPr lang="ru-RU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2022 </a:t>
                      </a: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г.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План </a:t>
                      </a:r>
                      <a:r>
                        <a:rPr lang="ru-RU" sz="1400" b="1" i="0" u="none" strike="noStrike" cap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2023 </a:t>
                      </a:r>
                      <a:r>
                        <a:rPr lang="ru-RU" sz="1400" b="1" i="0" u="none" strike="noStrike" cap="none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г.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942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/>
                        <a:t>Количество резидентов научно-технологического парка университета (спин-</a:t>
                      </a:r>
                      <a:r>
                        <a:rPr lang="ru-RU" sz="1300" b="1" dirty="0" err="1"/>
                        <a:t>офф</a:t>
                      </a:r>
                      <a:r>
                        <a:rPr lang="ru-RU" sz="1300" b="1" dirty="0"/>
                        <a:t>, спин-аут компаний), созданных обучающимися и работниками университета, ед.</a:t>
                      </a:r>
                      <a:endParaRPr lang="ru-RU" sz="13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10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10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12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25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>
                          <a:sym typeface="Arial"/>
                        </a:rPr>
                        <a:t>Доля </a:t>
                      </a:r>
                      <a:r>
                        <a:rPr lang="ru-RU" sz="1300" b="0" dirty="0" err="1">
                          <a:sym typeface="Arial"/>
                        </a:rPr>
                        <a:t>межцисциплинарных</a:t>
                      </a:r>
                      <a:r>
                        <a:rPr lang="ru-RU" sz="1300" b="0" dirty="0">
                          <a:sym typeface="Arial"/>
                        </a:rPr>
                        <a:t> НИР (для всех отраслей наук) и проектов НИОК(Т)Р, результаты которых относятся к V и VI технологическим укладам (для естественных и технических наук), в общем объеме выполняемых в университете финансируемых НИОК(Т)Р, не менее %</a:t>
                      </a:r>
                      <a:endParaRPr lang="ru-RU" sz="13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37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38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40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2544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13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Доля работников университета, защитивших диссертации в отчетном году по приоритетным специальностям, необходимым для развития высокотехнологичных производств, относящихся к V и VI укладам экономики, не менее %.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45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29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45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273">
                <a:tc>
                  <a:txBody>
                    <a:bodyPr/>
                    <a:lstStyle/>
                    <a:p>
                      <a:pPr marL="0" indent="0" algn="just">
                        <a:buFont typeface="Wingdings" pitchFamily="2" charset="2"/>
                        <a:buNone/>
                      </a:pPr>
                      <a:r>
                        <a:rPr lang="ru-RU" sz="13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Количество действующих в университете отраслевых (аккредитованных) лабораторий, ед.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273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13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Количество СНК, СНИЛ (СКБ), которые в своей деятельности используют инфраструктуру научно-технологического парка, ед.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273">
                <a:tc>
                  <a:txBody>
                    <a:bodyPr/>
                    <a:lstStyle/>
                    <a:p>
                      <a:pPr marL="0" indent="0" algn="just">
                        <a:buFont typeface="Wingdings" pitchFamily="2" charset="2"/>
                        <a:buNone/>
                      </a:pPr>
                      <a:r>
                        <a:rPr lang="ru-RU" sz="13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Количество проводимых университетом мероприятий по развитию инновационного предпринимательства, не менее ед. в год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7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7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8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4408">
                <a:tc>
                  <a:txBody>
                    <a:bodyPr/>
                    <a:lstStyle/>
                    <a:p>
                      <a:pPr marL="0" indent="0" algn="just">
                        <a:buFont typeface="Wingdings" pitchFamily="2" charset="2"/>
                        <a:buNone/>
                      </a:pPr>
                      <a:r>
                        <a:rPr lang="ru-RU" sz="13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Количество проектов, бизнес-идей, поданных студентами и работниками университета на конкурсы </a:t>
                      </a:r>
                      <a:r>
                        <a:rPr lang="ru-RU" sz="1300" b="0" i="0" u="none" strike="noStrike" cap="none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стартапов</a:t>
                      </a:r>
                      <a:r>
                        <a:rPr lang="ru-RU" sz="13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или инновационных проектов, которые проводятся вне университета, не менее ед. в год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22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23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/>
                        </a:rPr>
                        <a:t>23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indent="0" algn="just">
                        <a:buFont typeface="Wingdings" pitchFamily="2" charset="2"/>
                        <a:buNone/>
                      </a:pPr>
                      <a:r>
                        <a:rPr lang="ru-RU" sz="13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Количество новых инновационных разработок, технологических предложений, внесенных в базу данных Центра трансфера технологий, не менее ед. в год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11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11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12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2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Количество технологических запросов, принятых к исполнению Центром трансфера технологий, не менее ед. в год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2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3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3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402"/>
          <p:cNvSpPr txBox="1">
            <a:spLocks/>
          </p:cNvSpPr>
          <p:nvPr/>
        </p:nvSpPr>
        <p:spPr bwMode="auto">
          <a:xfrm>
            <a:off x="1201738" y="69850"/>
            <a:ext cx="78120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 eaLnBrk="1" hangingPunct="1">
              <a:buClr>
                <a:srgbClr val="002060"/>
              </a:buClr>
              <a:buSzPct val="25000"/>
              <a:buFont typeface="Calibri" pitchFamily="34" charset="0"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sym typeface="Calibri" pitchFamily="34" charset="0"/>
              </a:rPr>
              <a:t>Участие работников университета </a:t>
            </a:r>
          </a:p>
          <a:p>
            <a:pPr algn="r" eaLnBrk="1" hangingPunct="1">
              <a:buClr>
                <a:srgbClr val="002060"/>
              </a:buClr>
              <a:buSzPct val="25000"/>
              <a:buFont typeface="Calibri" pitchFamily="34" charset="0"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sym typeface="Calibri" pitchFamily="34" charset="0"/>
              </a:rPr>
              <a:t>в научной деятельности </a:t>
            </a:r>
            <a:endParaRPr lang="ru-RU" altLang="ru-RU" sz="2800" b="1" dirty="0">
              <a:solidFill>
                <a:srgbClr val="002060"/>
              </a:solidFill>
              <a:sym typeface="Calibri" pitchFamily="34" charset="0"/>
            </a:endParaRP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13"/>
          </p:nvPr>
        </p:nvSpPr>
        <p:spPr>
          <a:xfrm>
            <a:off x="6943725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60403868-ECC1-4454-B651-CBE7F4C3383F}" type="slidenum">
              <a:rPr lang="ru-RU" altLang="ru-RU" smtClean="0">
                <a:solidFill>
                  <a:srgbClr val="888888"/>
                </a:solidFill>
                <a:latin typeface="Calibri" pitchFamily="34" charset="0"/>
                <a:sym typeface="Calibri" pitchFamily="34" charset="0"/>
              </a:rPr>
              <a:pPr/>
              <a:t>20</a:t>
            </a:fld>
            <a:endParaRPr lang="ru-RU" altLang="ru-RU" smtClean="0">
              <a:solidFill>
                <a:srgbClr val="888888"/>
              </a:solidFill>
              <a:latin typeface="Calibri" pitchFamily="34" charset="0"/>
              <a:sym typeface="Calibri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290645"/>
              </p:ext>
            </p:extLst>
          </p:nvPr>
        </p:nvGraphicFramePr>
        <p:xfrm>
          <a:off x="213842" y="1137452"/>
          <a:ext cx="8704733" cy="5255483"/>
        </p:xfrm>
        <a:graphic>
          <a:graphicData uri="http://schemas.openxmlformats.org/drawingml/2006/table">
            <a:tbl>
              <a:tblPr/>
              <a:tblGrid>
                <a:gridCol w="2736682"/>
                <a:gridCol w="607318"/>
                <a:gridCol w="509847"/>
                <a:gridCol w="655404"/>
                <a:gridCol w="772832"/>
                <a:gridCol w="670485"/>
                <a:gridCol w="699247"/>
                <a:gridCol w="1470212"/>
                <a:gridCol w="582706"/>
              </a:tblGrid>
              <a:tr h="4930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Факультет</a:t>
                      </a:r>
                      <a:endParaRPr lang="ru-RU" sz="1100" b="1" i="0" u="none" strike="noStrike" kern="12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Основные</a:t>
                      </a:r>
                      <a:r>
                        <a:rPr lang="ru-RU" sz="1100" b="1" i="0" u="none" strike="noStrike" kern="1200" cap="non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формы участия ППС в  научной деятельности </a:t>
                      </a:r>
                      <a:endParaRPr lang="ru-RU" sz="900" b="1" i="0" u="none" strike="noStrike" kern="12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0" u="none" strike="noStrike" kern="12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u="none" strike="noStrike" kern="12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49623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1100" b="1" i="0" u="none" strike="noStrike" kern="12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Выполнение сотрудником</a:t>
                      </a:r>
                      <a:r>
                        <a:rPr lang="ru-RU" sz="900" b="1" i="0" u="none" strike="noStrike" kern="1200" cap="non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900" b="1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НИР / из них научных руководителей НИР  </a:t>
                      </a:r>
                      <a:endParaRPr lang="ru-RU" sz="900" b="1" i="0" u="none" strike="noStrike" kern="12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Руководство аспирантами / в </a:t>
                      </a:r>
                      <a:r>
                        <a:rPr lang="ru-RU" sz="900" b="1" i="0" u="none" strike="noStrike" kern="1200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т.ч</a:t>
                      </a:r>
                      <a:r>
                        <a:rPr lang="ru-RU" sz="900" b="1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 без участия руководителя в  НИР</a:t>
                      </a:r>
                      <a:endParaRPr lang="ru-RU" sz="900" b="1" i="0" u="none" strike="noStrike" kern="12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Имеющих рейтинговые публикации* / в </a:t>
                      </a:r>
                      <a:r>
                        <a:rPr lang="ru-RU" sz="900" b="1" i="0" u="none" strike="noStrike" kern="1200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т.ч</a:t>
                      </a:r>
                      <a:r>
                        <a:rPr lang="ru-RU" sz="900" b="1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 без участия авторов в  НИР</a:t>
                      </a:r>
                      <a:endParaRPr lang="ru-RU" sz="900" b="1" i="0" u="none" strike="noStrike" kern="12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Руководство студентами,</a:t>
                      </a:r>
                      <a:r>
                        <a:rPr lang="ru-RU" sz="900" b="1" i="0" u="none" strike="noStrike" kern="1200" cap="non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имеющими публикации, конкурсные работы</a:t>
                      </a:r>
                      <a:endParaRPr lang="ru-RU" sz="900" b="1" i="0" u="none" strike="noStrike" kern="12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Только участие в НИРС</a:t>
                      </a:r>
                      <a:endParaRPr lang="ru-RU" sz="900" b="1" i="0" u="none" strike="noStrike" kern="12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926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Биологии 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и экологии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28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3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868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26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11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23</a:t>
                      </a:r>
                      <a:endParaRPr lang="ru-RU" sz="17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</a:t>
                      </a:r>
                      <a:endParaRPr lang="ru-RU" sz="17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25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Военный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4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868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7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4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27</a:t>
                      </a:r>
                      <a:endParaRPr lang="ru-RU" sz="17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18</a:t>
                      </a:r>
                      <a:endParaRPr lang="ru-RU" sz="17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6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</a:t>
                      </a:r>
                      <a:r>
                        <a:rPr kumimoji="0" 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Довузовской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подготовки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868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4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</a:t>
                      </a:r>
                      <a:endParaRPr lang="ru-RU" sz="17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7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71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Инженерно-строительный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7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868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9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5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8</a:t>
                      </a:r>
                      <a:endParaRPr lang="ru-RU" sz="17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</a:t>
                      </a:r>
                      <a:endParaRPr lang="ru-RU" sz="17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70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Инновационных 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технологий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машиностроения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21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4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868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19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6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18</a:t>
                      </a:r>
                      <a:endParaRPr lang="ru-RU" sz="17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</a:t>
                      </a:r>
                      <a:endParaRPr lang="ru-RU" sz="17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52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Искусств 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и дизайна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3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-</a:t>
                      </a:r>
                      <a:endParaRPr kumimoji="0" lang="ru-RU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868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14</a:t>
                      </a:r>
                      <a:endParaRPr lang="ru-RU" sz="17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12</a:t>
                      </a:r>
                      <a:endParaRPr lang="ru-RU" sz="1700" b="1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54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Истории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, коммуникации и туризма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40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11</a:t>
                      </a:r>
                      <a:endParaRPr kumimoji="0" lang="ru-RU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868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</a:t>
                      </a:r>
                      <a:endParaRPr lang="ru-RU" sz="16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39</a:t>
                      </a:r>
                      <a:endParaRPr lang="ru-RU" sz="16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14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46</a:t>
                      </a:r>
                      <a:endParaRPr lang="ru-RU" sz="17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17</a:t>
                      </a:r>
                      <a:endParaRPr lang="ru-RU" sz="1700" b="1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15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Математики 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и информатики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25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4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48970" marR="48970" marT="619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21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5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23</a:t>
                      </a:r>
                      <a:endParaRPr lang="ru-RU" sz="17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7</a:t>
                      </a:r>
                      <a:endParaRPr lang="ru-RU" sz="17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5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Педагогический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6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4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48970" marR="48970" marT="619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17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12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26</a:t>
                      </a:r>
                      <a:endParaRPr lang="ru-RU" sz="17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12</a:t>
                      </a:r>
                      <a:endParaRPr lang="ru-RU" sz="17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13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Психологии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3</a:t>
                      </a:r>
                      <a:endParaRPr kumimoji="0" lang="ru-RU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48970" marR="48970" marT="619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</a:t>
                      </a:r>
                      <a:endParaRPr lang="ru-RU" sz="16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10</a:t>
                      </a:r>
                      <a:endParaRPr lang="ru-RU" sz="16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9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13</a:t>
                      </a:r>
                      <a:endParaRPr lang="ru-RU" sz="17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6</a:t>
                      </a:r>
                      <a:endParaRPr lang="ru-RU" sz="1700" b="1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78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Физико-технический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37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5</a:t>
                      </a:r>
                      <a:endParaRPr kumimoji="0" lang="ru-RU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48970" marR="48970" marT="619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</a:t>
                      </a:r>
                      <a:endParaRPr lang="ru-RU" sz="16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26</a:t>
                      </a:r>
                      <a:endParaRPr lang="ru-RU" sz="16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18</a:t>
                      </a:r>
                      <a:endParaRPr lang="ru-RU" sz="17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5</a:t>
                      </a:r>
                      <a:endParaRPr lang="ru-RU" sz="1700" b="1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91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Физической 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культуры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4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</a:t>
                      </a:r>
                      <a:endParaRPr kumimoji="0" lang="ru-RU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868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</a:t>
                      </a:r>
                      <a:endParaRPr lang="ru-RU" sz="16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16</a:t>
                      </a:r>
                      <a:endParaRPr lang="ru-RU" sz="16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12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22</a:t>
                      </a:r>
                      <a:endParaRPr lang="ru-RU" sz="1700" b="1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16</a:t>
                      </a:r>
                      <a:endParaRPr lang="ru-RU" sz="1700" b="1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72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Филологический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19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6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868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36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23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44</a:t>
                      </a:r>
                      <a:endParaRPr lang="ru-RU" sz="17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16</a:t>
                      </a:r>
                      <a:endParaRPr lang="ru-RU" sz="17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45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Экономики 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и управления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29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  <a:endParaRPr kumimoji="0" lang="ru-RU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4" marR="9524" marT="868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22</a:t>
                      </a:r>
                      <a:endParaRPr lang="ru-RU" sz="16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7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33</a:t>
                      </a:r>
                      <a:endParaRPr lang="ru-RU" sz="1700" b="1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5</a:t>
                      </a:r>
                      <a:endParaRPr lang="ru-RU" sz="1700" b="1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28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Юридический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12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5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48970" marR="48970" marT="619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33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23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33</a:t>
                      </a:r>
                      <a:endParaRPr lang="ru-RU" sz="17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11</a:t>
                      </a:r>
                      <a:endParaRPr lang="ru-RU" sz="1700" b="1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ВСЕГО ПО УНИВЕРСИТЕТУ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cap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238</a:t>
                      </a:r>
                      <a:endParaRPr lang="ru-RU" sz="1700" b="1" i="0" u="none" strike="noStrike" kern="1200" cap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0" i="0" u="none" strike="noStrike" kern="1200" cap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92</a:t>
                      </a:r>
                      <a:endParaRPr lang="ru-RU" sz="1700" b="0" i="0" u="none" strike="noStrike" kern="1200" cap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cap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51</a:t>
                      </a:r>
                      <a:endParaRPr lang="ru-RU" sz="1700" b="1" i="0" u="none" strike="noStrike" kern="1200" cap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0" i="0" u="none" strike="noStrike" kern="1200" cap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16</a:t>
                      </a:r>
                      <a:endParaRPr lang="ru-RU" sz="1700" b="0" i="0" u="none" strike="noStrike" kern="1200" cap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cap="none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cap="none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cap="none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u="none" strike="noStrike" kern="1200" cap="none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59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3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95F12871-A08B-474F-AC9B-68E2C6D880A1}" type="slidenum">
              <a:rPr lang="ru-RU" altLang="ru-RU" sz="1200" smtClean="0">
                <a:solidFill>
                  <a:srgbClr val="888888"/>
                </a:solidFill>
                <a:latin typeface="Calibri" pitchFamily="34" charset="0"/>
                <a:sym typeface="Calibri" pitchFamily="34" charset="0"/>
              </a:rPr>
              <a:pPr/>
              <a:t>21</a:t>
            </a:fld>
            <a:endParaRPr lang="ru-RU" altLang="ru-RU" sz="1200" smtClean="0">
              <a:solidFill>
                <a:srgbClr val="888888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0104" y="949962"/>
            <a:ext cx="8337627" cy="10007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2772" name="Прямоугольник 4"/>
          <p:cNvSpPr>
            <a:spLocks noChangeArrowheads="1"/>
          </p:cNvSpPr>
          <p:nvPr/>
        </p:nvSpPr>
        <p:spPr bwMode="auto">
          <a:xfrm>
            <a:off x="984250" y="981075"/>
            <a:ext cx="774382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1900" b="1">
                <a:solidFill>
                  <a:srgbClr val="002060"/>
                </a:solidFill>
              </a:rPr>
              <a:t>СТРАТЕГИЧЕСКАЯ ЦЕЛЬ</a:t>
            </a:r>
            <a:r>
              <a:rPr lang="ru-RU" altLang="ru-RU" sz="1800" b="1"/>
              <a:t>: Повышение роли и престижа ученых университета как ключевых субъектов инновационного процесса.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3612" y="2673343"/>
            <a:ext cx="8454112" cy="37816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3390901" y="3067050"/>
            <a:ext cx="5410200" cy="791226"/>
          </a:xfrm>
          <a:prstGeom prst="rect">
            <a:avLst/>
          </a:prstGeom>
          <a:noFill/>
          <a:ln>
            <a:noFill/>
          </a:ln>
        </p:spPr>
        <p:txBody>
          <a:bodyPr wrap="square" lIns="97777" tIns="48887" rIns="97777" bIns="48887">
            <a:spAutoFit/>
          </a:bodyPr>
          <a:lstStyle>
            <a:lvl1pPr defTabSz="909638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defTabSz="909638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defTabSz="909638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defTabSz="909638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defTabSz="909638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285750" indent="-285750" algn="just" eaLnBrk="1" hangingPunct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500" b="1" dirty="0" smtClean="0"/>
              <a:t>Обеспечение защиты </a:t>
            </a:r>
            <a:r>
              <a:rPr lang="ru-RU" sz="1500" b="1" dirty="0"/>
              <a:t>сотрудниками кандидатских (докторских) диссертаций, включая защиту в пределах установленного срока обучения</a:t>
            </a:r>
            <a:r>
              <a:rPr lang="ru-RU" sz="1500" b="1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ru-RU" altLang="ru-RU" sz="15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Стрелка вниз 22"/>
          <p:cNvSpPr/>
          <p:nvPr/>
        </p:nvSpPr>
        <p:spPr>
          <a:xfrm>
            <a:off x="1050925" y="2057400"/>
            <a:ext cx="1666875" cy="442913"/>
          </a:xfrm>
          <a:prstGeom prst="downArrow">
            <a:avLst>
              <a:gd name="adj1" fmla="val 70239"/>
              <a:gd name="adj2" fmla="val 74912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90000">
                <a:schemeClr val="bg1">
                  <a:alpha val="56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7" tIns="45688" rIns="91377" bIns="45688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2776" name="Прямоугольник 1"/>
          <p:cNvSpPr>
            <a:spLocks noChangeArrowheads="1"/>
          </p:cNvSpPr>
          <p:nvPr/>
        </p:nvSpPr>
        <p:spPr bwMode="auto">
          <a:xfrm>
            <a:off x="676275" y="3790950"/>
            <a:ext cx="21939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spcAft>
                <a:spcPts val="600"/>
              </a:spcAft>
            </a:pPr>
            <a:r>
              <a:rPr lang="ru-RU" altLang="ru-RU" sz="1600">
                <a:solidFill>
                  <a:schemeClr val="tx1"/>
                </a:solidFill>
                <a:latin typeface="Impact" pitchFamily="34" charset="0"/>
              </a:rPr>
              <a:t>Остепененность профессорско-преподавательского состава / из них докторов наук</a:t>
            </a:r>
          </a:p>
        </p:txBody>
      </p:sp>
      <p:sp>
        <p:nvSpPr>
          <p:cNvPr id="32777" name="Прямоугольник 11"/>
          <p:cNvSpPr>
            <a:spLocks noChangeArrowheads="1"/>
          </p:cNvSpPr>
          <p:nvPr/>
        </p:nvSpPr>
        <p:spPr bwMode="auto">
          <a:xfrm>
            <a:off x="327025" y="5484813"/>
            <a:ext cx="276066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500" b="1" dirty="0" smtClean="0">
                <a:solidFill>
                  <a:srgbClr val="800000"/>
                </a:solidFill>
              </a:rPr>
              <a:t>2023 </a:t>
            </a:r>
            <a:r>
              <a:rPr lang="ru-RU" altLang="ru-RU" sz="2500" b="1" dirty="0">
                <a:solidFill>
                  <a:srgbClr val="800000"/>
                </a:solidFill>
              </a:rPr>
              <a:t>г. –  </a:t>
            </a:r>
            <a:endParaRPr lang="ru-RU" altLang="ru-RU" sz="2500" b="1" dirty="0" smtClean="0">
              <a:solidFill>
                <a:srgbClr val="800000"/>
              </a:solidFill>
            </a:endParaRPr>
          </a:p>
          <a:p>
            <a:pPr algn="ctr" eaLnBrk="1" hangingPunct="1"/>
            <a:r>
              <a:rPr lang="ru-RU" altLang="ru-RU" sz="2500" b="1" dirty="0" smtClean="0">
                <a:solidFill>
                  <a:srgbClr val="800000"/>
                </a:solidFill>
              </a:rPr>
              <a:t>53,0% / 7,5%</a:t>
            </a:r>
            <a:endParaRPr lang="ru-RU" altLang="ru-RU" sz="2500" b="1" dirty="0">
              <a:solidFill>
                <a:srgbClr val="800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847725" y="5265738"/>
            <a:ext cx="159385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Левая фигурная скобка 13"/>
          <p:cNvSpPr/>
          <p:nvPr/>
        </p:nvSpPr>
        <p:spPr>
          <a:xfrm>
            <a:off x="2897188" y="2903538"/>
            <a:ext cx="368300" cy="347662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0656" y="2826030"/>
            <a:ext cx="2610409" cy="4424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9600">
                <a:schemeClr val="bg1">
                  <a:alpha val="4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innerShdw blurRad="63500" dist="50800">
              <a:prstClr val="black">
                <a:alpha val="2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6" name="TextBox 44"/>
          <p:cNvSpPr txBox="1">
            <a:spLocks noChangeArrowheads="1"/>
          </p:cNvSpPr>
          <p:nvPr/>
        </p:nvSpPr>
        <p:spPr bwMode="auto">
          <a:xfrm>
            <a:off x="495300" y="2873375"/>
            <a:ext cx="2462213" cy="346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r>
              <a:rPr lang="ru-RU" sz="1650" b="1" dirty="0"/>
              <a:t>Целевой показатель:</a:t>
            </a:r>
          </a:p>
        </p:txBody>
      </p:sp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3390900" y="4770769"/>
            <a:ext cx="5410201" cy="1483723"/>
          </a:xfrm>
          <a:prstGeom prst="rect">
            <a:avLst/>
          </a:prstGeom>
          <a:noFill/>
          <a:ln>
            <a:noFill/>
          </a:ln>
        </p:spPr>
        <p:txBody>
          <a:bodyPr wrap="square" lIns="97777" tIns="48887" rIns="97777" bIns="48887">
            <a:spAutoFit/>
          </a:bodyPr>
          <a:lstStyle>
            <a:lvl1pPr defTabSz="909638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defTabSz="909638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defTabSz="909638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defTabSz="909638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defTabSz="909638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285750" indent="-285750" algn="just" eaLnBrk="1" hangingPunct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500" b="1" dirty="0" smtClean="0"/>
              <a:t>Обеспечить </a:t>
            </a:r>
            <a:r>
              <a:rPr lang="ru-RU" sz="1500" b="1" dirty="0"/>
              <a:t>выдвижение кандидатур ученых и талантливых обучающихся на научные гранты и стипендии различного уровня, включая  выдвижение ведущих ученых университета на соискание Премии </a:t>
            </a:r>
            <a:r>
              <a:rPr lang="ru-RU" sz="1500" b="1" dirty="0" smtClean="0"/>
              <a:t>НАН Беларуси, Союзного </a:t>
            </a:r>
            <a:r>
              <a:rPr lang="ru-RU" sz="1500" b="1" dirty="0"/>
              <a:t>государства в области науки и </a:t>
            </a:r>
            <a:r>
              <a:rPr lang="ru-RU" sz="1500" b="1" dirty="0" smtClean="0"/>
              <a:t>техники и др.</a:t>
            </a:r>
            <a:endParaRPr lang="ru-RU" altLang="ru-RU" sz="1500" b="1" dirty="0"/>
          </a:p>
        </p:txBody>
      </p:sp>
      <p:sp>
        <p:nvSpPr>
          <p:cNvPr id="21" name="TextBox 44"/>
          <p:cNvSpPr txBox="1">
            <a:spLocks noChangeArrowheads="1"/>
          </p:cNvSpPr>
          <p:nvPr/>
        </p:nvSpPr>
        <p:spPr bwMode="auto">
          <a:xfrm>
            <a:off x="3540125" y="2727325"/>
            <a:ext cx="518795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Основные задачи по 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процессу на 2023 г.: </a:t>
            </a:r>
            <a:endParaRPr lang="ru-RU" sz="1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279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513"/>
            <a:ext cx="1095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2" name="Shape 402"/>
          <p:cNvSpPr txBox="1">
            <a:spLocks/>
          </p:cNvSpPr>
          <p:nvPr/>
        </p:nvSpPr>
        <p:spPr bwMode="auto">
          <a:xfrm>
            <a:off x="1458913" y="61913"/>
            <a:ext cx="76168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 eaLnBrk="1" hangingPunct="1">
              <a:buClr>
                <a:srgbClr val="002060"/>
              </a:buClr>
              <a:buSzPct val="25000"/>
              <a:buFont typeface="Calibri" pitchFamily="34" charset="0"/>
              <a:buNone/>
            </a:pPr>
            <a:r>
              <a:rPr lang="ru-RU" altLang="ru-RU" sz="2800" b="1" dirty="0">
                <a:solidFill>
                  <a:srgbClr val="002060"/>
                </a:solidFill>
              </a:rPr>
              <a:t>Основные задачи на 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2023 </a:t>
            </a:r>
            <a:r>
              <a:rPr lang="ru-RU" altLang="ru-RU" sz="2800" b="1" dirty="0">
                <a:solidFill>
                  <a:srgbClr val="002060"/>
                </a:solidFill>
              </a:rPr>
              <a:t>г.</a:t>
            </a:r>
            <a:endParaRPr lang="ru-RU" altLang="ru-RU" sz="2800" b="1" dirty="0">
              <a:solidFill>
                <a:srgbClr val="002060"/>
              </a:solidFill>
              <a:sym typeface="Calibri" pitchFamily="34" charset="0"/>
            </a:endParaRPr>
          </a:p>
        </p:txBody>
      </p:sp>
      <p:sp>
        <p:nvSpPr>
          <p:cNvPr id="29" name="Прямоугольник 5"/>
          <p:cNvSpPr>
            <a:spLocks noChangeArrowheads="1"/>
          </p:cNvSpPr>
          <p:nvPr/>
        </p:nvSpPr>
        <p:spPr bwMode="auto">
          <a:xfrm>
            <a:off x="3364706" y="3894111"/>
            <a:ext cx="5436395" cy="791226"/>
          </a:xfrm>
          <a:prstGeom prst="rect">
            <a:avLst/>
          </a:prstGeom>
          <a:noFill/>
          <a:ln>
            <a:noFill/>
          </a:ln>
        </p:spPr>
        <p:txBody>
          <a:bodyPr wrap="square" lIns="97777" tIns="48887" rIns="97777" bIns="48887">
            <a:spAutoFit/>
          </a:bodyPr>
          <a:lstStyle>
            <a:lvl1pPr defTabSz="909638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defTabSz="909638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defTabSz="909638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defTabSz="909638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defTabSz="909638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285750" indent="-285750" algn="just" eaLnBrk="1" hangingPunct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500" b="1" dirty="0" smtClean="0"/>
              <a:t>Обеспечение привлечения Совета молодых ученых университета к реализации программы развития университетской науки, включая НИРС.</a:t>
            </a:r>
            <a:endParaRPr lang="ru-RU" altLang="ru-RU" sz="15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402"/>
          <p:cNvSpPr txBox="1">
            <a:spLocks noGrp="1"/>
          </p:cNvSpPr>
          <p:nvPr>
            <p:ph type="title"/>
          </p:nvPr>
        </p:nvSpPr>
        <p:spPr>
          <a:xfrm>
            <a:off x="1425575" y="63500"/>
            <a:ext cx="7602538" cy="762000"/>
          </a:xfrm>
        </p:spPr>
        <p:txBody>
          <a:bodyPr tIns="45700" bIns="45700"/>
          <a:lstStyle/>
          <a:p>
            <a:pPr algn="r" eaLnBrk="1" hangingPunct="1">
              <a:spcBef>
                <a:spcPct val="0"/>
              </a:spcBef>
              <a:spcAft>
                <a:spcPct val="0"/>
              </a:spcAft>
              <a:buClr>
                <a:srgbClr val="800000"/>
              </a:buClr>
              <a:buFont typeface="Calibri" pitchFamily="34" charset="0"/>
              <a:buNone/>
            </a:pPr>
            <a:r>
              <a:rPr lang="ru-RU" altLang="ru-RU" sz="2800" b="1" dirty="0" err="1" smtClean="0">
                <a:solidFill>
                  <a:srgbClr val="002060"/>
                </a:solidFill>
                <a:latin typeface="Arial" charset="0"/>
                <a:cs typeface="Calibri" pitchFamily="34" charset="0"/>
                <a:sym typeface="Calibri" pitchFamily="34" charset="0"/>
              </a:rPr>
              <a:t>Инновационно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charset="0"/>
                <a:cs typeface="Calibri" pitchFamily="34" charset="0"/>
                <a:sym typeface="Calibri" pitchFamily="34" charset="0"/>
              </a:rPr>
              <a:t>-восприимчивый университет </a:t>
            </a:r>
          </a:p>
        </p:txBody>
      </p:sp>
      <p:sp>
        <p:nvSpPr>
          <p:cNvPr id="8195" name="Номер слайда 1"/>
          <p:cNvSpPr>
            <a:spLocks noGrp="1"/>
          </p:cNvSpPr>
          <p:nvPr>
            <p:ph type="sldNum" sz="quarter" idx="13"/>
          </p:nvPr>
        </p:nvSpPr>
        <p:spPr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67173108-2F43-47E9-8351-584B3521AF15}" type="slidenum">
              <a:rPr lang="ru-RU" altLang="ru-RU" smtClean="0">
                <a:solidFill>
                  <a:srgbClr val="888888"/>
                </a:solidFill>
                <a:latin typeface="Calibri" pitchFamily="34" charset="0"/>
                <a:sym typeface="Calibri" pitchFamily="34" charset="0"/>
              </a:rPr>
              <a:pPr/>
              <a:t>3</a:t>
            </a:fld>
            <a:endParaRPr lang="ru-RU" altLang="ru-RU" smtClean="0">
              <a:solidFill>
                <a:srgbClr val="888888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5589588"/>
            <a:ext cx="9144000" cy="11525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592388" y="3367088"/>
            <a:ext cx="6534150" cy="21494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565400" y="1157288"/>
            <a:ext cx="6578600" cy="19796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95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200" name="Прямоугольник 7"/>
          <p:cNvSpPr>
            <a:spLocks noChangeArrowheads="1"/>
          </p:cNvSpPr>
          <p:nvPr/>
        </p:nvSpPr>
        <p:spPr bwMode="auto">
          <a:xfrm>
            <a:off x="2592388" y="863521"/>
            <a:ext cx="5936159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/>
          <a:p>
            <a:pPr marL="450850">
              <a:lnSpc>
                <a:spcPct val="90000"/>
              </a:lnSpc>
              <a:spcAft>
                <a:spcPts val="1200"/>
              </a:spcAft>
            </a:pPr>
            <a:r>
              <a:rPr lang="ru-RU" altLang="ru-RU" sz="2200" dirty="0" smtClean="0">
                <a:latin typeface="Impact" pitchFamily="34" charset="0"/>
              </a:rPr>
              <a:t>Привлечение новых резидентов:</a:t>
            </a:r>
            <a:endParaRPr lang="ru-RU" altLang="ru-RU" sz="2200" dirty="0">
              <a:latin typeface="Impact" pitchFamily="34" charset="0"/>
            </a:endParaRPr>
          </a:p>
        </p:txBody>
      </p:sp>
      <p:sp>
        <p:nvSpPr>
          <p:cNvPr id="8201" name="Прямоугольник 8"/>
          <p:cNvSpPr>
            <a:spLocks noChangeArrowheads="1"/>
          </p:cNvSpPr>
          <p:nvPr/>
        </p:nvSpPr>
        <p:spPr bwMode="auto">
          <a:xfrm>
            <a:off x="2744788" y="3443288"/>
            <a:ext cx="5983784" cy="70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/>
          <a:p>
            <a:pPr marL="450850">
              <a:lnSpc>
                <a:spcPct val="90000"/>
              </a:lnSpc>
              <a:spcAft>
                <a:spcPts val="1200"/>
              </a:spcAft>
            </a:pPr>
            <a:r>
              <a:rPr lang="ru-RU" altLang="ru-RU" sz="2200" dirty="0" smtClean="0">
                <a:latin typeface="Impact" pitchFamily="34" charset="0"/>
              </a:rPr>
              <a:t>Развитие инновационного предпринимательства: </a:t>
            </a:r>
            <a:endParaRPr lang="ru-RU" altLang="ru-RU" sz="2200" dirty="0">
              <a:latin typeface="Impact" pitchFamily="34" charset="0"/>
            </a:endParaRPr>
          </a:p>
        </p:txBody>
      </p:sp>
      <p:sp>
        <p:nvSpPr>
          <p:cNvPr id="26" name="Пятиугольник 25"/>
          <p:cNvSpPr/>
          <p:nvPr/>
        </p:nvSpPr>
        <p:spPr>
          <a:xfrm>
            <a:off x="49186" y="907214"/>
            <a:ext cx="3100911" cy="4754035"/>
          </a:xfrm>
          <a:prstGeom prst="homePlate">
            <a:avLst>
              <a:gd name="adj" fmla="val 22971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 w="28575" cmpd="dbl"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r>
              <a:rPr lang="en-US" dirty="0"/>
              <a:t> </a:t>
            </a:r>
            <a:endParaRPr lang="ru-RU" dirty="0"/>
          </a:p>
        </p:txBody>
      </p:sp>
      <p:sp>
        <p:nvSpPr>
          <p:cNvPr id="8205" name="TextBox 15"/>
          <p:cNvSpPr txBox="1">
            <a:spLocks noChangeArrowheads="1"/>
          </p:cNvSpPr>
          <p:nvPr/>
        </p:nvSpPr>
        <p:spPr bwMode="auto">
          <a:xfrm>
            <a:off x="-31750" y="3022600"/>
            <a:ext cx="2879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 eaLnBrk="1" hangingPunct="1"/>
            <a:r>
              <a:rPr lang="ru-RU" altLang="ru-RU" sz="3800">
                <a:solidFill>
                  <a:srgbClr val="002060"/>
                </a:solidFill>
                <a:latin typeface="Impact" pitchFamily="34" charset="0"/>
              </a:rPr>
              <a:t>ТЕХНОПАРК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gray">
          <a:xfrm>
            <a:off x="3265486" y="4145008"/>
            <a:ext cx="5795964" cy="126188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500" dirty="0" smtClean="0">
                <a:solidFill>
                  <a:schemeClr val="tx1"/>
                </a:solidFill>
              </a:rPr>
              <a:t>На базе научно-технологического парка проведено более 15</a:t>
            </a:r>
            <a:r>
              <a:rPr lang="ru-RU" sz="1500" dirty="0">
                <a:solidFill>
                  <a:schemeClr val="tx1"/>
                </a:solidFill>
              </a:rPr>
              <a:t> различных мероприятий республиканского и международного </a:t>
            </a:r>
            <a:r>
              <a:rPr lang="ru-RU" sz="1500" dirty="0" smtClean="0">
                <a:solidFill>
                  <a:schemeClr val="tx1"/>
                </a:solidFill>
              </a:rPr>
              <a:t>значения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ru-RU" b="1" dirty="0" smtClean="0">
                <a:solidFill>
                  <a:schemeClr val="tx1"/>
                </a:solidFill>
              </a:rPr>
              <a:t>«Защита </a:t>
            </a:r>
            <a:r>
              <a:rPr lang="ru-RU" b="1" dirty="0">
                <a:solidFill>
                  <a:schemeClr val="tx1"/>
                </a:solidFill>
              </a:rPr>
              <a:t>и поддержка инноваций</a:t>
            </a:r>
            <a:r>
              <a:rPr lang="ru-RU" b="1" dirty="0" smtClean="0">
                <a:solidFill>
                  <a:schemeClr val="tx1"/>
                </a:solidFill>
              </a:rPr>
              <a:t>», </a:t>
            </a:r>
            <a:r>
              <a:rPr lang="ru-RU" b="1" dirty="0">
                <a:solidFill>
                  <a:schemeClr val="tx1"/>
                </a:solidFill>
              </a:rPr>
              <a:t>«Развитие сети центров поддержки технологий и инноваций в Беларуси</a:t>
            </a:r>
            <a:r>
              <a:rPr lang="ru-RU" b="1" dirty="0" smtClean="0">
                <a:solidFill>
                  <a:schemeClr val="tx1"/>
                </a:solidFill>
              </a:rPr>
              <a:t>», «</a:t>
            </a:r>
            <a:r>
              <a:rPr lang="ru-RU" b="1" dirty="0">
                <a:solidFill>
                  <a:schemeClr val="tx1"/>
                </a:solidFill>
              </a:rPr>
              <a:t>Открытая приемная для бизнеса</a:t>
            </a:r>
            <a:r>
              <a:rPr lang="ru-RU" b="1" dirty="0" smtClean="0">
                <a:solidFill>
                  <a:schemeClr val="tx1"/>
                </a:solidFill>
              </a:rPr>
              <a:t>» и др.)</a:t>
            </a:r>
            <a:endParaRPr lang="ru-RU" altLang="ru-RU" b="1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altLang="ru-RU" sz="300" dirty="0">
              <a:solidFill>
                <a:schemeClr val="tx1"/>
              </a:solidFill>
            </a:endParaRPr>
          </a:p>
        </p:txBody>
      </p:sp>
      <p:pic>
        <p:nvPicPr>
          <p:cNvPr id="8219" name="Picture 27" descr="IMG_919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539" y="5527768"/>
            <a:ext cx="1916579" cy="1277719"/>
          </a:xfrm>
          <a:prstGeom prst="rect">
            <a:avLst/>
          </a:prstGeom>
          <a:ln w="635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1" name="Picture 29" descr="IMG_920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5510091"/>
            <a:ext cx="1930669" cy="1287112"/>
          </a:xfrm>
          <a:prstGeom prst="rect">
            <a:avLst/>
          </a:prstGeom>
          <a:ln w="635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3" name="Picture 31" descr="3-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557" y="5527768"/>
            <a:ext cx="1914245" cy="1276163"/>
          </a:xfrm>
          <a:prstGeom prst="rect">
            <a:avLst/>
          </a:prstGeom>
          <a:ln w="635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7"/>
          <p:cNvSpPr txBox="1">
            <a:spLocks noChangeArrowheads="1"/>
          </p:cNvSpPr>
          <p:nvPr/>
        </p:nvSpPr>
        <p:spPr bwMode="gray">
          <a:xfrm>
            <a:off x="3156209" y="1250427"/>
            <a:ext cx="3007259" cy="149271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500" dirty="0">
                <a:solidFill>
                  <a:schemeClr val="tx1"/>
                </a:solidFill>
              </a:rPr>
              <a:t>В </a:t>
            </a:r>
            <a:r>
              <a:rPr lang="ru-RU" altLang="ru-RU" sz="1500" dirty="0" smtClean="0">
                <a:solidFill>
                  <a:schemeClr val="tx1"/>
                </a:solidFill>
              </a:rPr>
              <a:t>2022 </a:t>
            </a:r>
            <a:r>
              <a:rPr lang="ru-RU" altLang="ru-RU" sz="1500" dirty="0">
                <a:solidFill>
                  <a:schemeClr val="tx1"/>
                </a:solidFill>
              </a:rPr>
              <a:t>г. привлечены </a:t>
            </a:r>
            <a:r>
              <a:rPr lang="ru-RU" altLang="ru-RU" sz="1500" b="1" dirty="0" smtClean="0">
                <a:solidFill>
                  <a:srgbClr val="002060"/>
                </a:solidFill>
              </a:rPr>
              <a:t>11 </a:t>
            </a:r>
            <a:r>
              <a:rPr lang="ru-RU" altLang="ru-RU" sz="1500" b="1" dirty="0">
                <a:solidFill>
                  <a:srgbClr val="002060"/>
                </a:solidFill>
              </a:rPr>
              <a:t>новых резидентов технопарка, </a:t>
            </a:r>
            <a:r>
              <a:rPr lang="ru-RU" altLang="ru-RU" sz="1500" dirty="0">
                <a:solidFill>
                  <a:schemeClr val="tx1"/>
                </a:solidFill>
              </a:rPr>
              <a:t>из которых </a:t>
            </a:r>
            <a:r>
              <a:rPr lang="ru-RU" altLang="ru-RU" sz="1500" b="1" dirty="0">
                <a:solidFill>
                  <a:schemeClr val="tx1"/>
                </a:solidFill>
              </a:rPr>
              <a:t>1</a:t>
            </a:r>
            <a:r>
              <a:rPr lang="ru-RU" altLang="ru-RU" sz="1500" b="1" dirty="0" smtClean="0">
                <a:solidFill>
                  <a:schemeClr val="tx1"/>
                </a:solidFill>
              </a:rPr>
              <a:t> инновационное предприятие </a:t>
            </a:r>
            <a:r>
              <a:rPr lang="ru-RU" altLang="ru-RU" sz="1500" dirty="0" smtClean="0">
                <a:solidFill>
                  <a:schemeClr val="tx1"/>
                </a:solidFill>
              </a:rPr>
              <a:t>учреждено студентом </a:t>
            </a:r>
            <a:r>
              <a:rPr lang="ru-RU" altLang="ru-RU" sz="1500" b="1" dirty="0" smtClean="0">
                <a:solidFill>
                  <a:schemeClr val="tx1"/>
                </a:solidFill>
              </a:rPr>
              <a:t>университета </a:t>
            </a:r>
            <a:r>
              <a:rPr lang="ru-RU" sz="1600" dirty="0"/>
              <a:t>–</a:t>
            </a:r>
            <a:r>
              <a:rPr lang="ru-RU" altLang="ru-RU" sz="1500" b="1" dirty="0" smtClean="0">
                <a:solidFill>
                  <a:schemeClr val="tx1"/>
                </a:solidFill>
              </a:rPr>
              <a:t> </a:t>
            </a:r>
            <a:r>
              <a:rPr lang="ru-RU" sz="1500" b="1" dirty="0" smtClean="0">
                <a:solidFill>
                  <a:schemeClr val="tx1"/>
                </a:solidFill>
              </a:rPr>
              <a:t>ИП </a:t>
            </a:r>
            <a:r>
              <a:rPr lang="ru-RU" sz="1500" b="1" dirty="0" err="1" smtClean="0">
                <a:solidFill>
                  <a:schemeClr val="tx1"/>
                </a:solidFill>
              </a:rPr>
              <a:t>Гнядек</a:t>
            </a:r>
            <a:r>
              <a:rPr lang="ru-RU" sz="1500" b="1" dirty="0" smtClean="0">
                <a:solidFill>
                  <a:schemeClr val="tx1"/>
                </a:solidFill>
              </a:rPr>
              <a:t> </a:t>
            </a:r>
            <a:r>
              <a:rPr lang="ru-RU" sz="1500" b="1" dirty="0">
                <a:solidFill>
                  <a:schemeClr val="tx1"/>
                </a:solidFill>
              </a:rPr>
              <a:t>М.В</a:t>
            </a:r>
            <a:r>
              <a:rPr lang="ru-RU" sz="1500" b="1" dirty="0" smtClean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8225" name="Picture 33" descr="Поддержку предпринимательства с учетом новых вызовов для экономик России и Беларуси обсудили в рамках Форума регионов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06" y="5510091"/>
            <a:ext cx="2077010" cy="1281638"/>
          </a:xfrm>
          <a:prstGeom prst="rect">
            <a:avLst/>
          </a:prstGeom>
          <a:ln w="635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24569" y="1591057"/>
            <a:ext cx="2466549" cy="1431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00" b="1" dirty="0">
                <a:solidFill>
                  <a:schemeClr val="tx1"/>
                </a:solidFill>
              </a:rPr>
              <a:t>В 2023 г. </a:t>
            </a:r>
            <a:r>
              <a:rPr lang="ru-RU" sz="1500" dirty="0">
                <a:solidFill>
                  <a:schemeClr val="tx1"/>
                </a:solidFill>
              </a:rPr>
              <a:t>появились</a:t>
            </a:r>
            <a:r>
              <a:rPr lang="ru-RU" sz="1500" b="1" dirty="0">
                <a:solidFill>
                  <a:schemeClr val="tx1"/>
                </a:solidFill>
              </a:rPr>
              <a:t> </a:t>
            </a:r>
            <a:r>
              <a:rPr lang="ru-RU" sz="1500" b="1" dirty="0">
                <a:solidFill>
                  <a:srgbClr val="002060"/>
                </a:solidFill>
              </a:rPr>
              <a:t>2 новых </a:t>
            </a:r>
            <a:r>
              <a:rPr lang="ru-RU" sz="1500" b="1" dirty="0" smtClean="0">
                <a:solidFill>
                  <a:srgbClr val="002060"/>
                </a:solidFill>
              </a:rPr>
              <a:t>резидента, </a:t>
            </a:r>
            <a:r>
              <a:rPr lang="ru-RU" sz="1500" b="1" dirty="0">
                <a:solidFill>
                  <a:schemeClr val="tx1"/>
                </a:solidFill>
              </a:rPr>
              <a:t>из них 1 </a:t>
            </a:r>
            <a:r>
              <a:rPr lang="ru-RU" sz="1500" b="1" dirty="0" smtClean="0">
                <a:solidFill>
                  <a:schemeClr val="tx1"/>
                </a:solidFill>
              </a:rPr>
              <a:t>предприятие </a:t>
            </a:r>
            <a:r>
              <a:rPr lang="ru-RU" altLang="ru-RU" sz="1500" dirty="0" smtClean="0">
                <a:solidFill>
                  <a:schemeClr val="tx1"/>
                </a:solidFill>
              </a:rPr>
              <a:t>учреждено </a:t>
            </a:r>
            <a:r>
              <a:rPr lang="ru-RU" altLang="ru-RU" sz="1500" dirty="0">
                <a:solidFill>
                  <a:schemeClr val="tx1"/>
                </a:solidFill>
              </a:rPr>
              <a:t>обучающимся </a:t>
            </a:r>
            <a:r>
              <a:rPr lang="ru-RU" altLang="ru-RU" sz="1500" b="1" dirty="0" smtClean="0">
                <a:solidFill>
                  <a:schemeClr val="tx1"/>
                </a:solidFill>
              </a:rPr>
              <a:t>университета </a:t>
            </a:r>
            <a:r>
              <a:rPr lang="ru-RU" sz="1500" b="1" dirty="0" smtClean="0">
                <a:solidFill>
                  <a:schemeClr val="tx1"/>
                </a:solidFill>
              </a:rPr>
              <a:t>(ООО</a:t>
            </a:r>
            <a:r>
              <a:rPr lang="ru-RU" sz="1500" b="1" dirty="0">
                <a:solidFill>
                  <a:schemeClr val="tx1"/>
                </a:solidFill>
              </a:rPr>
              <a:t> «</a:t>
            </a:r>
            <a:r>
              <a:rPr lang="ru-RU" sz="1500" b="1" dirty="0" err="1">
                <a:solidFill>
                  <a:schemeClr val="tx1"/>
                </a:solidFill>
              </a:rPr>
              <a:t>Медиафлоу</a:t>
            </a:r>
            <a:r>
              <a:rPr lang="ru-RU" sz="1500" b="1" dirty="0" smtClean="0">
                <a:solidFill>
                  <a:schemeClr val="tx1"/>
                </a:solidFill>
              </a:rPr>
              <a:t>»)</a:t>
            </a:r>
            <a:endParaRPr lang="ru-RU" sz="15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117195" y="1250428"/>
            <a:ext cx="3046273" cy="14927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560104" y="949961"/>
            <a:ext cx="8337627" cy="14835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243" name="Прямоугольник 4"/>
          <p:cNvSpPr>
            <a:spLocks noChangeArrowheads="1"/>
          </p:cNvSpPr>
          <p:nvPr/>
        </p:nvSpPr>
        <p:spPr bwMode="auto">
          <a:xfrm>
            <a:off x="984250" y="941388"/>
            <a:ext cx="77438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1900" b="1">
                <a:solidFill>
                  <a:srgbClr val="002060"/>
                </a:solidFill>
              </a:rPr>
              <a:t>СТРАТЕГИЧЕСКАЯ ЦЕЛЬ</a:t>
            </a:r>
            <a:r>
              <a:rPr lang="ru-RU" altLang="ru-RU" sz="1800" b="1"/>
              <a:t>: Формирование региональной системы управления знаниями и инновациями на основе взаимовыгодного партнерства университета, субъектов инновационной инфраструктуры, предприятий, организаций и бизнеса.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43621" y="2673343"/>
            <a:ext cx="8454112" cy="37816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437" name="Прямоугольник 5"/>
          <p:cNvSpPr>
            <a:spLocks noChangeArrowheads="1"/>
          </p:cNvSpPr>
          <p:nvPr/>
        </p:nvSpPr>
        <p:spPr bwMode="auto">
          <a:xfrm>
            <a:off x="3443070" y="3326093"/>
            <a:ext cx="5348288" cy="1329835"/>
          </a:xfrm>
          <a:prstGeom prst="rect">
            <a:avLst/>
          </a:prstGeom>
          <a:noFill/>
          <a:ln>
            <a:noFill/>
          </a:ln>
        </p:spPr>
        <p:txBody>
          <a:bodyPr wrap="square" lIns="97777" tIns="48887" rIns="97777" bIns="48887">
            <a:spAutoFit/>
          </a:bodyPr>
          <a:lstStyle/>
          <a:p>
            <a:pPr marL="285750" indent="-285750" algn="just" defTabSz="909638" eaLnBrk="1" hangingPunct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altLang="ru-RU" sz="1600" b="1" dirty="0" smtClean="0"/>
              <a:t>Обеспечение коммерциализации </a:t>
            </a:r>
            <a:r>
              <a:rPr lang="ru-RU" altLang="ru-RU" sz="1600" b="1" dirty="0"/>
              <a:t>университетских научных </a:t>
            </a:r>
            <a:r>
              <a:rPr lang="ru-RU" altLang="ru-RU" sz="1600" b="1" dirty="0" smtClean="0"/>
              <a:t>разработок, в </a:t>
            </a:r>
            <a:r>
              <a:rPr lang="ru-RU" altLang="ru-RU" sz="1600" b="1" dirty="0" err="1" smtClean="0"/>
              <a:t>т.ч</a:t>
            </a:r>
            <a:r>
              <a:rPr lang="ru-RU" altLang="ru-RU" sz="1600" b="1" dirty="0" smtClean="0"/>
              <a:t>. путем организации инновационных производств (инновационных предприятий) на площадях научно-технологического парка.</a:t>
            </a:r>
            <a:endParaRPr lang="ru-RU" altLang="ru-RU" sz="1600" b="1" dirty="0"/>
          </a:p>
        </p:txBody>
      </p:sp>
      <p:sp>
        <p:nvSpPr>
          <p:cNvPr id="40" name="Стрелка вниз 22"/>
          <p:cNvSpPr/>
          <p:nvPr/>
        </p:nvSpPr>
        <p:spPr>
          <a:xfrm>
            <a:off x="2124075" y="2211388"/>
            <a:ext cx="1666875" cy="442912"/>
          </a:xfrm>
          <a:prstGeom prst="downArrow">
            <a:avLst>
              <a:gd name="adj1" fmla="val 70239"/>
              <a:gd name="adj2" fmla="val 74912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90000">
                <a:schemeClr val="bg1">
                  <a:alpha val="56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7" tIns="45688" rIns="91377" bIns="45688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247" name="Прямоугольник 1"/>
          <p:cNvSpPr>
            <a:spLocks noChangeArrowheads="1"/>
          </p:cNvSpPr>
          <p:nvPr/>
        </p:nvSpPr>
        <p:spPr bwMode="auto">
          <a:xfrm>
            <a:off x="517525" y="3343275"/>
            <a:ext cx="22479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spcAft>
                <a:spcPts val="600"/>
              </a:spcAft>
            </a:pPr>
            <a:r>
              <a:rPr lang="ru-RU" altLang="ru-RU" sz="1600">
                <a:solidFill>
                  <a:schemeClr val="tx1"/>
                </a:solidFill>
                <a:latin typeface="Impact" pitchFamily="34" charset="0"/>
              </a:rPr>
              <a:t>Количество резидентов научно- технологического парка университета (спин-офф, спин-аут компаний), созданных обучающимися и работниками университета</a:t>
            </a:r>
          </a:p>
        </p:txBody>
      </p:sp>
      <p:sp>
        <p:nvSpPr>
          <p:cNvPr id="10248" name="Прямоугольник 41"/>
          <p:cNvSpPr>
            <a:spLocks noChangeArrowheads="1"/>
          </p:cNvSpPr>
          <p:nvPr/>
        </p:nvSpPr>
        <p:spPr bwMode="auto">
          <a:xfrm>
            <a:off x="454025" y="5702300"/>
            <a:ext cx="254476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500" b="1" dirty="0" smtClean="0">
                <a:solidFill>
                  <a:srgbClr val="800000"/>
                </a:solidFill>
              </a:rPr>
              <a:t>2023 </a:t>
            </a:r>
            <a:r>
              <a:rPr lang="ru-RU" altLang="ru-RU" sz="2500" b="1" dirty="0">
                <a:solidFill>
                  <a:srgbClr val="800000"/>
                </a:solidFill>
              </a:rPr>
              <a:t>г. – </a:t>
            </a:r>
            <a:r>
              <a:rPr lang="ru-RU" altLang="ru-RU" sz="2500" b="1" dirty="0" smtClean="0">
                <a:solidFill>
                  <a:srgbClr val="800000"/>
                </a:solidFill>
              </a:rPr>
              <a:t>1</a:t>
            </a:r>
            <a:r>
              <a:rPr lang="en-US" altLang="ru-RU" sz="2500" b="1" dirty="0" smtClean="0">
                <a:solidFill>
                  <a:srgbClr val="800000"/>
                </a:solidFill>
              </a:rPr>
              <a:t>2</a:t>
            </a:r>
            <a:r>
              <a:rPr lang="ru-RU" altLang="ru-RU" sz="2500" b="1" dirty="0" smtClean="0">
                <a:solidFill>
                  <a:srgbClr val="800000"/>
                </a:solidFill>
              </a:rPr>
              <a:t> </a:t>
            </a:r>
            <a:r>
              <a:rPr lang="ru-RU" altLang="ru-RU" sz="2000" dirty="0"/>
              <a:t>предприятий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844550" y="5659438"/>
            <a:ext cx="159385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Левая фигурная скобка 43"/>
          <p:cNvSpPr/>
          <p:nvPr/>
        </p:nvSpPr>
        <p:spPr>
          <a:xfrm>
            <a:off x="2897188" y="2903538"/>
            <a:ext cx="368300" cy="347662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80656" y="2826030"/>
            <a:ext cx="2610409" cy="4424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9600">
                <a:schemeClr val="bg1">
                  <a:alpha val="4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innerShdw blurRad="63500" dist="50800">
              <a:prstClr val="black">
                <a:alpha val="2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46" name="TextBox 44"/>
          <p:cNvSpPr txBox="1">
            <a:spLocks noChangeArrowheads="1"/>
          </p:cNvSpPr>
          <p:nvPr/>
        </p:nvSpPr>
        <p:spPr bwMode="auto">
          <a:xfrm>
            <a:off x="495300" y="2873375"/>
            <a:ext cx="2462213" cy="346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r>
              <a:rPr lang="ru-RU" sz="1650" b="1" dirty="0"/>
              <a:t>Целевой показатель:</a:t>
            </a:r>
          </a:p>
        </p:txBody>
      </p:sp>
      <p:sp>
        <p:nvSpPr>
          <p:cNvPr id="51" name="TextBox 44"/>
          <p:cNvSpPr txBox="1">
            <a:spLocks noChangeArrowheads="1"/>
          </p:cNvSpPr>
          <p:nvPr/>
        </p:nvSpPr>
        <p:spPr bwMode="auto">
          <a:xfrm>
            <a:off x="3443070" y="2915916"/>
            <a:ext cx="508236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Основные задачи по 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процессу на 2023 г.: </a:t>
            </a:r>
            <a:endParaRPr lang="ru-RU" sz="1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261" name="Shape 402"/>
          <p:cNvSpPr txBox="1">
            <a:spLocks/>
          </p:cNvSpPr>
          <p:nvPr/>
        </p:nvSpPr>
        <p:spPr bwMode="auto">
          <a:xfrm>
            <a:off x="1458913" y="61913"/>
            <a:ext cx="76168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 eaLnBrk="1" hangingPunct="1">
              <a:buClr>
                <a:srgbClr val="002060"/>
              </a:buClr>
              <a:buSzPct val="25000"/>
              <a:buFont typeface="Calibri" pitchFamily="34" charset="0"/>
              <a:buNone/>
            </a:pPr>
            <a:r>
              <a:rPr lang="ru-RU" altLang="ru-RU" sz="2800" b="1" dirty="0">
                <a:solidFill>
                  <a:srgbClr val="002060"/>
                </a:solidFill>
              </a:rPr>
              <a:t>Основные задачи на 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202</a:t>
            </a:r>
            <a:r>
              <a:rPr lang="en-US" altLang="ru-RU" sz="2800" b="1" dirty="0" smtClean="0">
                <a:solidFill>
                  <a:srgbClr val="002060"/>
                </a:solidFill>
              </a:rPr>
              <a:t>3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</a:rPr>
              <a:t>г.</a:t>
            </a:r>
            <a:endParaRPr lang="ru-RU" altLang="ru-RU" sz="2800" b="1" dirty="0">
              <a:solidFill>
                <a:srgbClr val="002060"/>
              </a:solidFill>
              <a:sym typeface="Calibri" pitchFamily="34" charset="0"/>
            </a:endParaRPr>
          </a:p>
        </p:txBody>
      </p:sp>
      <p:pic>
        <p:nvPicPr>
          <p:cNvPr id="102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513"/>
            <a:ext cx="1095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43070" y="4810503"/>
            <a:ext cx="5348288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ru-RU" altLang="ru-RU" sz="1600" b="1" dirty="0" smtClean="0"/>
              <a:t>Обеспечение формирования проектов </a:t>
            </a:r>
            <a:r>
              <a:rPr lang="ru-RU" sz="1600" b="1" dirty="0"/>
              <a:t>заданий (мероприятий) для включения их в состав </a:t>
            </a:r>
            <a:r>
              <a:rPr lang="ru-RU" sz="1600" b="1" dirty="0" smtClean="0"/>
              <a:t>государственных (отраслевых) научно-технических программ, </a:t>
            </a:r>
            <a:r>
              <a:rPr lang="ru-RU" sz="1600" b="1" dirty="0"/>
              <a:t>а также формирование инновационных проектов для финансирования из </a:t>
            </a:r>
            <a:r>
              <a:rPr lang="ru-RU" sz="1600" b="1" dirty="0" smtClean="0"/>
              <a:t>средств </a:t>
            </a:r>
            <a:r>
              <a:rPr lang="ru-RU" sz="1600" b="1" dirty="0"/>
              <a:t>различных инновационных </a:t>
            </a:r>
            <a:r>
              <a:rPr lang="ru-RU" sz="1600" b="1" dirty="0" smtClean="0"/>
              <a:t>фондов.</a:t>
            </a:r>
            <a:endParaRPr lang="ru-RU" alt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5182134" y="4954310"/>
            <a:ext cx="3572528" cy="11099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182134" y="3753509"/>
            <a:ext cx="3572528" cy="10340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856215"/>
              </p:ext>
            </p:extLst>
          </p:nvPr>
        </p:nvGraphicFramePr>
        <p:xfrm>
          <a:off x="388938" y="1033463"/>
          <a:ext cx="8364537" cy="2379582"/>
        </p:xfrm>
        <a:graphic>
          <a:graphicData uri="http://schemas.openxmlformats.org/drawingml/2006/table">
            <a:tbl>
              <a:tblPr/>
              <a:tblGrid>
                <a:gridCol w="5878658"/>
                <a:gridCol w="866415"/>
                <a:gridCol w="809732"/>
                <a:gridCol w="809732"/>
              </a:tblGrid>
              <a:tr h="512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Стратегические показатели развития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План </a:t>
                      </a:r>
                      <a:r>
                        <a:rPr lang="ru-RU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2022 </a:t>
                      </a: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г.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Факт </a:t>
                      </a:r>
                      <a:r>
                        <a:rPr lang="ru-RU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2022 </a:t>
                      </a: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г.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План </a:t>
                      </a:r>
                      <a:r>
                        <a:rPr lang="ru-RU" sz="1400" b="1" i="0" u="none" strike="noStrike" cap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202</a:t>
                      </a:r>
                      <a:r>
                        <a:rPr lang="en-US" sz="1400" b="1" i="0" u="none" strike="noStrike" cap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3</a:t>
                      </a:r>
                      <a:r>
                        <a:rPr lang="ru-RU" sz="1400" b="1" i="0" u="none" strike="noStrike" cap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 </a:t>
                      </a:r>
                      <a:r>
                        <a:rPr lang="ru-RU" sz="1400" b="1" i="0" u="none" strike="noStrike" cap="none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г.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92701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Доля административных и иных процедур по обеспечению деятельности университета, которые осуществляются в цифровом формате, не менее %</a:t>
                      </a:r>
                      <a:endParaRPr lang="ru-RU" sz="13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6" marR="9526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35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36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40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3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Доля научно-организационных мероприятий, проведенных с использованием ИКТ, не менее % от их общего числа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45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62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60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07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Количество финансируемых НИОК(Т)Р, направленных на разработку и внедрение цифровых технологий в университете, не менее ед. за 5 лет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3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4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5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564573" y="0"/>
            <a:ext cx="1655973" cy="73183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21537" y="0"/>
            <a:ext cx="612445" cy="7318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254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836605" y="135084"/>
            <a:ext cx="1442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sym typeface="Calibri" pitchFamily="34" charset="0"/>
              </a:rPr>
              <a:t>СМАРТ-УНИВЕРСИТЕТ</a:t>
            </a:r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482"/>
            <a:ext cx="706871" cy="706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hape 402"/>
          <p:cNvSpPr txBox="1">
            <a:spLocks/>
          </p:cNvSpPr>
          <p:nvPr/>
        </p:nvSpPr>
        <p:spPr bwMode="auto">
          <a:xfrm>
            <a:off x="2190750" y="63500"/>
            <a:ext cx="68373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/>
              <a:buNone/>
              <a:defRPr sz="1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lvl="2" indent="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/>
              <a:buNone/>
              <a:defRPr sz="1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lvl="3" indent="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/>
              <a:buNone/>
              <a:defRPr sz="1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lvl="4" indent="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/>
              <a:buNone/>
              <a:defRPr sz="1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lvl="5" indent="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/>
              <a:buNone/>
              <a:defRPr sz="1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lvl="6" indent="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/>
              <a:buNone/>
              <a:defRPr sz="1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lvl="7" indent="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/>
              <a:buNone/>
              <a:defRPr sz="1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lvl="8" indent="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/>
              <a:buNone/>
              <a:defRPr sz="1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>
                <a:srgbClr val="800000"/>
              </a:buClr>
              <a:buFont typeface="Calibri" pitchFamily="34" charset="0"/>
              <a:buNone/>
            </a:pPr>
            <a:r>
              <a:rPr lang="ru-RU" altLang="ru-RU" sz="2800" b="1" smtClean="0">
                <a:solidFill>
                  <a:srgbClr val="002060"/>
                </a:solidFill>
                <a:latin typeface="Arial" charset="0"/>
                <a:cs typeface="Calibri" pitchFamily="34" charset="0"/>
                <a:sym typeface="Calibri" pitchFamily="34" charset="0"/>
              </a:rPr>
              <a:t>Стратегические показатели</a:t>
            </a:r>
            <a:br>
              <a:rPr lang="ru-RU" altLang="ru-RU" sz="2800" b="1" smtClean="0">
                <a:solidFill>
                  <a:srgbClr val="002060"/>
                </a:solidFill>
                <a:latin typeface="Arial" charset="0"/>
                <a:cs typeface="Calibri" pitchFamily="34" charset="0"/>
                <a:sym typeface="Calibri" pitchFamily="34" charset="0"/>
              </a:rPr>
            </a:br>
            <a:r>
              <a:rPr lang="ru-RU" altLang="ru-RU" sz="2800" b="1" smtClean="0">
                <a:solidFill>
                  <a:srgbClr val="002060"/>
                </a:solidFill>
                <a:latin typeface="Arial" charset="0"/>
                <a:cs typeface="Calibri" pitchFamily="34" charset="0"/>
                <a:sym typeface="Calibri" pitchFamily="34" charset="0"/>
              </a:rPr>
              <a:t>по процессу в 202</a:t>
            </a:r>
            <a:r>
              <a:rPr lang="en-US" altLang="ru-RU" sz="2800" b="1" smtClean="0">
                <a:solidFill>
                  <a:srgbClr val="002060"/>
                </a:solidFill>
                <a:latin typeface="Arial" charset="0"/>
                <a:cs typeface="Calibri" pitchFamily="34" charset="0"/>
                <a:sym typeface="Calibri" pitchFamily="34" charset="0"/>
              </a:rPr>
              <a:t>2</a:t>
            </a:r>
            <a:r>
              <a:rPr lang="ru-RU" altLang="ru-RU" sz="2800" b="1" smtClean="0">
                <a:solidFill>
                  <a:srgbClr val="002060"/>
                </a:solidFill>
                <a:latin typeface="Arial" charset="0"/>
                <a:cs typeface="Calibri" pitchFamily="34" charset="0"/>
                <a:sym typeface="Calibri" pitchFamily="34" charset="0"/>
              </a:rPr>
              <a:t> г.</a:t>
            </a:r>
            <a:endParaRPr lang="ru-RU" altLang="ru-RU" sz="2800" b="1" dirty="0" smtClean="0">
              <a:solidFill>
                <a:srgbClr val="002060"/>
              </a:solidFill>
              <a:latin typeface="Arial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38" y="3615682"/>
            <a:ext cx="1071022" cy="1171881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517" y="3720252"/>
            <a:ext cx="928029" cy="88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 flipH="1">
            <a:off x="321538" y="4787563"/>
            <a:ext cx="4145688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279604" y="3746081"/>
            <a:ext cx="2476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Impact" pitchFamily="34" charset="0"/>
              </a:rPr>
              <a:t>«Разработка мобильного образовательного портала»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90651" y="4834260"/>
            <a:ext cx="26049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Impact" pitchFamily="34" charset="0"/>
              </a:rPr>
              <a:t>«Разработка виртуального тренажера для изучения устройства и принципов работы переносной станции наземной разведки»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16" y="5153026"/>
            <a:ext cx="1854309" cy="1150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852" y="3817643"/>
            <a:ext cx="903975" cy="90578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5053600"/>
            <a:ext cx="713282" cy="91141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5308951" y="5159456"/>
            <a:ext cx="2467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/>
              <a:t>АСУ «Абитуриент-Колледж»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213700" y="3878456"/>
            <a:ext cx="2692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/>
              <a:t>АИС «Интерактивное расписание ГГМУ» </a:t>
            </a:r>
          </a:p>
        </p:txBody>
      </p:sp>
    </p:spTree>
    <p:extLst>
      <p:ext uri="{BB962C8B-B14F-4D97-AF65-F5344CB8AC3E}">
        <p14:creationId xmlns:p14="http://schemas.microsoft.com/office/powerpoint/2010/main" val="119268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4034677" y="1599631"/>
            <a:ext cx="5014726" cy="37518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312" y="2411085"/>
            <a:ext cx="4822494" cy="2838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vesnik.grsu.by/s_n/series6/s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03" y="975436"/>
            <a:ext cx="2620122" cy="381664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3"/>
          <p:cNvSpPr>
            <a:spLocks noChangeArrowheads="1"/>
          </p:cNvSpPr>
          <p:nvPr/>
        </p:nvSpPr>
        <p:spPr bwMode="auto">
          <a:xfrm>
            <a:off x="4132312" y="1691918"/>
            <a:ext cx="4716412" cy="70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/>
          <a:p>
            <a:pPr lvl="1" algn="ctr"/>
            <a:r>
              <a:rPr lang="ru-RU" altLang="ru-RU" sz="2000" dirty="0" smtClean="0">
                <a:latin typeface="Impact" pitchFamily="34" charset="0"/>
              </a:rPr>
              <a:t>Цифровой ресурс для управления научными публикациями в журнале</a:t>
            </a:r>
            <a:endParaRPr lang="ru-RU" altLang="ru-RU" sz="2000" dirty="0">
              <a:latin typeface="Impact" pitchFamily="34" charset="0"/>
            </a:endParaRPr>
          </a:p>
        </p:txBody>
      </p:sp>
      <p:sp>
        <p:nvSpPr>
          <p:cNvPr id="28" name="Стрелка вниз 22"/>
          <p:cNvSpPr/>
          <p:nvPr/>
        </p:nvSpPr>
        <p:spPr>
          <a:xfrm rot="16200000">
            <a:off x="1980582" y="2696609"/>
            <a:ext cx="3215199" cy="720080"/>
          </a:xfrm>
          <a:prstGeom prst="downArrow">
            <a:avLst>
              <a:gd name="adj1" fmla="val 70239"/>
              <a:gd name="adj2" fmla="val 74912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90000">
                <a:schemeClr val="bg1">
                  <a:alpha val="56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7" tIns="45688" rIns="91377" bIns="45688" anchor="ctr"/>
          <a:lstStyle/>
          <a:p>
            <a:pPr algn="ctr" eaLnBrk="1" hangingPunct="1">
              <a:defRPr/>
            </a:pPr>
            <a:endParaRPr lang="ru-RU">
              <a:sym typeface="Arial" charset="0"/>
            </a:endParaRPr>
          </a:p>
        </p:txBody>
      </p:sp>
      <p:sp>
        <p:nvSpPr>
          <p:cNvPr id="9" name="Shape 402"/>
          <p:cNvSpPr txBox="1">
            <a:spLocks/>
          </p:cNvSpPr>
          <p:nvPr/>
        </p:nvSpPr>
        <p:spPr bwMode="auto">
          <a:xfrm>
            <a:off x="1458913" y="61913"/>
            <a:ext cx="76168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 eaLnBrk="1" hangingPunct="1">
              <a:buClr>
                <a:srgbClr val="002060"/>
              </a:buClr>
              <a:buSzPct val="25000"/>
              <a:buFont typeface="Calibri" pitchFamily="34" charset="0"/>
              <a:buNone/>
            </a:pPr>
            <a:r>
              <a:rPr lang="ru-RU" altLang="ru-RU" sz="2800" b="1" dirty="0">
                <a:solidFill>
                  <a:srgbClr val="002060"/>
                </a:solidFill>
              </a:rPr>
              <a:t>Основные задачи на 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202</a:t>
            </a:r>
            <a:r>
              <a:rPr lang="en-US" altLang="ru-RU" sz="2800" b="1" dirty="0" smtClean="0">
                <a:solidFill>
                  <a:srgbClr val="002060"/>
                </a:solidFill>
              </a:rPr>
              <a:t>3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</a:rPr>
              <a:t>г.</a:t>
            </a:r>
            <a:endParaRPr lang="ru-RU" altLang="ru-RU" sz="2800" b="1" dirty="0">
              <a:solidFill>
                <a:srgbClr val="002060"/>
              </a:solidFill>
              <a:sym typeface="Calibri" pitchFamily="34" charset="0"/>
            </a:endParaRPr>
          </a:p>
        </p:txBody>
      </p:sp>
      <p:pic>
        <p:nvPicPr>
          <p:cNvPr id="10" name="Picture 2" descr="https://i0.wp.com/blog.silver-peak.com/wp-content/uploads/2015/05/greencheck_lg_feat.jpg?fit=820%2C530&amp;ssl=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1" y="5310188"/>
            <a:ext cx="1109662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5"/>
          <p:cNvSpPr>
            <a:spLocks noChangeArrowheads="1"/>
          </p:cNvSpPr>
          <p:nvPr/>
        </p:nvSpPr>
        <p:spPr bwMode="auto">
          <a:xfrm>
            <a:off x="1262063" y="5268913"/>
            <a:ext cx="132397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777" tIns="48887" rIns="97777" bIns="48887">
            <a:spAutoFit/>
          </a:bodyPr>
          <a:lstStyle/>
          <a:p>
            <a:pPr defTabSz="909638">
              <a:spcAft>
                <a:spcPts val="600"/>
              </a:spcAft>
            </a:pPr>
            <a:r>
              <a:rPr lang="ru-RU" altLang="ru-RU" sz="2400">
                <a:solidFill>
                  <a:schemeClr val="tx1"/>
                </a:solidFill>
                <a:latin typeface="Impact" pitchFamily="34" charset="0"/>
              </a:rPr>
              <a:t>Задача: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44613" y="5737225"/>
            <a:ext cx="7389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800" b="1" dirty="0" smtClean="0">
                <a:latin typeface="Calibri" pitchFamily="34" charset="0"/>
              </a:rPr>
              <a:t>Перевести оставшиеся 5 серий </a:t>
            </a:r>
            <a:r>
              <a:rPr lang="ru-RU" altLang="ru-RU" sz="1800" b="1" dirty="0">
                <a:latin typeface="Calibri" pitchFamily="34" charset="0"/>
              </a:rPr>
              <a:t>журнала «</a:t>
            </a:r>
            <a:r>
              <a:rPr lang="ru-RU" sz="1800" b="1" dirty="0" err="1">
                <a:latin typeface="Calibri" pitchFamily="34" charset="0"/>
              </a:rPr>
              <a:t>Веснік</a:t>
            </a:r>
            <a:r>
              <a:rPr lang="ru-RU" sz="1800" b="1" dirty="0">
                <a:latin typeface="Calibri" pitchFamily="34" charset="0"/>
              </a:rPr>
              <a:t> </a:t>
            </a:r>
            <a:r>
              <a:rPr lang="ru-RU" sz="1800" b="1" dirty="0" err="1">
                <a:latin typeface="Calibri" pitchFamily="34" charset="0"/>
              </a:rPr>
              <a:t>ГрДУ</a:t>
            </a:r>
            <a:r>
              <a:rPr lang="ru-RU" sz="1800" b="1" dirty="0">
                <a:latin typeface="Calibri" pitchFamily="34" charset="0"/>
              </a:rPr>
              <a:t> </a:t>
            </a:r>
            <a:r>
              <a:rPr lang="ru-RU" sz="1800" b="1" dirty="0" err="1">
                <a:latin typeface="Calibri" pitchFamily="34" charset="0"/>
              </a:rPr>
              <a:t>імя</a:t>
            </a:r>
            <a:r>
              <a:rPr lang="ru-RU" sz="1800" b="1" dirty="0">
                <a:latin typeface="Calibri" pitchFamily="34" charset="0"/>
              </a:rPr>
              <a:t> </a:t>
            </a:r>
            <a:r>
              <a:rPr lang="ru-RU" sz="1800" b="1" dirty="0" err="1">
                <a:latin typeface="Calibri" pitchFamily="34" charset="0"/>
              </a:rPr>
              <a:t>Янкі</a:t>
            </a:r>
            <a:r>
              <a:rPr lang="ru-RU" sz="1800" b="1" dirty="0">
                <a:latin typeface="Calibri" pitchFamily="34" charset="0"/>
              </a:rPr>
              <a:t> Купалы» на </a:t>
            </a:r>
            <a:r>
              <a:rPr lang="ru-RU" sz="1800" b="1" dirty="0" smtClean="0">
                <a:latin typeface="Calibri" pitchFamily="34" charset="0"/>
              </a:rPr>
              <a:t>цифровую платформу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8835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402"/>
          <p:cNvSpPr txBox="1">
            <a:spLocks noGrp="1"/>
          </p:cNvSpPr>
          <p:nvPr>
            <p:ph type="title"/>
          </p:nvPr>
        </p:nvSpPr>
        <p:spPr>
          <a:xfrm>
            <a:off x="2190750" y="63500"/>
            <a:ext cx="6837363" cy="762000"/>
          </a:xfrm>
        </p:spPr>
        <p:txBody>
          <a:bodyPr tIns="45700" bIns="45700"/>
          <a:lstStyle/>
          <a:p>
            <a:pPr algn="r" eaLnBrk="1" hangingPunct="1">
              <a:spcBef>
                <a:spcPct val="0"/>
              </a:spcBef>
              <a:spcAft>
                <a:spcPct val="0"/>
              </a:spcAft>
              <a:buClr>
                <a:srgbClr val="800000"/>
              </a:buClr>
              <a:buFont typeface="Calibri" pitchFamily="34" charset="0"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Arial" charset="0"/>
                <a:cs typeface="Calibri" pitchFamily="34" charset="0"/>
                <a:sym typeface="Calibri" pitchFamily="34" charset="0"/>
              </a:rPr>
              <a:t>Стратегические показатели</a:t>
            </a:r>
            <a:br>
              <a:rPr lang="ru-RU" altLang="ru-RU" sz="2800" b="1" dirty="0" smtClean="0">
                <a:solidFill>
                  <a:srgbClr val="002060"/>
                </a:solidFill>
                <a:latin typeface="Arial" charset="0"/>
                <a:cs typeface="Calibri" pitchFamily="34" charset="0"/>
                <a:sym typeface="Calibri" pitchFamily="34" charset="0"/>
              </a:rPr>
            </a:br>
            <a:r>
              <a:rPr lang="ru-RU" altLang="ru-RU" sz="2800" b="1" dirty="0" smtClean="0">
                <a:solidFill>
                  <a:srgbClr val="002060"/>
                </a:solidFill>
                <a:latin typeface="Arial" charset="0"/>
                <a:cs typeface="Calibri" pitchFamily="34" charset="0"/>
                <a:sym typeface="Calibri" pitchFamily="34" charset="0"/>
              </a:rPr>
              <a:t>по процессу в 202</a:t>
            </a:r>
            <a:r>
              <a:rPr lang="en-US" altLang="ru-RU" sz="2800" b="1" dirty="0" smtClean="0">
                <a:solidFill>
                  <a:srgbClr val="002060"/>
                </a:solidFill>
                <a:latin typeface="Arial" charset="0"/>
                <a:cs typeface="Calibri" pitchFamily="34" charset="0"/>
                <a:sym typeface="Calibri" pitchFamily="34" charset="0"/>
              </a:rPr>
              <a:t>2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charset="0"/>
                <a:cs typeface="Calibri" pitchFamily="34" charset="0"/>
                <a:sym typeface="Calibri" pitchFamily="34" charset="0"/>
              </a:rPr>
              <a:t> г.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793697"/>
              </p:ext>
            </p:extLst>
          </p:nvPr>
        </p:nvGraphicFramePr>
        <p:xfrm>
          <a:off x="388938" y="1033463"/>
          <a:ext cx="8364537" cy="2419350"/>
        </p:xfrm>
        <a:graphic>
          <a:graphicData uri="http://schemas.openxmlformats.org/drawingml/2006/table">
            <a:tbl>
              <a:tblPr/>
              <a:tblGrid>
                <a:gridCol w="5878658"/>
                <a:gridCol w="866415"/>
                <a:gridCol w="809732"/>
                <a:gridCol w="809732"/>
              </a:tblGrid>
              <a:tr h="512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Стратегические показатели развития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План </a:t>
                      </a:r>
                      <a:r>
                        <a:rPr lang="ru-RU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2022 </a:t>
                      </a: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г.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Факт </a:t>
                      </a:r>
                      <a:r>
                        <a:rPr lang="ru-RU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2022 </a:t>
                      </a: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г.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План </a:t>
                      </a:r>
                      <a:r>
                        <a:rPr lang="ru-RU" sz="1400" b="1" i="0" u="none" strike="noStrike" cap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202</a:t>
                      </a:r>
                      <a:r>
                        <a:rPr lang="en-US" sz="1400" b="1" i="0" u="none" strike="noStrike" cap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3</a:t>
                      </a:r>
                      <a:r>
                        <a:rPr lang="ru-RU" sz="1400" b="1" i="0" u="none" strike="noStrike" cap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 </a:t>
                      </a:r>
                      <a:r>
                        <a:rPr lang="ru-RU" sz="1400" b="1" i="0" u="none" strike="noStrike" cap="none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г.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5760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/>
                        <a:t>Доля доходов от научной и инновационной деятельности в общем объеме доходов университета, не менее %</a:t>
                      </a:r>
                      <a:endParaRPr lang="ru-RU" sz="13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6" marR="9526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3,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5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2,53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3,7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38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Объем дохода, полученного университетом от реализации хозяйственных договоров и коммерциализации результатов НИОК(Т)Р, не менее тыс. руб. в год</a:t>
                      </a:r>
                    </a:p>
                  </a:txBody>
                  <a:tcPr marL="9526" marR="9526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0,0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137,0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5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0,0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05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Объем экспорта наукоемкой и высокотехнологичной продукции (товаров и услуг), не менее тыс. долл. США в год</a:t>
                      </a:r>
                    </a:p>
                  </a:txBody>
                  <a:tcPr marL="9526" marR="9526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70,0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4,9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70,0</a:t>
                      </a: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691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Количество новых видов научно-технических услуг и наименований наукоемкой продукции, созданных в университете, не менее ед. в год</a:t>
                      </a:r>
                    </a:p>
                  </a:txBody>
                  <a:tcPr marL="9526" marR="9526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7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8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9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  <a:sym typeface="Arial" charset="0"/>
                      </a:endParaRPr>
                    </a:p>
                  </a:txBody>
                  <a:tcPr marL="68598" marR="685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8" name="Скругленный прямоугольник 57"/>
          <p:cNvSpPr/>
          <p:nvPr/>
        </p:nvSpPr>
        <p:spPr>
          <a:xfrm>
            <a:off x="466725" y="41275"/>
            <a:ext cx="1655763" cy="731838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223411" y="40582"/>
            <a:ext cx="612445" cy="7318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254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303" name="Прямоугольник 1"/>
          <p:cNvSpPr>
            <a:spLocks noChangeArrowheads="1"/>
          </p:cNvSpPr>
          <p:nvPr/>
        </p:nvSpPr>
        <p:spPr bwMode="auto">
          <a:xfrm>
            <a:off x="766763" y="82550"/>
            <a:ext cx="14430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200" b="1" dirty="0">
                <a:solidFill>
                  <a:srgbClr val="002060"/>
                </a:solidFill>
                <a:sym typeface="Calibri" pitchFamily="34" charset="0"/>
              </a:rPr>
              <a:t>УНИВЕРСИТЕТ УСТОЙЧИВОГО РАЗВИТИЯ</a:t>
            </a:r>
            <a:endParaRPr lang="ru-RU" altLang="ru-RU" sz="1200" dirty="0"/>
          </a:p>
        </p:txBody>
      </p:sp>
      <p:pic>
        <p:nvPicPr>
          <p:cNvPr id="113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46038"/>
            <a:ext cx="750888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Прямоугольник 31"/>
          <p:cNvSpPr>
            <a:spLocks noChangeArrowheads="1"/>
          </p:cNvSpPr>
          <p:nvPr/>
        </p:nvSpPr>
        <p:spPr bwMode="auto">
          <a:xfrm>
            <a:off x="268288" y="4362450"/>
            <a:ext cx="3865562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sz="1700" b="1" dirty="0" smtClean="0">
                <a:solidFill>
                  <a:srgbClr val="002060"/>
                </a:solidFill>
              </a:rPr>
              <a:t>42 </a:t>
            </a:r>
            <a:r>
              <a:rPr lang="ru-RU" altLang="ru-RU" sz="1800" b="1" dirty="0" smtClean="0">
                <a:latin typeface="Calibri" pitchFamily="34" charset="0"/>
              </a:rPr>
              <a:t>кафедры </a:t>
            </a:r>
            <a:r>
              <a:rPr lang="ru-RU" altLang="ru-RU" sz="1800" b="1" dirty="0">
                <a:latin typeface="Calibri" pitchFamily="34" charset="0"/>
              </a:rPr>
              <a:t>участвовало в реализации финансируемых НИОКР различного уровня  </a:t>
            </a:r>
            <a:r>
              <a:rPr lang="ru-RU" altLang="ru-RU" sz="1800" b="1" dirty="0" smtClean="0">
                <a:latin typeface="Calibri" pitchFamily="34" charset="0"/>
              </a:rPr>
              <a:t>(</a:t>
            </a:r>
            <a:r>
              <a:rPr lang="ru-RU" altLang="ru-RU" sz="1600" b="1" dirty="0" smtClean="0">
                <a:solidFill>
                  <a:srgbClr val="800000"/>
                </a:solidFill>
                <a:latin typeface="+mn-lt"/>
                <a:cs typeface="+mn-cs"/>
              </a:rPr>
              <a:t>43 </a:t>
            </a:r>
            <a:r>
              <a:rPr lang="ru-RU" altLang="ru-RU" sz="1800" b="1" dirty="0" smtClean="0">
                <a:latin typeface="Calibri" pitchFamily="34" charset="0"/>
              </a:rPr>
              <a:t>– 2021 </a:t>
            </a:r>
            <a:r>
              <a:rPr lang="ru-RU" altLang="ru-RU" sz="1800" b="1" dirty="0">
                <a:latin typeface="Calibri" pitchFamily="34" charset="0"/>
              </a:rPr>
              <a:t>г.)</a:t>
            </a:r>
            <a:endParaRPr lang="ru-RU" altLang="ru-RU" sz="1700" b="1" dirty="0">
              <a:solidFill>
                <a:srgbClr val="002060"/>
              </a:solidFill>
            </a:endParaRPr>
          </a:p>
        </p:txBody>
      </p:sp>
      <p:sp>
        <p:nvSpPr>
          <p:cNvPr id="70" name="Прямоугольник 31"/>
          <p:cNvSpPr>
            <a:spLocks noChangeArrowheads="1"/>
          </p:cNvSpPr>
          <p:nvPr/>
        </p:nvSpPr>
        <p:spPr bwMode="auto">
          <a:xfrm>
            <a:off x="258763" y="5286375"/>
            <a:ext cx="3865562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altLang="ru-RU" sz="1700" b="1" dirty="0">
                <a:solidFill>
                  <a:srgbClr val="002060"/>
                </a:solidFill>
              </a:rPr>
              <a:t>в </a:t>
            </a:r>
            <a:r>
              <a:rPr lang="ru-RU" altLang="ru-RU" sz="1700" b="1" dirty="0" err="1">
                <a:solidFill>
                  <a:srgbClr val="002060"/>
                </a:solidFill>
              </a:rPr>
              <a:t>т.ч</a:t>
            </a:r>
            <a:r>
              <a:rPr lang="ru-RU" altLang="ru-RU" sz="1700" b="1" dirty="0">
                <a:solidFill>
                  <a:srgbClr val="002060"/>
                </a:solidFill>
              </a:rPr>
              <a:t>. 25 </a:t>
            </a:r>
            <a:r>
              <a:rPr lang="ru-RU" altLang="ru-RU" sz="1800" b="1" dirty="0">
                <a:latin typeface="Calibri" pitchFamily="34" charset="0"/>
              </a:rPr>
              <a:t>– кафедр участвовало в реализации хоздоговоров с юридическими и физическими лицами (</a:t>
            </a:r>
            <a:r>
              <a:rPr lang="ru-RU" altLang="ru-RU" sz="1600" b="1" dirty="0" smtClean="0">
                <a:solidFill>
                  <a:srgbClr val="800000"/>
                </a:solidFill>
                <a:latin typeface="+mn-lt"/>
                <a:cs typeface="+mn-cs"/>
              </a:rPr>
              <a:t>25</a:t>
            </a:r>
            <a:r>
              <a:rPr lang="ru-RU" altLang="ru-RU" sz="1800" b="1" dirty="0" smtClean="0">
                <a:latin typeface="Calibri" pitchFamily="34" charset="0"/>
              </a:rPr>
              <a:t> </a:t>
            </a:r>
            <a:r>
              <a:rPr lang="ru-RU" altLang="ru-RU" sz="1800" b="1" dirty="0">
                <a:latin typeface="Calibri" pitchFamily="34" charset="0"/>
              </a:rPr>
              <a:t>– </a:t>
            </a:r>
            <a:r>
              <a:rPr lang="ru-RU" altLang="ru-RU" sz="1800" b="1" dirty="0" smtClean="0">
                <a:latin typeface="Calibri" pitchFamily="34" charset="0"/>
              </a:rPr>
              <a:t>2021 </a:t>
            </a:r>
            <a:r>
              <a:rPr lang="ru-RU" altLang="ru-RU" sz="1800" b="1" dirty="0">
                <a:latin typeface="Calibri" pitchFamily="34" charset="0"/>
              </a:rPr>
              <a:t>г.). </a:t>
            </a:r>
            <a:endParaRPr lang="ru-RU" altLang="ru-RU" sz="1700" b="1" dirty="0">
              <a:solidFill>
                <a:srgbClr val="002060"/>
              </a:solidFill>
            </a:endParaRPr>
          </a:p>
        </p:txBody>
      </p:sp>
      <p:sp>
        <p:nvSpPr>
          <p:cNvPr id="16" name="Пятиугольник 15"/>
          <p:cNvSpPr/>
          <p:nvPr/>
        </p:nvSpPr>
        <p:spPr>
          <a:xfrm rot="5400000">
            <a:off x="1943641" y="2204778"/>
            <a:ext cx="559826" cy="3575571"/>
          </a:xfrm>
          <a:prstGeom prst="homePlate">
            <a:avLst>
              <a:gd name="adj" fmla="val 31302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 w="28575" cmpd="dbl"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r>
              <a:rPr lang="en-US" dirty="0"/>
              <a:t> </a:t>
            </a:r>
            <a:endParaRPr lang="ru-RU" dirty="0"/>
          </a:p>
        </p:txBody>
      </p:sp>
      <p:sp>
        <p:nvSpPr>
          <p:cNvPr id="11311" name="Прямоугольник 67"/>
          <p:cNvSpPr>
            <a:spLocks noChangeArrowheads="1"/>
          </p:cNvSpPr>
          <p:nvPr/>
        </p:nvSpPr>
        <p:spPr bwMode="auto">
          <a:xfrm>
            <a:off x="403225" y="3713163"/>
            <a:ext cx="3622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2813"/>
            <a:r>
              <a:rPr lang="ru-RU" altLang="ru-RU" sz="2000" dirty="0">
                <a:latin typeface="Impact" pitchFamily="34" charset="0"/>
              </a:rPr>
              <a:t>Проектная активность кафедр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3497637"/>
            <a:ext cx="4688768" cy="293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ятиугольник 24"/>
          <p:cNvSpPr/>
          <p:nvPr/>
        </p:nvSpPr>
        <p:spPr>
          <a:xfrm>
            <a:off x="3431160" y="1728786"/>
            <a:ext cx="1051193" cy="2108108"/>
          </a:xfrm>
          <a:prstGeom prst="homePlate">
            <a:avLst>
              <a:gd name="adj" fmla="val 44993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  <a:alpha val="78000"/>
                </a:schemeClr>
              </a:gs>
            </a:gsLst>
            <a:lin ang="0" scaled="1"/>
            <a:tileRect/>
          </a:gradFill>
          <a:ln w="28575" cmpd="dbl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9" y="1561308"/>
            <a:ext cx="4016056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655" y="4410869"/>
            <a:ext cx="3439083" cy="200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Shape 402"/>
          <p:cNvSpPr txBox="1">
            <a:spLocks/>
          </p:cNvSpPr>
          <p:nvPr/>
        </p:nvSpPr>
        <p:spPr bwMode="auto">
          <a:xfrm>
            <a:off x="527050" y="61913"/>
            <a:ext cx="85486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 eaLnBrk="1" hangingPunct="1">
              <a:buClr>
                <a:srgbClr val="002060"/>
              </a:buClr>
              <a:buSzPct val="25000"/>
              <a:buFont typeface="Calibri" pitchFamily="34" charset="0"/>
              <a:buNone/>
            </a:pPr>
            <a:r>
              <a:rPr lang="ru-RU" altLang="ru-RU" sz="2800" b="1">
                <a:solidFill>
                  <a:srgbClr val="002060"/>
                </a:solidFill>
              </a:rPr>
              <a:t>Финансирование НИОК(Т)Р</a:t>
            </a:r>
            <a:endParaRPr lang="ru-RU" altLang="ru-RU" sz="2800" b="1">
              <a:solidFill>
                <a:srgbClr val="002060"/>
              </a:solidFill>
              <a:sym typeface="Calibri" pitchFamily="34" charset="0"/>
            </a:endParaRPr>
          </a:p>
        </p:txBody>
      </p:sp>
      <p:sp>
        <p:nvSpPr>
          <p:cNvPr id="13315" name="Text Box 18"/>
          <p:cNvSpPr txBox="1">
            <a:spLocks noChangeArrowheads="1"/>
          </p:cNvSpPr>
          <p:nvPr/>
        </p:nvSpPr>
        <p:spPr bwMode="white">
          <a:xfrm>
            <a:off x="4660900" y="846138"/>
            <a:ext cx="43434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 dirty="0"/>
              <a:t>Структура финансирования НИОК(Т)Р</a:t>
            </a:r>
            <a:endParaRPr lang="en-US" altLang="ru-RU" sz="1700" b="1" dirty="0"/>
          </a:p>
        </p:txBody>
      </p:sp>
      <p:sp>
        <p:nvSpPr>
          <p:cNvPr id="13316" name="Номер слайда 1"/>
          <p:cNvSpPr>
            <a:spLocks noGrp="1"/>
          </p:cNvSpPr>
          <p:nvPr>
            <p:ph type="sldNum" sz="quarter" idx="13"/>
          </p:nvPr>
        </p:nvSpPr>
        <p:spPr>
          <a:xfrm>
            <a:off x="6942138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BB1160E8-DB7A-41EE-A8E3-DE42056FF8A0}" type="slidenum">
              <a:rPr lang="ru-RU" altLang="ru-RU" smtClean="0">
                <a:solidFill>
                  <a:srgbClr val="888888"/>
                </a:solidFill>
                <a:latin typeface="Calibri" pitchFamily="34" charset="0"/>
                <a:sym typeface="Calibri" pitchFamily="34" charset="0"/>
              </a:rPr>
              <a:pPr/>
              <a:t>8</a:t>
            </a:fld>
            <a:endParaRPr lang="ru-RU" altLang="ru-RU" smtClean="0">
              <a:solidFill>
                <a:srgbClr val="888888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3318" name="Text Box 18"/>
          <p:cNvSpPr txBox="1">
            <a:spLocks noChangeArrowheads="1"/>
          </p:cNvSpPr>
          <p:nvPr/>
        </p:nvSpPr>
        <p:spPr bwMode="white">
          <a:xfrm>
            <a:off x="0" y="4171950"/>
            <a:ext cx="11366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500" b="1" dirty="0" smtClean="0"/>
              <a:t>2021</a:t>
            </a:r>
            <a:endParaRPr lang="en-US" altLang="ru-RU" sz="2500" b="1" dirty="0"/>
          </a:p>
        </p:txBody>
      </p:sp>
      <p:sp>
        <p:nvSpPr>
          <p:cNvPr id="13322" name="Прямоугольник 23"/>
          <p:cNvSpPr>
            <a:spLocks noChangeArrowheads="1"/>
          </p:cNvSpPr>
          <p:nvPr/>
        </p:nvSpPr>
        <p:spPr bwMode="auto">
          <a:xfrm>
            <a:off x="122238" y="903288"/>
            <a:ext cx="42259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/>
          <a:p>
            <a:pPr lvl="1" algn="ctr"/>
            <a:r>
              <a:rPr lang="ru-RU" altLang="ru-RU" sz="1700" dirty="0">
                <a:latin typeface="Impact" pitchFamily="34" charset="0"/>
              </a:rPr>
              <a:t>Динамика финансирования научных исследований и разработок</a:t>
            </a:r>
          </a:p>
        </p:txBody>
      </p:sp>
      <p:sp>
        <p:nvSpPr>
          <p:cNvPr id="13325" name="Прямоугольник 31"/>
          <p:cNvSpPr>
            <a:spLocks noChangeArrowheads="1"/>
          </p:cNvSpPr>
          <p:nvPr/>
        </p:nvSpPr>
        <p:spPr bwMode="auto">
          <a:xfrm>
            <a:off x="204788" y="1987550"/>
            <a:ext cx="72707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700" b="1" dirty="0" smtClean="0">
                <a:solidFill>
                  <a:srgbClr val="002060"/>
                </a:solidFill>
              </a:rPr>
              <a:t>2022</a:t>
            </a:r>
            <a:endParaRPr lang="ru-RU" altLang="ru-RU" sz="1700" b="1" dirty="0">
              <a:solidFill>
                <a:srgbClr val="002060"/>
              </a:solidFill>
            </a:endParaRPr>
          </a:p>
        </p:txBody>
      </p:sp>
      <p:sp>
        <p:nvSpPr>
          <p:cNvPr id="13326" name="Прямоугольник 32"/>
          <p:cNvSpPr>
            <a:spLocks noChangeArrowheads="1"/>
          </p:cNvSpPr>
          <p:nvPr/>
        </p:nvSpPr>
        <p:spPr bwMode="auto">
          <a:xfrm>
            <a:off x="1028700" y="1519238"/>
            <a:ext cx="1249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500" b="1" dirty="0">
                <a:solidFill>
                  <a:schemeClr val="tx1"/>
                </a:solidFill>
              </a:rPr>
              <a:t>тыс. руб.</a:t>
            </a:r>
          </a:p>
        </p:txBody>
      </p:sp>
      <p:sp>
        <p:nvSpPr>
          <p:cNvPr id="13327" name="Прямоугольник 31"/>
          <p:cNvSpPr>
            <a:spLocks noChangeArrowheads="1"/>
          </p:cNvSpPr>
          <p:nvPr/>
        </p:nvSpPr>
        <p:spPr bwMode="auto">
          <a:xfrm>
            <a:off x="204788" y="2593975"/>
            <a:ext cx="7270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700" b="1" dirty="0" smtClean="0">
                <a:solidFill>
                  <a:srgbClr val="002060"/>
                </a:solidFill>
              </a:rPr>
              <a:t>2021</a:t>
            </a:r>
            <a:endParaRPr lang="ru-RU" altLang="ru-RU" sz="1700" b="1" dirty="0">
              <a:solidFill>
                <a:srgbClr val="002060"/>
              </a:solidFill>
            </a:endParaRPr>
          </a:p>
        </p:txBody>
      </p:sp>
      <p:sp>
        <p:nvSpPr>
          <p:cNvPr id="13328" name="Прямоугольник 31"/>
          <p:cNvSpPr>
            <a:spLocks noChangeArrowheads="1"/>
          </p:cNvSpPr>
          <p:nvPr/>
        </p:nvSpPr>
        <p:spPr bwMode="auto">
          <a:xfrm>
            <a:off x="204788" y="3217863"/>
            <a:ext cx="72707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700" b="1" dirty="0" smtClean="0">
                <a:solidFill>
                  <a:srgbClr val="002060"/>
                </a:solidFill>
              </a:rPr>
              <a:t>2020</a:t>
            </a:r>
            <a:endParaRPr lang="ru-RU" altLang="ru-RU" sz="1700" b="1" dirty="0">
              <a:solidFill>
                <a:srgbClr val="002060"/>
              </a:solidFill>
            </a:endParaRPr>
          </a:p>
        </p:txBody>
      </p:sp>
      <p:pic>
        <p:nvPicPr>
          <p:cNvPr id="13333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0" y="4579564"/>
            <a:ext cx="3359150" cy="1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34" name="Text Box 18"/>
          <p:cNvSpPr txBox="1">
            <a:spLocks noChangeArrowheads="1"/>
          </p:cNvSpPr>
          <p:nvPr/>
        </p:nvSpPr>
        <p:spPr bwMode="white">
          <a:xfrm>
            <a:off x="8005763" y="4210050"/>
            <a:ext cx="1138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500" b="1" dirty="0" smtClean="0"/>
              <a:t>2022</a:t>
            </a:r>
            <a:endParaRPr lang="en-US" altLang="ru-RU" sz="2500" b="1" dirty="0"/>
          </a:p>
        </p:txBody>
      </p:sp>
      <p:pic>
        <p:nvPicPr>
          <p:cNvPr id="1333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7" y="4171950"/>
            <a:ext cx="29559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91" y="1253178"/>
            <a:ext cx="4521947" cy="258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402"/>
          <p:cNvSpPr txBox="1">
            <a:spLocks noGrp="1"/>
          </p:cNvSpPr>
          <p:nvPr>
            <p:ph type="title"/>
          </p:nvPr>
        </p:nvSpPr>
        <p:spPr>
          <a:xfrm>
            <a:off x="1658938" y="69850"/>
            <a:ext cx="7354887" cy="752475"/>
          </a:xfrm>
        </p:spPr>
        <p:txBody>
          <a:bodyPr tIns="45700" bIns="45700"/>
          <a:lstStyle/>
          <a:p>
            <a:pPr algn="r" eaLnBrk="1" hangingPunct="1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25000"/>
              <a:buFont typeface="Calibri" pitchFamily="34" charset="0"/>
              <a:buNone/>
            </a:pPr>
            <a:r>
              <a:rPr lang="ru-RU" altLang="ru-RU" sz="2800" b="1" smtClean="0">
                <a:solidFill>
                  <a:srgbClr val="002060"/>
                </a:solidFill>
                <a:latin typeface="Arial" charset="0"/>
                <a:cs typeface="Calibri" pitchFamily="34" charset="0"/>
                <a:sym typeface="Calibri" pitchFamily="34" charset="0"/>
              </a:rPr>
              <a:t>Доход от выполнения НИОК(Т)Р в разрезе факультетов в 2022 году</a:t>
            </a:r>
          </a:p>
        </p:txBody>
      </p:sp>
      <p:sp>
        <p:nvSpPr>
          <p:cNvPr id="1945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5243A1D-ECDD-4EC1-BBAE-299CA583182F}" type="slidenum">
              <a:rPr lang="ru-RU" altLang="ru-RU" sz="1400" smtClean="0">
                <a:solidFill>
                  <a:srgbClr val="888888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 sz="1400" smtClean="0">
              <a:solidFill>
                <a:srgbClr val="888888"/>
              </a:solidFill>
              <a:latin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303732"/>
              </p:ext>
            </p:extLst>
          </p:nvPr>
        </p:nvGraphicFramePr>
        <p:xfrm>
          <a:off x="440359" y="1042909"/>
          <a:ext cx="8501831" cy="5431233"/>
        </p:xfrm>
        <a:graphic>
          <a:graphicData uri="http://schemas.openxmlformats.org/drawingml/2006/table">
            <a:tbl>
              <a:tblPr/>
              <a:tblGrid>
                <a:gridCol w="3494435"/>
                <a:gridCol w="991619"/>
                <a:gridCol w="1029198"/>
                <a:gridCol w="1055815"/>
                <a:gridCol w="965382"/>
                <a:gridCol w="965382"/>
              </a:tblGrid>
              <a:tr h="6334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Факультет/ подразделение</a:t>
                      </a: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ГПНИ</a:t>
                      </a:r>
                      <a:r>
                        <a:rPr lang="ru-RU" sz="1100" b="1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     </a:t>
                      </a:r>
                      <a:r>
                        <a:rPr lang="en-US" sz="1100" b="1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100" b="1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тыс. руб.</a:t>
                      </a: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Прочий бюджет, </a:t>
                      </a:r>
                      <a:r>
                        <a:rPr lang="ru-RU" sz="1100" b="1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 тыс</a:t>
                      </a:r>
                      <a:r>
                        <a:rPr lang="ru-RU" sz="1100" b="1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 руб.</a:t>
                      </a: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Хоздоговоры  тыс. 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Всего, тыс. руб.</a:t>
                      </a:r>
                      <a:endParaRPr lang="ru-RU" sz="1100" b="1" i="0" u="none" strike="noStrike" kern="12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Доля в общем доходе от науки</a:t>
                      </a: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9943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Физико-технический</a:t>
                      </a: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244,1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126,0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27,6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397,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7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35,3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409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Биологии и экологии</a:t>
                      </a: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112,1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25,5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53,6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191,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17,0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907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Инновационных технологий машиностроения</a:t>
                      </a: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137,6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49,20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3,54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190,34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16,9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Истории, коммуникации и туризма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75,1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6,00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25,9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10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7,0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9,5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144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Математики и информатики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101,25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0,8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3,69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105,74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9,4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Экономики и управления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16,6</a:t>
                      </a:r>
                      <a:endParaRPr lang="ru-RU" sz="16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10,0</a:t>
                      </a:r>
                      <a:endParaRPr lang="ru-RU" sz="16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16,1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42,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7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3,8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987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Филологический 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33,4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0,98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34,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4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3,1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091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Юридический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20,6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20,6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1,8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052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Физической культуры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10,4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1,76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12,2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1,1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30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Педагогический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7,0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0,03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7,03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0,6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661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Инженерно-строительный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5,5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5,5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0,5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1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Довузовской</a:t>
                      </a:r>
                      <a:r>
                        <a:rPr lang="ru-RU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подготовки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2,88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2,88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0,3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7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Искусств и дизайна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1,0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1,0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0,1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39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Психологии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0,3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0,3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0,0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4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Структурные подразделения (ИАЦ)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600" b="0" i="0" u="none" strike="noStrike" kern="1200" cap="non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6,86</a:t>
                      </a:r>
                      <a:endParaRPr lang="ru-RU" sz="1600" b="0" i="0" u="none" strike="noStrike" kern="1200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6,86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0,6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sym typeface="Arial"/>
                        </a:rPr>
                        <a:t> 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5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ВСЕГО ПО УНИВЕРСИТЕТУ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i="0" u="none" strike="noStrike" kern="1200" cap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747,75</a:t>
                      </a:r>
                      <a:endParaRPr lang="ru-RU" sz="1700" b="1" i="0" u="none" strike="noStrike" kern="1200" cap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 i="0" u="none" strike="noStrike" kern="1200" cap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227,90</a:t>
                      </a:r>
                      <a:endParaRPr lang="ru-RU" sz="1700" b="1" i="0" u="none" strike="noStrike" kern="1200" cap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i="0" u="none" strike="noStrike" kern="1200" cap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14</a:t>
                      </a:r>
                      <a:r>
                        <a:rPr lang="en-US" sz="1700" b="1" i="0" u="none" strike="noStrike" kern="1200" cap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9,74</a:t>
                      </a:r>
                      <a:endParaRPr lang="ru-RU" sz="1700" b="1" i="0" u="none" strike="noStrike" kern="1200" cap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970" marR="48970" marT="6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kern="1200" cap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 </a:t>
                      </a:r>
                      <a:r>
                        <a:rPr lang="en-US" sz="1700" b="1" i="0" u="none" strike="noStrike" kern="1200" cap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125,45</a:t>
                      </a:r>
                      <a:endParaRPr lang="ru-RU" sz="1700" b="1" i="0" u="none" strike="noStrike" kern="1200" cap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4" marR="9524" marT="86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95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19744</TotalTime>
  <Words>2987</Words>
  <Application>Microsoft Office PowerPoint</Application>
  <PresentationFormat>Экран (4:3)</PresentationFormat>
  <Paragraphs>943</Paragraphs>
  <Slides>21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Arial Narrow</vt:lpstr>
      <vt:lpstr>Times New Roman</vt:lpstr>
      <vt:lpstr>Calibri</vt:lpstr>
      <vt:lpstr>Wingdings</vt:lpstr>
      <vt:lpstr>Impact</vt:lpstr>
      <vt:lpstr>Тема Office</vt:lpstr>
      <vt:lpstr>2_Тема Office</vt:lpstr>
      <vt:lpstr>3_Тема Office</vt:lpstr>
      <vt:lpstr>4_Тема Office</vt:lpstr>
      <vt:lpstr>Об итогах научной и инновационной деятельности университета  в 2022 году  и задачах на 2023 год</vt:lpstr>
      <vt:lpstr>Стратегические показатели по процессу в 2022 г.</vt:lpstr>
      <vt:lpstr>Инновационно-восприимчивый университет </vt:lpstr>
      <vt:lpstr>Презентация PowerPoint</vt:lpstr>
      <vt:lpstr>Презентация PowerPoint</vt:lpstr>
      <vt:lpstr>Презентация PowerPoint</vt:lpstr>
      <vt:lpstr>Стратегические показатели по процессу в 2022 г.</vt:lpstr>
      <vt:lpstr>Презентация PowerPoint</vt:lpstr>
      <vt:lpstr>Доход от выполнения НИОК(Т)Р в разрезе факультетов в 2022 году</vt:lpstr>
      <vt:lpstr>Презентация PowerPoint</vt:lpstr>
      <vt:lpstr>Презентация PowerPoint</vt:lpstr>
      <vt:lpstr>Презентация PowerPoint</vt:lpstr>
      <vt:lpstr>Стратегические показатели по процессу в 2022 г.</vt:lpstr>
      <vt:lpstr>Университет без границ </vt:lpstr>
      <vt:lpstr>Презентация PowerPoint</vt:lpstr>
      <vt:lpstr>Презентация PowerPoint</vt:lpstr>
      <vt:lpstr>Стратегические показатели по процессу в 2022 г.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ГрГУ имени Янки Купалы</dc:title>
  <dc:creator>aids</dc:creator>
  <cp:lastModifiedBy>СКЕРСЬ МАРИЯ АНТОНОВНА</cp:lastModifiedBy>
  <cp:revision>1542</cp:revision>
  <cp:lastPrinted>2023-01-20T15:08:07Z</cp:lastPrinted>
  <dcterms:modified xsi:type="dcterms:W3CDTF">2023-02-14T13:35:35Z</dcterms:modified>
</cp:coreProperties>
</file>