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  <p:sldMasterId id="2147483713" r:id="rId2"/>
  </p:sldMasterIdLst>
  <p:notesMasterIdLst>
    <p:notesMasterId r:id="rId14"/>
  </p:notesMasterIdLst>
  <p:handoutMasterIdLst>
    <p:handoutMasterId r:id="rId15"/>
  </p:handoutMasterIdLst>
  <p:sldIdLst>
    <p:sldId id="256" r:id="rId3"/>
    <p:sldId id="414" r:id="rId4"/>
    <p:sldId id="421" r:id="rId5"/>
    <p:sldId id="417" r:id="rId6"/>
    <p:sldId id="425" r:id="rId7"/>
    <p:sldId id="415" r:id="rId8"/>
    <p:sldId id="424" r:id="rId9"/>
    <p:sldId id="413" r:id="rId10"/>
    <p:sldId id="412" r:id="rId11"/>
    <p:sldId id="426" r:id="rId12"/>
    <p:sldId id="416" r:id="rId13"/>
  </p:sldIdLst>
  <p:sldSz cx="9144000" cy="6858000" type="screen4x3"/>
  <p:notesSz cx="6858000" cy="9872663"/>
  <p:embeddedFontLst>
    <p:embeddedFont>
      <p:font typeface="Arial Narrow" pitchFamily="34" charset="0"/>
      <p:regular r:id="rId16"/>
      <p:bold r:id="rId17"/>
      <p:italic r:id="rId18"/>
      <p:bold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Impact" pitchFamily="34" charset="0"/>
      <p:regular r:id="rId24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E9EDF4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85E3A19-DA91-492F-8AF2-60A91F2937ED}">
  <a:tblStyle styleId="{085E3A19-DA91-492F-8AF2-60A91F2937ED}" styleName="Table_0"/>
  <a:tblStyle styleId="{A776D7D6-03D7-4088-8A69-A0D2A63F33F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0514" autoAdjust="0"/>
  </p:normalViewPr>
  <p:slideViewPr>
    <p:cSldViewPr snapToGrid="0">
      <p:cViewPr varScale="1">
        <p:scale>
          <a:sx n="87" d="100"/>
          <a:sy n="87" d="100"/>
        </p:scale>
        <p:origin x="-1633" y="-7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337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Научные публикации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28434333524124733"/>
                  <c:y val="-2.25139791284883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 3042 (19)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3EA-4674-8581-C8F900E5BEFF}"/>
                </c:ext>
              </c:extLst>
            </c:dLbl>
            <c:dLbl>
              <c:idx val="1"/>
              <c:layout>
                <c:manualLayout>
                  <c:x val="0.22258447417485083"/>
                  <c:y val="-2.245370558630518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2618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3EA-4674-8581-C8F900E5BEFF}"/>
                </c:ext>
              </c:extLst>
            </c:dLbl>
            <c:dLbl>
              <c:idx val="2"/>
              <c:layout>
                <c:manualLayout>
                  <c:x val="0.2249274686398493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2447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3EA-4674-8581-C8F900E5BEFF}"/>
                </c:ext>
              </c:extLst>
            </c:dLbl>
            <c:dLbl>
              <c:idx val="3"/>
              <c:layout>
                <c:manualLayout>
                  <c:x val="0.22258447417485092"/>
                  <c:y val="8.9814822345220709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2453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3EA-4674-8581-C8F900E5BEF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3213</c:v>
                </c:pt>
                <c:pt idx="1">
                  <c:v>2618</c:v>
                </c:pt>
                <c:pt idx="2">
                  <c:v>2447</c:v>
                </c:pt>
                <c:pt idx="3">
                  <c:v>2453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3EA-4674-8581-C8F900E5B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122304"/>
        <c:axId val="88849728"/>
        <c:axId val="0"/>
      </c:bar3DChart>
      <c:catAx>
        <c:axId val="33122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88849728"/>
        <c:crosses val="autoZero"/>
        <c:auto val="1"/>
        <c:lblAlgn val="ctr"/>
        <c:lblOffset val="100"/>
        <c:noMultiLvlLbl val="0"/>
      </c:catAx>
      <c:valAx>
        <c:axId val="8884972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31223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Подано работ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207</c:v>
                </c:pt>
                <c:pt idx="1">
                  <c:v>178</c:v>
                </c:pt>
                <c:pt idx="2">
                  <c:v>151</c:v>
                </c:pt>
                <c:pt idx="3">
                  <c:v>139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00-4409-82A8-54778EF2D3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4368000"/>
        <c:axId val="88851584"/>
      </c:barChart>
      <c:catAx>
        <c:axId val="3436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8851584"/>
        <c:crosses val="autoZero"/>
        <c:auto val="1"/>
        <c:lblAlgn val="ctr"/>
        <c:lblOffset val="100"/>
        <c:noMultiLvlLbl val="0"/>
      </c:catAx>
      <c:valAx>
        <c:axId val="88851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3680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874" tIns="45936" rIns="91874" bIns="4593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1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3884613" y="0"/>
            <a:ext cx="29718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874" tIns="45936" rIns="91874" bIns="4593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2F462E37-562D-4D79-8D98-8505C627CA70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12292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9377363"/>
            <a:ext cx="29718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874" tIns="45936" rIns="91874" bIns="4593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3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3884613" y="9377363"/>
            <a:ext cx="29718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874" tIns="45936" rIns="91874" bIns="4593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4DA56129-8CD3-4581-83DD-652D83113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25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3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859" tIns="91859" rIns="91859" bIns="91859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Calibri" pitchFamily="34" charset="0"/>
              <a:buNone/>
              <a:defRPr sz="12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6473" indent="-287106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8419" indent="-229683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7788" indent="-229683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67156" indent="-229683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26524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85892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45260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904628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7171" name="Shape 4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859" tIns="91859" rIns="91859" bIns="91859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Calibri" pitchFamily="34" charset="0"/>
              <a:buNone/>
              <a:defRPr sz="12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6473" indent="-287106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8419" indent="-229683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7788" indent="-229683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67156" indent="-229683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26524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85892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45260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904628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8132" name="Shape 5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960438" y="739775"/>
            <a:ext cx="4937125" cy="3703638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689475"/>
            <a:ext cx="5486400" cy="4443413"/>
          </a:xfrm>
          <a:prstGeom prst="rect">
            <a:avLst/>
          </a:prstGeom>
          <a:noFill/>
          <a:ln>
            <a:noFill/>
          </a:ln>
        </p:spPr>
        <p:txBody>
          <a:bodyPr lIns="91859" tIns="91859" rIns="91859" bIns="91859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7174" name="Shape 7"/>
          <p:cNvSpPr txBox="1">
            <a:spLocks noGrp="1"/>
          </p:cNvSpPr>
          <p:nvPr>
            <p:ph type="ftr" idx="11"/>
          </p:nvPr>
        </p:nvSpPr>
        <p:spPr bwMode="auto">
          <a:xfrm>
            <a:off x="0" y="9375775"/>
            <a:ext cx="29718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859" tIns="91859" rIns="91859" bIns="91859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Calibri" pitchFamily="34" charset="0"/>
              <a:buNone/>
              <a:defRPr sz="12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6473" indent="-287106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8419" indent="-229683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7788" indent="-229683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67156" indent="-229683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26524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85892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45260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904628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7175" name="Shape 8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9375775"/>
            <a:ext cx="2971800" cy="4953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859" tIns="45916" rIns="91859" bIns="459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25000"/>
              <a:buFont typeface="Calibri" pitchFamily="34" charset="0"/>
              <a:buNone/>
              <a:defRPr sz="12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6473" indent="-287106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8419" indent="-229683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7788" indent="-229683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67156" indent="-229683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26524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85892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45260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904628" indent="-22968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fld id="{036D4529-761F-424C-9CA4-132E162AA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824612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39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endParaRPr 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49155" name="Shape 392"/>
          <p:cNvSpPr>
            <a:spLocks noGrp="1" noRot="1" noChangeAspect="1" noTextEdit="1"/>
          </p:cNvSpPr>
          <p:nvPr>
            <p:ph type="sldImg" idx="2"/>
          </p:nvPr>
        </p:nvSpPr>
        <p:spPr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endParaRPr 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24DA3AE-9C57-4160-A3ED-3C9C6A248E6A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hape 39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2227" name="Shape 399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53251" name="Заметки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3252" name="Номер слайда 3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9F6EA9-FFD6-490A-B1C2-A0DADA0D1E07}" type="slidenum">
              <a:rPr lang="ru-RU" altLang="ru-RU" smtClean="0">
                <a:cs typeface="Arial" charset="0"/>
              </a:rPr>
              <a:pPr/>
              <a:t>9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55299" name="Заметки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5300" name="Номер слайда 3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2BDC55-5431-4711-8D50-EB674F9EE42C}" type="slidenum">
              <a:rPr lang="ru-RU" altLang="ru-RU" smtClean="0">
                <a:cs typeface="Arial" charset="0"/>
              </a:rPr>
              <a:pPr/>
              <a:t>10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1137C-02B3-49D3-BEC2-9A12DA551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F955589-CA50-4136-BB60-95D82178AA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722312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36971D-F449-4197-8BD5-08DAC988CB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hape 14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E2F524-2953-494A-97F5-D8CFC601DD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4645026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1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hape 1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hape 14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E95A94-B1AE-4798-AE5F-CD8CA2CCCE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hape 14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4A31F1-8A73-4A3F-B028-40C11839EC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6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042407-16E7-4C9B-BA4C-8388F060B2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732336" y="2171702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2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BD4D5F-334D-43E5-87DB-61C8022F44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6637F-5F05-4F4D-B630-DC0937468A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722312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E2672-1C82-44FD-91F7-601F8B9922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96337-0C99-4BB4-98C4-3AA7C73720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4645026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67E8B-AC8E-4F29-84C6-EF6214D333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E51CC-E030-47DC-BE02-55D99E443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6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BCD6A-76F7-4FD9-9057-A290298591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732336" y="2171702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2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DEE64-00FE-4F4E-969A-167DE98176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7BC8A8-2D03-4826-B949-2E166193B5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Shape 1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888888"/>
              </a:buClr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029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888888"/>
              </a:buClr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030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888888"/>
              </a:buClr>
              <a:buSzPct val="25000"/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fld id="{B568F33B-8962-4BDE-B3EF-EF7062E27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Shape 15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9525"/>
            <a:ext cx="913923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10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charset="0"/>
            </a:endParaRPr>
          </a:p>
        </p:txBody>
      </p:sp>
      <p:sp>
        <p:nvSpPr>
          <p:cNvPr id="2051" name="Shape 1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charset="0"/>
            </a:endParaRPr>
          </a:p>
        </p:txBody>
      </p:sp>
      <p:sp>
        <p:nvSpPr>
          <p:cNvPr id="1028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888888"/>
              </a:buClr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029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888888"/>
              </a:buClr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030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888888"/>
              </a:buClr>
              <a:buSzPct val="25000"/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cs typeface="Arial" charset="0"/>
                <a:sym typeface="Calibri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fld id="{A331A4F0-CCBC-4219-B670-10169FF914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2055" name="Shape 15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9525"/>
            <a:ext cx="913923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Shape 394" descr="C:\Users\Gzhimajlo_mj\Desktop\слайд3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638" y="-3175"/>
            <a:ext cx="9163051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6" name="Shape 396"/>
          <p:cNvSpPr/>
          <p:nvPr/>
        </p:nvSpPr>
        <p:spPr>
          <a:xfrm>
            <a:off x="2711450" y="4746625"/>
            <a:ext cx="6299200" cy="143986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91425" tIns="45700" rIns="91425" bIns="4570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25000"/>
              <a:buFont typeface="Arial Narrow"/>
              <a:buNone/>
              <a:defRPr/>
            </a:pPr>
            <a:endParaRPr lang="ru-RU" sz="1800" kern="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7" name="Shape 395"/>
          <p:cNvSpPr txBox="1">
            <a:spLocks/>
          </p:cNvSpPr>
          <p:nvPr/>
        </p:nvSpPr>
        <p:spPr bwMode="auto">
          <a:xfrm>
            <a:off x="2052638" y="1477963"/>
            <a:ext cx="7021512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/>
              <a:buNone/>
              <a:defRPr sz="18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lvl="2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/>
              <a:buNone/>
              <a:defRPr sz="18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lvl="3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/>
              <a:buNone/>
              <a:defRPr sz="18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lvl="4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/>
              <a:buNone/>
              <a:defRPr sz="18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lvl="5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/>
              <a:buNone/>
              <a:defRPr sz="18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lvl="6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/>
              <a:buNone/>
              <a:defRPr sz="18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lvl="7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/>
              <a:buNone/>
              <a:defRPr sz="18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lvl="8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/>
              <a:buNone/>
              <a:defRPr sz="18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ru-RU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Calibri" pitchFamily="34" charset="0"/>
                <a:sym typeface="Calibri" pitchFamily="34" charset="0"/>
              </a:rPr>
              <a:t>Об итогах научной и инновационной деятельности студентов университета в 20</a:t>
            </a:r>
            <a:r>
              <a:rPr lang="en-US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Calibri" pitchFamily="34" charset="0"/>
                <a:sym typeface="Calibri" pitchFamily="34" charset="0"/>
              </a:rPr>
              <a:t>2</a:t>
            </a:r>
            <a:r>
              <a:rPr lang="ru-RU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Calibri" pitchFamily="34" charset="0"/>
                <a:sym typeface="Calibri" pitchFamily="34" charset="0"/>
              </a:rPr>
              <a:t>2 году </a:t>
            </a:r>
            <a:br>
              <a:rPr lang="ru-RU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Calibri" pitchFamily="34" charset="0"/>
                <a:sym typeface="Calibri" pitchFamily="34" charset="0"/>
              </a:rPr>
            </a:br>
            <a:r>
              <a:rPr lang="ru-RU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Calibri" pitchFamily="34" charset="0"/>
                <a:sym typeface="Calibri" pitchFamily="34" charset="0"/>
              </a:rPr>
              <a:t>и задачах на 2023 год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585995" y="5215569"/>
            <a:ext cx="5424655" cy="120032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r" eaLnBrk="1" hangingPunct="1"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«Материалы ЕДИ, февраль 2023 г.».</a:t>
            </a:r>
          </a:p>
          <a:p>
            <a:pPr algn="r" eaLnBrk="1" hangingPunct="1"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По материалам Совета университета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hape 402"/>
          <p:cNvSpPr txBox="1">
            <a:spLocks/>
          </p:cNvSpPr>
          <p:nvPr/>
        </p:nvSpPr>
        <p:spPr bwMode="auto">
          <a:xfrm>
            <a:off x="1255713" y="61913"/>
            <a:ext cx="76168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r">
              <a:buClr>
                <a:srgbClr val="002060"/>
              </a:buClr>
              <a:buSzPct val="25000"/>
              <a:buFont typeface="Calibri" pitchFamily="34" charset="0"/>
              <a:buNone/>
            </a:pPr>
            <a:r>
              <a:rPr lang="ru-RU" altLang="ru-RU" sz="2800" b="1">
                <a:solidFill>
                  <a:srgbClr val="002060"/>
                </a:solidFill>
                <a:sym typeface="Calibri" pitchFamily="34" charset="0"/>
              </a:rPr>
              <a:t>Внешнее признание результатов НИРС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722099"/>
              </p:ext>
            </p:extLst>
          </p:nvPr>
        </p:nvGraphicFramePr>
        <p:xfrm>
          <a:off x="1355725" y="1724025"/>
          <a:ext cx="7008230" cy="4766879"/>
        </p:xfrm>
        <a:graphic>
          <a:graphicData uri="http://schemas.openxmlformats.org/drawingml/2006/table">
            <a:tbl>
              <a:tblPr/>
              <a:tblGrid>
                <a:gridCol w="34449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39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2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4476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Факультет</a:t>
                      </a:r>
                      <a:endParaRPr lang="ru-RU" sz="1400" dirty="0"/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Стипендии Президента Республики Беларусь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857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2019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2022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  <a:sym typeface="Arial" charset="0"/>
                        </a:rPr>
                        <a:t>Биологии и экологии</a:t>
                      </a: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4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  <a:sym typeface="Arial" charset="0"/>
                        </a:rPr>
                        <a:t>Военный 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86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  <a:sym typeface="Arial" charset="0"/>
                        </a:rPr>
                        <a:t>Инженерно-строительный</a:t>
                      </a: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7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Инновационных технологий машиностроения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4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Искусств и дизайн</a:t>
                      </a: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  <a:sym typeface="Arial" charset="0"/>
                        </a:rPr>
                        <a:t>а</a:t>
                      </a: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1</a:t>
                      </a: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1</a:t>
                      </a: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Истории, коммуникации и туризма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1</a:t>
                      </a: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86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Математики и информатики</a:t>
                      </a: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1</a:t>
                      </a: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4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Педагогический 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4</a:t>
                      </a: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4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Психологии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4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  <a:sym typeface="Arial" charset="0"/>
                        </a:rPr>
                        <a:t>Физико-технический</a:t>
                      </a: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1</a:t>
                      </a: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4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  <a:sym typeface="Arial" charset="0"/>
                        </a:rPr>
                        <a:t>Физической культуры</a:t>
                      </a: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4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Филологический 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3</a:t>
                      </a: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01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Экономики и управления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2</a:t>
                      </a: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2</a:t>
                      </a: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4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Arial" charset="0"/>
                        </a:rPr>
                        <a:t>Юридический</a:t>
                      </a: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1</a:t>
                      </a: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4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Arial" charset="0"/>
                        </a:rPr>
                        <a:t>ИТОГО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Arial" charset="0"/>
                      </a:endParaRPr>
                    </a:p>
                  </a:txBody>
                  <a:tcPr marL="67907" marR="6790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8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9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pic>
        <p:nvPicPr>
          <p:cNvPr id="33937" name="Picture 2" descr="https://i0.wp.com/blog.silver-peak.com/wp-content/uploads/2015/05/greencheck_lg_feat.jpg?fit=820%2C530&amp;ssl=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6063" y="868363"/>
            <a:ext cx="110966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70075" y="885825"/>
            <a:ext cx="1225550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939" name="Прямоугольник 5"/>
          <p:cNvSpPr>
            <a:spLocks noChangeArrowheads="1"/>
          </p:cNvSpPr>
          <p:nvPr/>
        </p:nvSpPr>
        <p:spPr bwMode="auto">
          <a:xfrm>
            <a:off x="1158875" y="811213"/>
            <a:ext cx="13239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77" tIns="48887" rIns="97777" bIns="48887">
            <a:spAutoFit/>
          </a:bodyPr>
          <a:lstStyle/>
          <a:p>
            <a:pPr defTabSz="909638">
              <a:spcAft>
                <a:spcPts val="600"/>
              </a:spcAft>
            </a:pPr>
            <a:r>
              <a:rPr lang="ru-RU" altLang="ru-RU" sz="2400">
                <a:solidFill>
                  <a:schemeClr val="tx1"/>
                </a:solidFill>
                <a:latin typeface="Impact" pitchFamily="34" charset="0"/>
              </a:rPr>
              <a:t>Задача:</a:t>
            </a:r>
          </a:p>
        </p:txBody>
      </p:sp>
      <p:sp>
        <p:nvSpPr>
          <p:cNvPr id="33940" name="Прямоугольник 2"/>
          <p:cNvSpPr>
            <a:spLocks noChangeArrowheads="1"/>
          </p:cNvSpPr>
          <p:nvPr/>
        </p:nvSpPr>
        <p:spPr bwMode="auto">
          <a:xfrm>
            <a:off x="2327275" y="868363"/>
            <a:ext cx="654526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00" dirty="0"/>
              <a:t>Активизировать работу по выдвижению кандидатур на научные гранты и стипендии различного уровня, осуществлять поиск и поддержку талантливых личностей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5137" y="199177"/>
            <a:ext cx="6927226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ОЦЕНКА УДОВЛЕТВОРЕННОСТИ СТУДЕНТОВ </a:t>
            </a:r>
          </a:p>
        </p:txBody>
      </p:sp>
      <p:sp>
        <p:nvSpPr>
          <p:cNvPr id="4" name="Пятиугольник 3"/>
          <p:cNvSpPr/>
          <p:nvPr/>
        </p:nvSpPr>
        <p:spPr>
          <a:xfrm rot="5400000">
            <a:off x="5226463" y="-1584010"/>
            <a:ext cx="1192103" cy="6212950"/>
          </a:xfrm>
          <a:prstGeom prst="homePlate">
            <a:avLst>
              <a:gd name="adj" fmla="val 2944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 w="28575" cmpd="dbl">
            <a:gradFill flip="none" rotWithShape="1">
              <a:gsLst>
                <a:gs pos="0">
                  <a:schemeClr val="bg1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987675" y="1147763"/>
            <a:ext cx="5942013" cy="549275"/>
          </a:xfrm>
          <a:prstGeom prst="rect">
            <a:avLst/>
          </a:prstGeom>
        </p:spPr>
        <p:txBody>
          <a:bodyPr lIns="91431" tIns="45715" rIns="91431" bIns="45715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2400" dirty="0" smtClean="0">
                <a:effectLst>
                  <a:outerShdw blurRad="38100" dist="12700" dir="2700000" algn="tl" rotWithShape="0">
                    <a:schemeClr val="bg1">
                      <a:alpha val="75000"/>
                    </a:schemeClr>
                  </a:outerShdw>
                </a:effectLst>
                <a:latin typeface="Impact" panose="020B0806030902050204" pitchFamily="34" charset="0"/>
              </a:rPr>
              <a:t>Результаты оценки удовлетворенности студентов</a:t>
            </a:r>
            <a:endParaRPr lang="ru-RU" sz="2400" dirty="0">
              <a:effectLst>
                <a:outerShdw blurRad="38100" dist="12700" dir="2700000" algn="tl" rotWithShape="0">
                  <a:schemeClr val="bg1">
                    <a:alpha val="75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287569"/>
              </p:ext>
            </p:extLst>
          </p:nvPr>
        </p:nvGraphicFramePr>
        <p:xfrm>
          <a:off x="2806700" y="2343150"/>
          <a:ext cx="5880099" cy="4057650"/>
        </p:xfrm>
        <a:graphic>
          <a:graphicData uri="http://schemas.openxmlformats.org/drawingml/2006/table">
            <a:tbl>
              <a:tblPr/>
              <a:tblGrid>
                <a:gridCol w="35223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52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74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74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974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36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Параметр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62" marR="685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2022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3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Организация научно-исследовательской работы студентов</a:t>
                      </a:r>
                      <a:endParaRPr lang="ru-RU" sz="15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68562" marR="685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4,02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4,07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4,08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4,20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66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Доступность и полнота информации о проводимой научно-исследовательской деятельности в университете</a:t>
                      </a:r>
                      <a:endParaRPr lang="ru-RU" sz="15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68562" marR="685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4,14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4,10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4,15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4,25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608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Система стимулирования и поощрения студентов за участие и достижения в научной, творческой, спортивной деятельности и общественной работе</a:t>
                      </a:r>
                      <a:endParaRPr lang="ru-RU" sz="15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68562" marR="685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4,03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4,02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4,08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4,21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4860" name="Picture 47" descr="https://old.permedu.ru/Images/Otcenka2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8" y="1147763"/>
            <a:ext cx="2390775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6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488" y="2940050"/>
            <a:ext cx="237807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88" y="4716463"/>
            <a:ext cx="2378075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97487" y="181070"/>
            <a:ext cx="5984876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СТУДЕНЧЕСКОЕ НАУЧНОЕ ОБЩЕСТВО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0" y="6092825"/>
            <a:ext cx="9144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0" y="5589588"/>
            <a:ext cx="9144000" cy="11525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592388" y="3367088"/>
            <a:ext cx="6534150" cy="21494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501900" y="1185863"/>
            <a:ext cx="6624638" cy="19796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11" name="Прямоугольник 52"/>
          <p:cNvSpPr>
            <a:spLocks noChangeArrowheads="1"/>
          </p:cNvSpPr>
          <p:nvPr/>
        </p:nvSpPr>
        <p:spPr bwMode="auto">
          <a:xfrm>
            <a:off x="2790825" y="920750"/>
            <a:ext cx="633571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>
                <a:latin typeface="Impact" pitchFamily="34" charset="0"/>
              </a:rPr>
              <a:t>Инфраструктура: 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21512" name="Прямоугольник 53"/>
          <p:cNvSpPr>
            <a:spLocks noChangeArrowheads="1"/>
          </p:cNvSpPr>
          <p:nvPr/>
        </p:nvSpPr>
        <p:spPr bwMode="auto">
          <a:xfrm>
            <a:off x="2744788" y="3443288"/>
            <a:ext cx="622935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marL="450850">
              <a:lnSpc>
                <a:spcPct val="90000"/>
              </a:lnSpc>
              <a:spcAft>
                <a:spcPts val="1200"/>
              </a:spcAft>
            </a:pPr>
            <a:r>
              <a:rPr lang="ru-RU" sz="2400">
                <a:latin typeface="Impact" pitchFamily="34" charset="0"/>
              </a:rPr>
              <a:t>Сообщество молодых исследователей:</a:t>
            </a:r>
          </a:p>
        </p:txBody>
      </p:sp>
      <p:pic>
        <p:nvPicPr>
          <p:cNvPr id="59" name="Picture 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3688" y="5526088"/>
            <a:ext cx="1809750" cy="1160462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0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0438" y="5519738"/>
            <a:ext cx="1585912" cy="1166812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65" name="Text Box 7"/>
          <p:cNvSpPr txBox="1">
            <a:spLocks noChangeArrowheads="1"/>
          </p:cNvSpPr>
          <p:nvPr/>
        </p:nvSpPr>
        <p:spPr bwMode="gray">
          <a:xfrm>
            <a:off x="3087688" y="1481138"/>
            <a:ext cx="4679950" cy="460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kern="0" dirty="0">
                <a:solidFill>
                  <a:schemeClr val="bg2">
                    <a:lumMod val="75000"/>
                  </a:schemeClr>
                </a:solidFill>
              </a:rPr>
              <a:t>2</a:t>
            </a:r>
            <a:r>
              <a:rPr lang="ru-RU" sz="1800" b="1" kern="0" dirty="0"/>
              <a:t> студенческих конструкторских бюро</a:t>
            </a:r>
            <a:endParaRPr lang="en-US" sz="1800" kern="0" dirty="0"/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gray">
          <a:xfrm>
            <a:off x="3389313" y="2011363"/>
            <a:ext cx="4840287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kern="0" dirty="0">
                <a:solidFill>
                  <a:schemeClr val="bg2">
                    <a:lumMod val="75000"/>
                  </a:schemeClr>
                </a:solidFill>
              </a:rPr>
              <a:t>8</a:t>
            </a:r>
            <a:r>
              <a:rPr lang="ru-RU" sz="1800" b="1" kern="0" dirty="0"/>
              <a:t> студенческих научных лабораторий</a:t>
            </a:r>
            <a:endParaRPr lang="en-US" sz="1800" kern="0" dirty="0"/>
          </a:p>
        </p:txBody>
      </p:sp>
      <p:sp>
        <p:nvSpPr>
          <p:cNvPr id="102" name="Text Box 7"/>
          <p:cNvSpPr txBox="1">
            <a:spLocks noChangeArrowheads="1"/>
          </p:cNvSpPr>
          <p:nvPr/>
        </p:nvSpPr>
        <p:spPr bwMode="gray">
          <a:xfrm>
            <a:off x="3792538" y="2562225"/>
            <a:ext cx="4559300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kern="0" dirty="0">
                <a:solidFill>
                  <a:schemeClr val="bg2">
                    <a:lumMod val="75000"/>
                  </a:schemeClr>
                </a:solidFill>
              </a:rPr>
              <a:t>57</a:t>
            </a:r>
            <a:r>
              <a:rPr lang="ru-RU" sz="1800" b="1" kern="0" dirty="0"/>
              <a:t> студенческих научных кружков</a:t>
            </a:r>
            <a:endParaRPr lang="en-US" sz="1800" kern="0" dirty="0"/>
          </a:p>
        </p:txBody>
      </p:sp>
      <p:sp>
        <p:nvSpPr>
          <p:cNvPr id="51" name="Пятиугольник 50"/>
          <p:cNvSpPr/>
          <p:nvPr/>
        </p:nvSpPr>
        <p:spPr>
          <a:xfrm>
            <a:off x="49186" y="907214"/>
            <a:ext cx="3100911" cy="4754035"/>
          </a:xfrm>
          <a:prstGeom prst="homePlate">
            <a:avLst>
              <a:gd name="adj" fmla="val 2297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 w="28575" cmpd="dbl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r>
              <a:rPr lang="en-US" dirty="0"/>
              <a:t> </a:t>
            </a:r>
            <a:endParaRPr lang="ru-RU" dirty="0"/>
          </a:p>
        </p:txBody>
      </p:sp>
      <p:sp>
        <p:nvSpPr>
          <p:cNvPr id="21521" name="TextBox 51"/>
          <p:cNvSpPr txBox="1">
            <a:spLocks noChangeArrowheads="1"/>
          </p:cNvSpPr>
          <p:nvPr/>
        </p:nvSpPr>
        <p:spPr bwMode="auto">
          <a:xfrm>
            <a:off x="49213" y="2471738"/>
            <a:ext cx="266382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algn="r"/>
            <a:r>
              <a:rPr lang="ru-RU" sz="2800">
                <a:solidFill>
                  <a:srgbClr val="002060"/>
                </a:solidFill>
                <a:latin typeface="Impact" pitchFamily="34" charset="0"/>
              </a:rPr>
              <a:t>СТУДЕНЧЕСКОЕ НАУЧНОЕ ОБЩЕСТВО</a:t>
            </a: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88" y="5516563"/>
            <a:ext cx="1490662" cy="1160462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3" name="Text Box 7"/>
          <p:cNvSpPr txBox="1">
            <a:spLocks noChangeArrowheads="1"/>
          </p:cNvSpPr>
          <p:nvPr/>
        </p:nvSpPr>
        <p:spPr bwMode="gray">
          <a:xfrm>
            <a:off x="3240088" y="3881438"/>
            <a:ext cx="5111750" cy="739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b="1" kern="0" dirty="0">
                <a:solidFill>
                  <a:schemeClr val="accent5">
                    <a:lumMod val="50000"/>
                  </a:schemeClr>
                </a:solidFill>
              </a:rPr>
              <a:t>1835</a:t>
            </a:r>
            <a:r>
              <a:rPr lang="ru-RU" sz="1800" b="1" kern="0" dirty="0"/>
              <a:t> студентов – активные участники научных объединений</a:t>
            </a:r>
            <a:endParaRPr lang="en-US" sz="1800" kern="0" dirty="0"/>
          </a:p>
        </p:txBody>
      </p:sp>
      <p:sp>
        <p:nvSpPr>
          <p:cNvPr id="147" name="Text Box 7"/>
          <p:cNvSpPr txBox="1">
            <a:spLocks noChangeArrowheads="1"/>
          </p:cNvSpPr>
          <p:nvPr/>
        </p:nvSpPr>
        <p:spPr bwMode="gray">
          <a:xfrm>
            <a:off x="3697288" y="4605338"/>
            <a:ext cx="5003800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kern="0" dirty="0" smtClean="0">
                <a:solidFill>
                  <a:schemeClr val="accent5">
                    <a:lumMod val="50000"/>
                  </a:schemeClr>
                </a:solidFill>
              </a:rPr>
              <a:t>3690</a:t>
            </a:r>
            <a:r>
              <a:rPr lang="ru-RU" sz="1800" b="1" kern="0" dirty="0" smtClean="0"/>
              <a:t> </a:t>
            </a:r>
            <a:r>
              <a:rPr lang="ru-RU" sz="1800" b="1" kern="0" dirty="0"/>
              <a:t>студентов, участвующих в научной деятельности </a:t>
            </a:r>
            <a:r>
              <a:rPr lang="ru-RU" sz="1800" b="1" kern="0" dirty="0" smtClean="0"/>
              <a:t>(53% от всей численности )</a:t>
            </a:r>
            <a:endParaRPr lang="en-US" sz="1800" kern="0" dirty="0"/>
          </a:p>
        </p:txBody>
      </p:sp>
      <p:pic>
        <p:nvPicPr>
          <p:cNvPr id="21" name="Picture 4" descr="IMG_11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3463" y="5516563"/>
            <a:ext cx="1704975" cy="1160462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8950" y="5510213"/>
            <a:ext cx="1373188" cy="1173162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61335">
            <a:off x="6337300" y="1993900"/>
            <a:ext cx="2433638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9" name="Прямая соединительная линия 108"/>
          <p:cNvCxnSpPr/>
          <p:nvPr/>
        </p:nvCxnSpPr>
        <p:spPr>
          <a:xfrm>
            <a:off x="717550" y="2027238"/>
            <a:ext cx="0" cy="39116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107"/>
          <p:cNvSpPr/>
          <p:nvPr/>
        </p:nvSpPr>
        <p:spPr>
          <a:xfrm>
            <a:off x="1287463" y="1819275"/>
            <a:ext cx="2757487" cy="7350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1289050" y="2727325"/>
            <a:ext cx="2757488" cy="7350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290638" y="5407025"/>
            <a:ext cx="2755900" cy="8826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1290638" y="4519613"/>
            <a:ext cx="2411412" cy="7350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97487" y="181070"/>
            <a:ext cx="5984876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ВОВЛЕЧЕНИЕ В ДЕЯТЕЛЬНОСТЬ СНО</a:t>
            </a:r>
          </a:p>
        </p:txBody>
      </p:sp>
      <p:sp>
        <p:nvSpPr>
          <p:cNvPr id="22537" name="Прямоугольник 75"/>
          <p:cNvSpPr>
            <a:spLocks noChangeArrowheads="1"/>
          </p:cNvSpPr>
          <p:nvPr/>
        </p:nvSpPr>
        <p:spPr bwMode="auto">
          <a:xfrm>
            <a:off x="1354138" y="1851025"/>
            <a:ext cx="2347912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>
              <a:lnSpc>
                <a:spcPct val="90000"/>
              </a:lnSpc>
            </a:pPr>
            <a:r>
              <a:rPr lang="ru-RU" b="1"/>
              <a:t>Участие в работе студенческих научных объединений </a:t>
            </a:r>
          </a:p>
        </p:txBody>
      </p:sp>
      <p:sp>
        <p:nvSpPr>
          <p:cNvPr id="22538" name="Прямоугольник 39"/>
          <p:cNvSpPr>
            <a:spLocks noChangeArrowheads="1"/>
          </p:cNvSpPr>
          <p:nvPr/>
        </p:nvSpPr>
        <p:spPr bwMode="auto">
          <a:xfrm>
            <a:off x="1355725" y="2755900"/>
            <a:ext cx="2627313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>
              <a:lnSpc>
                <a:spcPct val="90000"/>
              </a:lnSpc>
            </a:pPr>
            <a:r>
              <a:rPr lang="ru-RU" b="1"/>
              <a:t>Проведение студенческих научных мероприятий (конференции, конкурсы) </a:t>
            </a:r>
          </a:p>
        </p:txBody>
      </p:sp>
      <p:pic>
        <p:nvPicPr>
          <p:cNvPr id="22539" name="Picture 6" descr="http://urgau.ru/images/ikonki/confer_usa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84475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4" descr="https://nalsosh19.edu07.ru/files/images/uc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700" y="3681413"/>
            <a:ext cx="628650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2" descr="https://static.tildacdn.com/tild6538-3964-4630-a665-363363613461/d0d3f4d8ca77a99e41e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700" y="1871663"/>
            <a:ext cx="63658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2" name="Прямоугольник 94"/>
          <p:cNvSpPr>
            <a:spLocks noChangeArrowheads="1"/>
          </p:cNvSpPr>
          <p:nvPr/>
        </p:nvSpPr>
        <p:spPr bwMode="auto">
          <a:xfrm>
            <a:off x="1354138" y="4521200"/>
            <a:ext cx="21336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>
              <a:lnSpc>
                <a:spcPct val="90000"/>
              </a:lnSpc>
            </a:pPr>
            <a:r>
              <a:rPr lang="ru-RU" b="1"/>
              <a:t>Участие в реализации научных проектов НИР</a:t>
            </a:r>
          </a:p>
        </p:txBody>
      </p:sp>
      <p:pic>
        <p:nvPicPr>
          <p:cNvPr id="22543" name="Picture 8" descr="https://dpi.nntu.ru/frontend/web/ngtu/files/Nauka/png/Niok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" y="4503738"/>
            <a:ext cx="709613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Прямоугольник 100"/>
          <p:cNvSpPr>
            <a:spLocks noChangeArrowheads="1"/>
          </p:cNvSpPr>
          <p:nvPr/>
        </p:nvSpPr>
        <p:spPr bwMode="auto">
          <a:xfrm>
            <a:off x="1360488" y="5421313"/>
            <a:ext cx="2133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>
              <a:lnSpc>
                <a:spcPct val="90000"/>
              </a:lnSpc>
            </a:pPr>
            <a:r>
              <a:rPr lang="ru-RU" b="1"/>
              <a:t>Участие в инновационной деятельности, стартап-движении 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1290638" y="3627438"/>
            <a:ext cx="2755900" cy="7350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546" name="Прямоугольник 92"/>
          <p:cNvSpPr>
            <a:spLocks noChangeArrowheads="1"/>
          </p:cNvSpPr>
          <p:nvPr/>
        </p:nvSpPr>
        <p:spPr bwMode="auto">
          <a:xfrm>
            <a:off x="1360488" y="3657600"/>
            <a:ext cx="234156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>
              <a:lnSpc>
                <a:spcPct val="90000"/>
              </a:lnSpc>
            </a:pPr>
            <a:r>
              <a:rPr lang="ru-RU" b="1"/>
              <a:t>Публикации в студенческих научных изданиях</a:t>
            </a:r>
          </a:p>
        </p:txBody>
      </p:sp>
      <p:pic>
        <p:nvPicPr>
          <p:cNvPr id="22547" name="Picture 14" descr="https://www.funancial.com/wp-content/uploads/2019/09/86d3b6_f08969ad70bb4fa2801101b4de68adfe-mv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4000" y="5311775"/>
            <a:ext cx="92710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" name="Пятиугольник 113"/>
          <p:cNvSpPr/>
          <p:nvPr/>
        </p:nvSpPr>
        <p:spPr>
          <a:xfrm>
            <a:off x="4080668" y="2406243"/>
            <a:ext cx="2524333" cy="2580328"/>
          </a:xfrm>
          <a:prstGeom prst="homePlate">
            <a:avLst>
              <a:gd name="adj" fmla="val 2256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 w="28575" cmpd="dbl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55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7325" y="2562225"/>
            <a:ext cx="1674813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Левая фигурная скобка 116"/>
          <p:cNvSpPr/>
          <p:nvPr/>
        </p:nvSpPr>
        <p:spPr>
          <a:xfrm rot="10800000">
            <a:off x="3711575" y="1093788"/>
            <a:ext cx="271463" cy="512603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5400000">
            <a:off x="1703091" y="-427298"/>
            <a:ext cx="584028" cy="3432938"/>
          </a:xfrm>
          <a:prstGeom prst="homePlate">
            <a:avLst>
              <a:gd name="adj" fmla="val 3130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 w="28575" cmpd="dbl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r>
              <a:rPr lang="en-US" dirty="0"/>
              <a:t> 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93700" y="1014413"/>
            <a:ext cx="3182938" cy="430212"/>
          </a:xfrm>
          <a:prstGeom prst="rect">
            <a:avLst/>
          </a:prstGeom>
          <a:effectLst/>
        </p:spPr>
        <p:txBody>
          <a:bodyPr lIns="91431" tIns="45715" rIns="91431" bIns="45715">
            <a:spAutoFit/>
          </a:bodyPr>
          <a:lstStyle/>
          <a:p>
            <a:pPr algn="ctr">
              <a:defRPr/>
            </a:pPr>
            <a:r>
              <a:rPr lang="ru-RU" sz="2200" cap="all" spc="-64" dirty="0">
                <a:solidFill>
                  <a:srgbClr val="002060"/>
                </a:solidFill>
                <a:latin typeface="Impact" panose="020B0806030902050204" pitchFamily="34" charset="0"/>
              </a:rPr>
              <a:t>Формы вовлечения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48350" y="1411288"/>
            <a:ext cx="2674938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700" dirty="0">
                <a:solidFill>
                  <a:srgbClr val="002060"/>
                </a:solidFill>
                <a:effectLst>
                  <a:outerShdw blurRad="38100" dist="12700" dir="2700000" algn="tl" rotWithShape="0">
                    <a:schemeClr val="bg1">
                      <a:alpha val="75000"/>
                    </a:schemeClr>
                  </a:outerShdw>
                </a:effectLst>
                <a:latin typeface="Impact" panose="020B0806030902050204" pitchFamily="34" charset="0"/>
              </a:rPr>
              <a:t>РЕАЛИЗАЦИЯ МИССИИ УНИВЕРСИТЕТА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5137" y="199177"/>
            <a:ext cx="6927226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СИСТЕМА СТИМУЛИРОВАНИЯ</a:t>
            </a:r>
            <a: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И ПОДДЕРЖКИ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092825"/>
            <a:ext cx="9144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589588"/>
            <a:ext cx="9144000" cy="11525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92388" y="3367088"/>
            <a:ext cx="6534150" cy="21494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01900" y="1185863"/>
            <a:ext cx="6624638" cy="19796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583" name="Прямоугольник 7"/>
          <p:cNvSpPr>
            <a:spLocks noChangeArrowheads="1"/>
          </p:cNvSpPr>
          <p:nvPr/>
        </p:nvSpPr>
        <p:spPr bwMode="auto">
          <a:xfrm>
            <a:off x="2790825" y="920750"/>
            <a:ext cx="633571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>
                <a:latin typeface="Impact" pitchFamily="34" charset="0"/>
              </a:rPr>
              <a:t>Материальное стимулирование: 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24584" name="Прямоугольник 8"/>
          <p:cNvSpPr>
            <a:spLocks noChangeArrowheads="1"/>
          </p:cNvSpPr>
          <p:nvPr/>
        </p:nvSpPr>
        <p:spPr bwMode="auto">
          <a:xfrm>
            <a:off x="2744788" y="3443288"/>
            <a:ext cx="622935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marL="450850">
              <a:lnSpc>
                <a:spcPct val="90000"/>
              </a:lnSpc>
              <a:spcAft>
                <a:spcPts val="1200"/>
              </a:spcAft>
            </a:pPr>
            <a:r>
              <a:rPr lang="ru-RU" sz="2400">
                <a:latin typeface="Impact" pitchFamily="34" charset="0"/>
              </a:rPr>
              <a:t>Моральное стимулирование: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gray">
          <a:xfrm>
            <a:off x="3041650" y="1350963"/>
            <a:ext cx="4679950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800" b="1" kern="0" dirty="0"/>
              <a:t>Фонд «Талантливая молодежь»</a:t>
            </a:r>
            <a:endParaRPr lang="en-US" sz="1800" kern="0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gray">
          <a:xfrm>
            <a:off x="3303588" y="1704975"/>
            <a:ext cx="4840287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800" b="1" kern="0" dirty="0"/>
              <a:t>Фонд инновационного развития </a:t>
            </a:r>
            <a:endParaRPr lang="en-US" sz="1800" b="1" kern="0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gray">
          <a:xfrm>
            <a:off x="3584575" y="2074863"/>
            <a:ext cx="5389563" cy="646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1" kern="0" dirty="0"/>
              <a:t>Премии и стипендии Специального фонда  Президента Республики Беларусь</a:t>
            </a:r>
            <a:endParaRPr lang="en-US" sz="1800" kern="0" dirty="0"/>
          </a:p>
        </p:txBody>
      </p:sp>
      <p:sp>
        <p:nvSpPr>
          <p:cNvPr id="15" name="Пятиугольник 14"/>
          <p:cNvSpPr/>
          <p:nvPr/>
        </p:nvSpPr>
        <p:spPr>
          <a:xfrm>
            <a:off x="49186" y="907214"/>
            <a:ext cx="3100911" cy="4754035"/>
          </a:xfrm>
          <a:prstGeom prst="homePlate">
            <a:avLst>
              <a:gd name="adj" fmla="val 2297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 w="28575" cmpd="dbl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r>
              <a:rPr lang="en-US" dirty="0"/>
              <a:t> </a:t>
            </a:r>
            <a:endParaRPr lang="ru-RU" dirty="0"/>
          </a:p>
        </p:txBody>
      </p:sp>
      <p:sp>
        <p:nvSpPr>
          <p:cNvPr id="24591" name="TextBox 15"/>
          <p:cNvSpPr txBox="1">
            <a:spLocks noChangeArrowheads="1"/>
          </p:cNvSpPr>
          <p:nvPr/>
        </p:nvSpPr>
        <p:spPr bwMode="auto">
          <a:xfrm>
            <a:off x="15875" y="2195513"/>
            <a:ext cx="28797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algn="r"/>
            <a:r>
              <a:rPr lang="ru-RU" sz="2800">
                <a:solidFill>
                  <a:srgbClr val="002060"/>
                </a:solidFill>
                <a:latin typeface="Impact" pitchFamily="34" charset="0"/>
              </a:rPr>
              <a:t>СТИМУЛИРОВАНИЕ И ПОДДЕРЖКА НАУЧНОЙ ДЕЯТЕЛЬНОСТИ СТУДЕНТОВ 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gray">
          <a:xfrm>
            <a:off x="3859213" y="2720975"/>
            <a:ext cx="4840287" cy="368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800" b="1" kern="0" dirty="0"/>
              <a:t>Именные стипендии </a:t>
            </a:r>
            <a:endParaRPr lang="en-US" sz="1800" b="1" kern="0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gray">
          <a:xfrm>
            <a:off x="3167063" y="3805238"/>
            <a:ext cx="4554537" cy="647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800" b="1" kern="0" dirty="0"/>
              <a:t>Персональный конкурс студентов-исследователей </a:t>
            </a:r>
            <a:endParaRPr lang="en-US" sz="1800" kern="0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gray">
          <a:xfrm>
            <a:off x="3382963" y="4387850"/>
            <a:ext cx="5480050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800" b="1" kern="0" dirty="0"/>
              <a:t>Конкурс на лучшее СНО университета</a:t>
            </a:r>
            <a:endParaRPr lang="en-US" sz="1800" kern="0" dirty="0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gray">
          <a:xfrm>
            <a:off x="3403600" y="4760913"/>
            <a:ext cx="4897438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800" b="1" kern="0" dirty="0"/>
              <a:t>Почетный диплом и диплом СНО</a:t>
            </a:r>
            <a:endParaRPr lang="en-US" sz="1800" kern="0" dirty="0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gray">
          <a:xfrm>
            <a:off x="3403600" y="5168900"/>
            <a:ext cx="5570538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800" b="1" dirty="0">
                <a:latin typeface="+mj-lt"/>
              </a:rPr>
              <a:t>Конкурс студенческих </a:t>
            </a:r>
            <a:r>
              <a:rPr lang="ru-RU" sz="1800" b="1" dirty="0" err="1">
                <a:latin typeface="+mj-lt"/>
              </a:rPr>
              <a:t>стартап-проектов</a:t>
            </a:r>
            <a:endParaRPr lang="en-US" sz="1800" b="1" kern="0" dirty="0">
              <a:latin typeface="+mj-lt"/>
            </a:endParaRPr>
          </a:p>
        </p:txBody>
      </p:sp>
      <p:pic>
        <p:nvPicPr>
          <p:cNvPr id="2459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6000" y="5538788"/>
            <a:ext cx="1716088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8" name="Picture 3" descr="G:\!!!!!!!!!!!!!!\овсейчи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000" y="5538788"/>
            <a:ext cx="177800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9" name="Picture 2" descr="12468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82775" y="5538788"/>
            <a:ext cx="1701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0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7338" y="5451475"/>
            <a:ext cx="16954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575" y="6057900"/>
            <a:ext cx="4699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2" name="Picture 8" descr="https://oldv.belstu.by/images/dpi/news/diplom_ot_bat'ki/ARTstudioA3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5250" y="5399088"/>
            <a:ext cx="10398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3" name="Picture 25" descr="https://grodnonews.by/upload/medialibrary/2fd/2fd1449d846634f8171868b78ae35e3a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61013" y="5538788"/>
            <a:ext cx="1743075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5137" y="199177"/>
            <a:ext cx="6927226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СИСТЕМА СТИМУЛИРОВАНИЯ</a:t>
            </a:r>
            <a: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И ПОДДЕРЖКИ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092825"/>
            <a:ext cx="9144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589588"/>
            <a:ext cx="9144000" cy="11525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92388" y="3367088"/>
            <a:ext cx="6534150" cy="21494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01900" y="1185863"/>
            <a:ext cx="6624638" cy="19796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631" name="Прямоугольник 7"/>
          <p:cNvSpPr>
            <a:spLocks noChangeArrowheads="1"/>
          </p:cNvSpPr>
          <p:nvPr/>
        </p:nvSpPr>
        <p:spPr bwMode="auto">
          <a:xfrm>
            <a:off x="2790825" y="815975"/>
            <a:ext cx="6335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>
                <a:latin typeface="Impact" pitchFamily="34" charset="0"/>
              </a:rPr>
              <a:t>Студентов: </a:t>
            </a:r>
            <a:endParaRPr lang="en-US" sz="2200">
              <a:latin typeface="Impact" pitchFamily="34" charset="0"/>
            </a:endParaRPr>
          </a:p>
        </p:txBody>
      </p:sp>
      <p:sp>
        <p:nvSpPr>
          <p:cNvPr id="26632" name="Прямоугольник 8"/>
          <p:cNvSpPr>
            <a:spLocks noChangeArrowheads="1"/>
          </p:cNvSpPr>
          <p:nvPr/>
        </p:nvSpPr>
        <p:spPr bwMode="auto">
          <a:xfrm>
            <a:off x="2744788" y="3443288"/>
            <a:ext cx="6229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marL="450850">
              <a:lnSpc>
                <a:spcPct val="90000"/>
              </a:lnSpc>
              <a:spcAft>
                <a:spcPts val="1200"/>
              </a:spcAft>
            </a:pPr>
            <a:r>
              <a:rPr lang="ru-RU" sz="2200">
                <a:latin typeface="Impact" pitchFamily="34" charset="0"/>
              </a:rPr>
              <a:t>Профессорско-преподавательского состава: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49186" y="907214"/>
            <a:ext cx="3100911" cy="4754035"/>
          </a:xfrm>
          <a:prstGeom prst="homePlate">
            <a:avLst>
              <a:gd name="adj" fmla="val 2297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 w="28575" cmpd="dbl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r>
              <a:rPr lang="en-US" dirty="0"/>
              <a:t> </a:t>
            </a:r>
            <a:endParaRPr lang="ru-RU" dirty="0"/>
          </a:p>
        </p:txBody>
      </p:sp>
      <p:sp>
        <p:nvSpPr>
          <p:cNvPr id="26636" name="TextBox 15"/>
          <p:cNvSpPr txBox="1">
            <a:spLocks noChangeArrowheads="1"/>
          </p:cNvSpPr>
          <p:nvPr/>
        </p:nvSpPr>
        <p:spPr bwMode="auto">
          <a:xfrm>
            <a:off x="-31750" y="3022600"/>
            <a:ext cx="28797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algn="r"/>
            <a:r>
              <a:rPr lang="ru-RU" sz="3800">
                <a:solidFill>
                  <a:srgbClr val="002060"/>
                </a:solidFill>
                <a:latin typeface="Impact" pitchFamily="34" charset="0"/>
              </a:rPr>
              <a:t>РЕЙТИНГ</a:t>
            </a:r>
          </a:p>
        </p:txBody>
      </p:sp>
      <p:sp>
        <p:nvSpPr>
          <p:cNvPr id="28685" name="Прямоугольник 1"/>
          <p:cNvSpPr>
            <a:spLocks noChangeArrowheads="1"/>
          </p:cNvSpPr>
          <p:nvPr/>
        </p:nvSpPr>
        <p:spPr bwMode="auto">
          <a:xfrm>
            <a:off x="3236913" y="1087438"/>
            <a:ext cx="5757862" cy="2078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1700" b="1" kern="0" dirty="0">
                <a:solidFill>
                  <a:schemeClr val="bg2">
                    <a:lumMod val="75000"/>
                  </a:schemeClr>
                </a:solidFill>
              </a:rPr>
              <a:t>Раздел 3. </a:t>
            </a:r>
            <a:r>
              <a:rPr lang="ru-RU" sz="1700" b="1" kern="0" dirty="0"/>
              <a:t>Научная деятельность</a:t>
            </a:r>
          </a:p>
          <a:p>
            <a:pPr>
              <a:defRPr/>
            </a:pPr>
            <a:r>
              <a:rPr lang="ru-RU" b="1" i="1" kern="0" dirty="0"/>
              <a:t>Начисление баллов обучающемуся за: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ru-RU" kern="0" dirty="0"/>
              <a:t>публикационную активность;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ru-RU" kern="0" dirty="0"/>
              <a:t>участие в научно-организационных мероприятиях; 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ru-RU" kern="0" dirty="0"/>
              <a:t>участие в конкурсах научно-исследовательских работ, инновационных проектов, </a:t>
            </a:r>
            <a:r>
              <a:rPr lang="ru-RU" kern="0" dirty="0" err="1"/>
              <a:t>стартап</a:t>
            </a:r>
            <a:r>
              <a:rPr lang="ru-RU" kern="0" dirty="0"/>
              <a:t>-проектов (идей);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ru-RU" kern="0" dirty="0"/>
              <a:t>участие в выполнении финансируемых научных исследований;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ru-RU" dirty="0"/>
              <a:t>коммерциализацию результатов научных исследований;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ru-RU" dirty="0"/>
              <a:t>участие в работе студенческого научного объединения.</a:t>
            </a:r>
            <a:endParaRPr lang="ru-RU" kern="0" dirty="0"/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gray">
          <a:xfrm>
            <a:off x="3249613" y="3825875"/>
            <a:ext cx="5732462" cy="173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700" b="1" kern="0" dirty="0">
                <a:solidFill>
                  <a:schemeClr val="bg2">
                    <a:lumMod val="75000"/>
                  </a:schemeClr>
                </a:solidFill>
              </a:rPr>
              <a:t>п. 2.8 </a:t>
            </a:r>
            <a:r>
              <a:rPr lang="ru-RU" sz="1700" b="1" kern="0" dirty="0"/>
              <a:t>Вовлечение обучающихся в научно-исследовательскую работу</a:t>
            </a:r>
          </a:p>
          <a:p>
            <a:pPr>
              <a:defRPr/>
            </a:pPr>
            <a:endParaRPr lang="ru-RU" sz="300" b="1" kern="0" dirty="0"/>
          </a:p>
          <a:p>
            <a:pPr>
              <a:defRPr/>
            </a:pPr>
            <a:r>
              <a:rPr lang="ru-RU" b="1" i="1" kern="0" dirty="0"/>
              <a:t>Начисление баллов научному руководителю: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kern="0" dirty="0"/>
              <a:t>за обучающегося, подавшего работу на международный (республиканский) конкурс;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kern="0" dirty="0"/>
              <a:t>за обучающегося, опубликовавшего статью (без соавторства);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kern="0" dirty="0"/>
              <a:t>за руководство и организацию работы СНИЛ (СКБ), кружка</a:t>
            </a:r>
            <a:endParaRPr lang="en-US" kern="0" dirty="0"/>
          </a:p>
        </p:txBody>
      </p:sp>
      <p:pic>
        <p:nvPicPr>
          <p:cNvPr id="26639" name="Picture 19" descr="https://116almet.ru/sites/116kzn.ru/files/styles/news-img-mini/public/2016/02/SPbGU-podnyalsya-v-mezhdunarodnom.jpg?itok=O7I5w9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2013" y="5535613"/>
            <a:ext cx="1773237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21" descr="https://need4study.com/uploads/articles/images/3383/pre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3525" y="5535613"/>
            <a:ext cx="1741488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23" descr="https://avatars.mds.yandex.net/get-zen_doc/936895/pub_5c25c5aa4181d500ad417a7c_5c25c5b4b0aa4000aa97d003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1063" y="5532438"/>
            <a:ext cx="172402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1775" y="5522913"/>
            <a:ext cx="1274763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5137" y="199177"/>
            <a:ext cx="6927226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ОСНОВНЫЕ ПОКАЗАТЕЛИ ВОВЛЕЧЕННОСТИ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0825" y="2216150"/>
            <a:ext cx="2944813" cy="5651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ятиугольник 22"/>
          <p:cNvSpPr/>
          <p:nvPr/>
        </p:nvSpPr>
        <p:spPr>
          <a:xfrm>
            <a:off x="642796" y="1123950"/>
            <a:ext cx="2408222" cy="1940622"/>
          </a:xfrm>
          <a:prstGeom prst="homePlate">
            <a:avLst>
              <a:gd name="adj" fmla="val 14394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28575" cmpd="dbl">
            <a:gradFill flip="none" rotWithShape="1">
              <a:gsLst>
                <a:gs pos="0">
                  <a:schemeClr val="bg1"/>
                </a:gs>
                <a:gs pos="10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55" name="Прямоугольник 23"/>
          <p:cNvSpPr>
            <a:spLocks noChangeArrowheads="1"/>
          </p:cNvSpPr>
          <p:nvPr/>
        </p:nvSpPr>
        <p:spPr bwMode="auto">
          <a:xfrm>
            <a:off x="157163" y="1528763"/>
            <a:ext cx="27051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lvl="1"/>
            <a:r>
              <a:rPr lang="ru-RU" sz="2200">
                <a:latin typeface="Impact" pitchFamily="34" charset="0"/>
              </a:rPr>
              <a:t>Публикационная активность студентов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011863" y="5316538"/>
            <a:ext cx="2943225" cy="5651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Пятиугольник 37"/>
          <p:cNvSpPr/>
          <p:nvPr/>
        </p:nvSpPr>
        <p:spPr>
          <a:xfrm rot="10800000">
            <a:off x="6609505" y="4123165"/>
            <a:ext cx="2453013" cy="1663095"/>
          </a:xfrm>
          <a:prstGeom prst="homePlate">
            <a:avLst>
              <a:gd name="adj" fmla="val 14394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1"/>
            <a:tileRect/>
          </a:gradFill>
          <a:ln w="28575" cmpd="dbl">
            <a:gradFill flip="none" rotWithShape="1">
              <a:gsLst>
                <a:gs pos="0">
                  <a:schemeClr val="bg1"/>
                </a:gs>
                <a:gs pos="10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75" name="Прямоугольник 38"/>
          <p:cNvSpPr>
            <a:spLocks noChangeArrowheads="1"/>
          </p:cNvSpPr>
          <p:nvPr/>
        </p:nvSpPr>
        <p:spPr bwMode="auto">
          <a:xfrm>
            <a:off x="6573838" y="4273550"/>
            <a:ext cx="24082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lvl="1" algn="r"/>
            <a:r>
              <a:rPr lang="ru-RU" sz="2000">
                <a:latin typeface="Impact" pitchFamily="34" charset="0"/>
              </a:rPr>
              <a:t>Участие в конкурсах студенческих научных работ</a:t>
            </a:r>
          </a:p>
        </p:txBody>
      </p:sp>
      <p:sp>
        <p:nvSpPr>
          <p:cNvPr id="27678" name="Прямоугольник 41"/>
          <p:cNvSpPr>
            <a:spLocks noChangeArrowheads="1"/>
          </p:cNvSpPr>
          <p:nvPr/>
        </p:nvSpPr>
        <p:spPr bwMode="auto">
          <a:xfrm>
            <a:off x="2348524" y="6377244"/>
            <a:ext cx="3062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113" lvl="1"/>
            <a:r>
              <a:rPr lang="ru-RU" b="1" dirty="0"/>
              <a:t>Республиканский конкурс НИРС</a:t>
            </a: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1329440368"/>
              </p:ext>
            </p:extLst>
          </p:nvPr>
        </p:nvGraphicFramePr>
        <p:xfrm>
          <a:off x="3271101" y="735292"/>
          <a:ext cx="5646656" cy="2809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059813078"/>
              </p:ext>
            </p:extLst>
          </p:nvPr>
        </p:nvGraphicFramePr>
        <p:xfrm>
          <a:off x="1846907" y="3456768"/>
          <a:ext cx="3827282" cy="2995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ятиугольник 58"/>
          <p:cNvSpPr/>
          <p:nvPr/>
        </p:nvSpPr>
        <p:spPr>
          <a:xfrm>
            <a:off x="219224" y="5157721"/>
            <a:ext cx="7131275" cy="1244727"/>
          </a:xfrm>
          <a:prstGeom prst="homePlate">
            <a:avLst>
              <a:gd name="adj" fmla="val 2256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 w="28575" cmpd="dbl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1920875" y="5118100"/>
            <a:ext cx="5357813" cy="1323975"/>
          </a:xfrm>
          <a:prstGeom prst="rect">
            <a:avLst/>
          </a:prstGeom>
        </p:spPr>
        <p:txBody>
          <a:bodyPr lIns="91431" tIns="45715" rIns="91431" bIns="45715">
            <a:spAutoFit/>
          </a:bodyPr>
          <a:lstStyle/>
          <a:p>
            <a:pPr>
              <a:defRPr/>
            </a:pPr>
            <a:r>
              <a:rPr lang="ru-RU" sz="2000" kern="0" dirty="0">
                <a:solidFill>
                  <a:srgbClr val="002060"/>
                </a:solidFill>
                <a:latin typeface="Impact" pitchFamily="34" charset="0"/>
                <a:cs typeface="Arial"/>
                <a:sym typeface="Arial"/>
              </a:rPr>
              <a:t>Инновационные предприятия – резиденты научно-технологического парка</a:t>
            </a:r>
          </a:p>
          <a:p>
            <a:pPr>
              <a:defRPr/>
            </a:pPr>
            <a:r>
              <a:rPr lang="ru-RU" sz="2000" kern="0" dirty="0">
                <a:latin typeface="Impact" pitchFamily="34" charset="0"/>
                <a:cs typeface="Arial"/>
                <a:sym typeface="Arial"/>
              </a:rPr>
              <a:t>учрежденные (со учрежденные) студентами с 2019 г.</a:t>
            </a:r>
            <a:endParaRPr lang="ru-RU" sz="2000" b="1" kern="0" dirty="0">
              <a:latin typeface="Arial"/>
              <a:cs typeface="Arial"/>
              <a:sym typeface="Arial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216775" y="5311775"/>
            <a:ext cx="1933575" cy="979488"/>
          </a:xfrm>
          <a:prstGeom prst="rect">
            <a:avLst/>
          </a:prstGeom>
        </p:spPr>
        <p:txBody>
          <a:bodyPr lIns="91431" tIns="45715" rIns="91431" bIns="45715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4000" kern="0" dirty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Arial"/>
                <a:sym typeface="Arial"/>
              </a:rPr>
              <a:t>8</a:t>
            </a:r>
            <a:r>
              <a:rPr lang="ru-RU" sz="2400" b="1" kern="0" dirty="0">
                <a:latin typeface="Arial"/>
                <a:cs typeface="Arial"/>
                <a:sym typeface="Arial"/>
              </a:rPr>
              <a:t> </a:t>
            </a:r>
            <a:r>
              <a:rPr lang="ru-RU" sz="2400" b="1" kern="0" dirty="0">
                <a:cs typeface="Arial"/>
                <a:sym typeface="Arial"/>
              </a:rPr>
              <a:t>компаний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5137" y="199177"/>
            <a:ext cx="6927226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ОСНОВНЫЕ ПОКАЗАТЕЛИ ВОВЛЕЧЕННОСТИ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0825" y="2117725"/>
            <a:ext cx="2944813" cy="5651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ятиугольник 22"/>
          <p:cNvSpPr/>
          <p:nvPr/>
        </p:nvSpPr>
        <p:spPr>
          <a:xfrm>
            <a:off x="250825" y="1026248"/>
            <a:ext cx="2800193" cy="1745999"/>
          </a:xfrm>
          <a:prstGeom prst="homePlate">
            <a:avLst>
              <a:gd name="adj" fmla="val 14394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0" scaled="1"/>
            <a:tileRect/>
          </a:gradFill>
          <a:ln w="28575" cmpd="dbl">
            <a:gradFill flip="none" rotWithShape="1">
              <a:gsLst>
                <a:gs pos="0">
                  <a:schemeClr val="bg1"/>
                </a:gs>
                <a:gs pos="10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684" name="Прямоугольник 23"/>
          <p:cNvSpPr>
            <a:spLocks noChangeArrowheads="1"/>
          </p:cNvSpPr>
          <p:nvPr/>
        </p:nvSpPr>
        <p:spPr bwMode="auto">
          <a:xfrm>
            <a:off x="0" y="1038225"/>
            <a:ext cx="294481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lvl="1"/>
            <a:r>
              <a:rPr lang="ru-RU" sz="2200">
                <a:latin typeface="Impact" pitchFamily="34" charset="0"/>
              </a:rPr>
              <a:t>Студенческие научно-организационные мероприятия университета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989638" y="4302125"/>
            <a:ext cx="2943225" cy="5651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Пятиугольник 37"/>
          <p:cNvSpPr/>
          <p:nvPr/>
        </p:nvSpPr>
        <p:spPr>
          <a:xfrm rot="10800000">
            <a:off x="6549549" y="3089591"/>
            <a:ext cx="2453013" cy="1663095"/>
          </a:xfrm>
          <a:prstGeom prst="homePlate">
            <a:avLst>
              <a:gd name="adj" fmla="val 14394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1"/>
            <a:tileRect/>
          </a:gradFill>
          <a:ln w="28575" cmpd="dbl">
            <a:gradFill flip="none" rotWithShape="1">
              <a:gsLst>
                <a:gs pos="0">
                  <a:schemeClr val="bg1"/>
                </a:gs>
                <a:gs pos="10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689" name="Прямоугольник 38"/>
          <p:cNvSpPr>
            <a:spLocks noChangeArrowheads="1"/>
          </p:cNvSpPr>
          <p:nvPr/>
        </p:nvSpPr>
        <p:spPr bwMode="auto">
          <a:xfrm>
            <a:off x="6403975" y="3252245"/>
            <a:ext cx="2528888" cy="120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lvl="1" algn="r"/>
            <a:r>
              <a:rPr lang="ru-RU" sz="2400" dirty="0" smtClean="0">
                <a:latin typeface="Impact" pitchFamily="34" charset="0"/>
              </a:rPr>
              <a:t>Фонд «Талантливая молодежь» </a:t>
            </a:r>
            <a:endParaRPr lang="ru-RU" sz="2400" dirty="0">
              <a:latin typeface="Impact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273550" y="773000"/>
            <a:ext cx="3562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900"/>
              </a:spcAft>
              <a:defRPr/>
            </a:pPr>
            <a:r>
              <a:rPr lang="ru-RU" sz="18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Организовано</a:t>
            </a:r>
            <a:r>
              <a:rPr lang="ru-RU" sz="1700" dirty="0" smtClean="0"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800000"/>
                </a:solidFill>
                <a:latin typeface="Impact" pitchFamily="34" charset="0"/>
                <a:cs typeface="+mn-cs"/>
              </a:rPr>
              <a:t>17 </a:t>
            </a:r>
            <a:r>
              <a:rPr lang="ru-RU" sz="1800" b="1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конференций</a:t>
            </a:r>
            <a:r>
              <a:rPr lang="ru-RU" sz="18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 </a:t>
            </a:r>
            <a:r>
              <a:rPr lang="ru-RU" sz="1700" dirty="0" smtClean="0">
                <a:cs typeface="Arial" pitchFamily="34" charset="0"/>
              </a:rPr>
              <a:t>(</a:t>
            </a:r>
            <a:r>
              <a:rPr lang="ru-RU" sz="18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из них 12 – международных), участвовало </a:t>
            </a:r>
            <a:r>
              <a:rPr lang="ru-RU" sz="1700" dirty="0" smtClean="0">
                <a:cs typeface="Arial" pitchFamily="34" charset="0"/>
              </a:rPr>
              <a:t>– </a:t>
            </a:r>
            <a:r>
              <a:rPr lang="ru-RU" sz="1800" dirty="0" smtClean="0">
                <a:solidFill>
                  <a:srgbClr val="002060"/>
                </a:solidFill>
                <a:latin typeface="Impact" pitchFamily="34" charset="0"/>
                <a:cs typeface="+mn-cs"/>
              </a:rPr>
              <a:t>915</a:t>
            </a:r>
            <a:r>
              <a:rPr lang="ru-RU" sz="1700" dirty="0" smtClean="0">
                <a:cs typeface="Arial" pitchFamily="34" charset="0"/>
              </a:rPr>
              <a:t> </a:t>
            </a:r>
            <a:r>
              <a:rPr lang="ru-RU" sz="1700" b="1" dirty="0" smtClean="0">
                <a:cs typeface="Arial" pitchFamily="34" charset="0"/>
              </a:rPr>
              <a:t>студентов </a:t>
            </a:r>
            <a:endParaRPr lang="ru-RU" sz="1700" b="1" dirty="0">
              <a:solidFill>
                <a:srgbClr val="80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306763" y="1203325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kern="0" dirty="0" smtClean="0">
                <a:solidFill>
                  <a:schemeClr val="bg2">
                    <a:lumMod val="75000"/>
                  </a:schemeClr>
                </a:solidFill>
              </a:rPr>
              <a:t>2021 </a:t>
            </a:r>
            <a:endParaRPr lang="ru-RU" sz="2400" b="1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306763" y="2103438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kern="0" dirty="0" smtClean="0">
                <a:solidFill>
                  <a:schemeClr val="bg2">
                    <a:lumMod val="75000"/>
                  </a:schemeClr>
                </a:solidFill>
              </a:rPr>
              <a:t>2022</a:t>
            </a:r>
            <a:endParaRPr lang="ru-RU" sz="2400" b="1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28693" name="Группа 33"/>
          <p:cNvGrpSpPr>
            <a:grpSpLocks noChangeAspect="1"/>
          </p:cNvGrpSpPr>
          <p:nvPr/>
        </p:nvGrpSpPr>
        <p:grpSpPr bwMode="auto">
          <a:xfrm>
            <a:off x="3165475" y="1384300"/>
            <a:ext cx="125413" cy="125413"/>
            <a:chOff x="9315605" y="1930474"/>
            <a:chExt cx="180000" cy="180000"/>
          </a:xfrm>
        </p:grpSpPr>
        <p:sp>
          <p:nvSpPr>
            <p:cNvPr id="35" name="Oval 31"/>
            <p:cNvSpPr>
              <a:spLocks noChangeArrowheads="1"/>
            </p:cNvSpPr>
            <p:nvPr/>
          </p:nvSpPr>
          <p:spPr bwMode="gray">
            <a:xfrm>
              <a:off x="9315605" y="1930474"/>
              <a:ext cx="180000" cy="180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14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29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44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592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val 32"/>
            <p:cNvSpPr>
              <a:spLocks noChangeArrowheads="1"/>
            </p:cNvSpPr>
            <p:nvPr/>
          </p:nvSpPr>
          <p:spPr bwMode="gray">
            <a:xfrm>
              <a:off x="9326998" y="1939588"/>
              <a:ext cx="157214" cy="15949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14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29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44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592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gray">
            <a:xfrm>
              <a:off x="9336112" y="1950981"/>
              <a:ext cx="138986" cy="138986"/>
            </a:xfrm>
            <a:prstGeom prst="ellipse">
              <a:avLst/>
            </a:prstGeom>
            <a:gradFill rotWithShape="1">
              <a:gsLst>
                <a:gs pos="0">
                  <a:srgbClr val="B88A68">
                    <a:gamma/>
                    <a:tint val="0"/>
                    <a:invGamma/>
                  </a:srgbClr>
                </a:gs>
                <a:gs pos="50000">
                  <a:srgbClr val="B88A68"/>
                </a:gs>
                <a:gs pos="100000">
                  <a:srgbClr val="B88A68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14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29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44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592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val 34"/>
            <p:cNvSpPr>
              <a:spLocks noChangeArrowheads="1"/>
            </p:cNvSpPr>
            <p:nvPr/>
          </p:nvSpPr>
          <p:spPr bwMode="gray">
            <a:xfrm>
              <a:off x="9336112" y="1950981"/>
              <a:ext cx="138986" cy="138986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14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29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44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592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val 35"/>
            <p:cNvSpPr>
              <a:spLocks noChangeArrowheads="1"/>
            </p:cNvSpPr>
            <p:nvPr/>
          </p:nvSpPr>
          <p:spPr bwMode="gray">
            <a:xfrm>
              <a:off x="9345226" y="1960095"/>
              <a:ext cx="120758" cy="120758"/>
            </a:xfrm>
            <a:prstGeom prst="ellipse">
              <a:avLst/>
            </a:prstGeom>
            <a:gradFill rotWithShape="1">
              <a:gsLst>
                <a:gs pos="0">
                  <a:srgbClr val="B88A68">
                    <a:gamma/>
                    <a:shade val="54118"/>
                    <a:invGamma/>
                  </a:srgbClr>
                </a:gs>
                <a:gs pos="50000">
                  <a:srgbClr val="B88A68"/>
                </a:gs>
                <a:gs pos="100000">
                  <a:srgbClr val="B88A68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14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29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44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592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val 36"/>
            <p:cNvSpPr>
              <a:spLocks noChangeArrowheads="1"/>
            </p:cNvSpPr>
            <p:nvPr/>
          </p:nvSpPr>
          <p:spPr bwMode="gray">
            <a:xfrm>
              <a:off x="9345226" y="1960095"/>
              <a:ext cx="120758" cy="120758"/>
            </a:xfrm>
            <a:prstGeom prst="ellipse">
              <a:avLst/>
            </a:prstGeom>
            <a:gradFill rotWithShape="1">
              <a:gsLst>
                <a:gs pos="0">
                  <a:srgbClr val="91A7C1"/>
                </a:gs>
                <a:gs pos="100000">
                  <a:srgbClr val="91A7C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14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29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44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592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8694" name="Группа 42"/>
          <p:cNvGrpSpPr>
            <a:grpSpLocks noChangeAspect="1"/>
          </p:cNvGrpSpPr>
          <p:nvPr/>
        </p:nvGrpSpPr>
        <p:grpSpPr bwMode="auto">
          <a:xfrm>
            <a:off x="3157538" y="2271713"/>
            <a:ext cx="125412" cy="125412"/>
            <a:chOff x="9315605" y="1930474"/>
            <a:chExt cx="180000" cy="180000"/>
          </a:xfrm>
        </p:grpSpPr>
        <p:sp>
          <p:nvSpPr>
            <p:cNvPr id="44" name="Oval 31"/>
            <p:cNvSpPr>
              <a:spLocks noChangeArrowheads="1"/>
            </p:cNvSpPr>
            <p:nvPr/>
          </p:nvSpPr>
          <p:spPr bwMode="gray">
            <a:xfrm>
              <a:off x="9315605" y="1930474"/>
              <a:ext cx="180000" cy="180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14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29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44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592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val 32"/>
            <p:cNvSpPr>
              <a:spLocks noChangeArrowheads="1"/>
            </p:cNvSpPr>
            <p:nvPr/>
          </p:nvSpPr>
          <p:spPr bwMode="gray">
            <a:xfrm>
              <a:off x="9326997" y="1939588"/>
              <a:ext cx="157217" cy="159494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14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29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44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592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gray">
            <a:xfrm>
              <a:off x="9336111" y="1950980"/>
              <a:ext cx="138989" cy="138989"/>
            </a:xfrm>
            <a:prstGeom prst="ellipse">
              <a:avLst/>
            </a:prstGeom>
            <a:gradFill rotWithShape="1">
              <a:gsLst>
                <a:gs pos="0">
                  <a:srgbClr val="B88A68">
                    <a:gamma/>
                    <a:tint val="0"/>
                    <a:invGamma/>
                  </a:srgbClr>
                </a:gs>
                <a:gs pos="50000">
                  <a:srgbClr val="B88A68"/>
                </a:gs>
                <a:gs pos="100000">
                  <a:srgbClr val="B88A68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14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29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44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592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val 34"/>
            <p:cNvSpPr>
              <a:spLocks noChangeArrowheads="1"/>
            </p:cNvSpPr>
            <p:nvPr/>
          </p:nvSpPr>
          <p:spPr bwMode="gray">
            <a:xfrm>
              <a:off x="9336111" y="1950980"/>
              <a:ext cx="138989" cy="138989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14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29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44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592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val 35"/>
            <p:cNvSpPr>
              <a:spLocks noChangeArrowheads="1"/>
            </p:cNvSpPr>
            <p:nvPr/>
          </p:nvSpPr>
          <p:spPr bwMode="gray">
            <a:xfrm>
              <a:off x="9345225" y="1960094"/>
              <a:ext cx="120761" cy="120761"/>
            </a:xfrm>
            <a:prstGeom prst="ellipse">
              <a:avLst/>
            </a:prstGeom>
            <a:gradFill rotWithShape="1">
              <a:gsLst>
                <a:gs pos="0">
                  <a:srgbClr val="B88A68">
                    <a:gamma/>
                    <a:shade val="54118"/>
                    <a:invGamma/>
                  </a:srgbClr>
                </a:gs>
                <a:gs pos="50000">
                  <a:srgbClr val="B88A68"/>
                </a:gs>
                <a:gs pos="100000">
                  <a:srgbClr val="B88A68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14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29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44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592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val 36"/>
            <p:cNvSpPr>
              <a:spLocks noChangeArrowheads="1"/>
            </p:cNvSpPr>
            <p:nvPr/>
          </p:nvSpPr>
          <p:spPr bwMode="gray">
            <a:xfrm>
              <a:off x="9345225" y="1960094"/>
              <a:ext cx="120761" cy="120761"/>
            </a:xfrm>
            <a:prstGeom prst="ellipse">
              <a:avLst/>
            </a:prstGeom>
            <a:gradFill rotWithShape="1">
              <a:gsLst>
                <a:gs pos="0">
                  <a:srgbClr val="91A7C1"/>
                </a:gs>
                <a:gs pos="100000">
                  <a:srgbClr val="91A7C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14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29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44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592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4273550" y="1904215"/>
            <a:ext cx="35623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900"/>
              </a:spcAft>
              <a:defRPr/>
            </a:pPr>
            <a:r>
              <a:rPr lang="ru-RU" sz="1700" dirty="0" smtClean="0">
                <a:cs typeface="Arial" pitchFamily="34" charset="0"/>
              </a:rPr>
              <a:t>Организовано </a:t>
            </a:r>
            <a:r>
              <a:rPr lang="ru-RU" sz="1800" dirty="0" smtClean="0">
                <a:solidFill>
                  <a:srgbClr val="800000"/>
                </a:solidFill>
                <a:latin typeface="Impact" pitchFamily="34" charset="0"/>
                <a:cs typeface="+mn-cs"/>
              </a:rPr>
              <a:t>28</a:t>
            </a:r>
            <a:r>
              <a:rPr lang="ru-RU" sz="1700" dirty="0" smtClean="0">
                <a:cs typeface="Arial" pitchFamily="34" charset="0"/>
              </a:rPr>
              <a:t> </a:t>
            </a:r>
            <a:r>
              <a:rPr lang="ru-RU" sz="1700" b="1" dirty="0" smtClean="0">
                <a:cs typeface="Arial" pitchFamily="34" charset="0"/>
              </a:rPr>
              <a:t>конференций</a:t>
            </a:r>
            <a:r>
              <a:rPr lang="ru-RU" sz="1700" dirty="0" smtClean="0">
                <a:cs typeface="Arial" pitchFamily="34" charset="0"/>
              </a:rPr>
              <a:t> (из них 17 – международных), участвовало – </a:t>
            </a:r>
            <a:r>
              <a:rPr lang="ru-RU" sz="1800" dirty="0" smtClean="0">
                <a:solidFill>
                  <a:srgbClr val="002060"/>
                </a:solidFill>
                <a:latin typeface="Impact" pitchFamily="34" charset="0"/>
                <a:cs typeface="+mn-cs"/>
              </a:rPr>
              <a:t>1897</a:t>
            </a:r>
            <a:r>
              <a:rPr lang="ru-RU" sz="1700" dirty="0" smtClean="0">
                <a:cs typeface="Arial" pitchFamily="34" charset="0"/>
              </a:rPr>
              <a:t> </a:t>
            </a:r>
            <a:r>
              <a:rPr lang="ru-RU" sz="1700" b="1" dirty="0" smtClean="0">
                <a:cs typeface="Arial" pitchFamily="34" charset="0"/>
              </a:rPr>
              <a:t>студентов</a:t>
            </a:r>
            <a:r>
              <a:rPr lang="ru-RU" sz="1700" dirty="0" smtClean="0">
                <a:cs typeface="Arial" pitchFamily="34" charset="0"/>
              </a:rPr>
              <a:t> </a:t>
            </a:r>
            <a:endParaRPr lang="ru-RU" sz="1700" dirty="0">
              <a:solidFill>
                <a:srgbClr val="800000"/>
              </a:solidFill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rot="10800000">
            <a:off x="3016578" y="3110845"/>
            <a:ext cx="5797485" cy="1588"/>
          </a:xfrm>
          <a:prstGeom prst="line">
            <a:avLst/>
          </a:prstGeom>
          <a:ln w="66675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471488" y="5038725"/>
            <a:ext cx="8488362" cy="0"/>
          </a:xfrm>
          <a:prstGeom prst="line">
            <a:avLst/>
          </a:prstGeom>
          <a:ln w="66675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698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5140325"/>
            <a:ext cx="16700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9" name="Прямоугольник 6"/>
          <p:cNvSpPr>
            <a:spLocks noChangeArrowheads="1"/>
          </p:cNvSpPr>
          <p:nvPr/>
        </p:nvSpPr>
        <p:spPr bwMode="auto">
          <a:xfrm>
            <a:off x="561975" y="3418227"/>
            <a:ext cx="5842000" cy="11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7675" lvl="1" indent="-250825">
              <a:lnSpc>
                <a:spcPct val="90000"/>
              </a:lnSpc>
              <a:spcAft>
                <a:spcPts val="600"/>
              </a:spcAft>
            </a:pPr>
            <a:r>
              <a:rPr lang="ru-RU" sz="1800" dirty="0" smtClean="0">
                <a:latin typeface="Impact" pitchFamily="34" charset="0"/>
              </a:rPr>
              <a:t>В 2022 г.  </a:t>
            </a:r>
            <a:r>
              <a:rPr lang="ru-RU" sz="1800" dirty="0" smtClean="0">
                <a:latin typeface="+mn-lt"/>
              </a:rPr>
              <a:t>освоено 17474 руб. (8 факультетов, НИЧ, Центр развития карьеры, Центр </a:t>
            </a:r>
            <a:r>
              <a:rPr lang="ru-RU" sz="1800" dirty="0" err="1" smtClean="0">
                <a:latin typeface="+mn-lt"/>
              </a:rPr>
              <a:t>трансфера</a:t>
            </a:r>
            <a:r>
              <a:rPr lang="ru-RU" sz="1800" dirty="0" smtClean="0">
                <a:latin typeface="+mn-lt"/>
              </a:rPr>
              <a:t> технологий) </a:t>
            </a:r>
            <a:endParaRPr lang="ru-RU" sz="1800" dirty="0">
              <a:latin typeface="+mn-lt"/>
            </a:endParaRPr>
          </a:p>
          <a:p>
            <a:pPr marL="447675" lvl="1" indent="-250825">
              <a:lnSpc>
                <a:spcPct val="90000"/>
              </a:lnSpc>
              <a:spcAft>
                <a:spcPts val="600"/>
              </a:spcAft>
            </a:pPr>
            <a:r>
              <a:rPr lang="ru-RU" sz="1800" dirty="0" smtClean="0">
                <a:latin typeface="+mn-lt"/>
              </a:rPr>
              <a:t>Проведено около </a:t>
            </a:r>
            <a:r>
              <a:rPr lang="ru-RU" sz="1800" dirty="0" smtClean="0">
                <a:latin typeface="Impact" pitchFamily="34" charset="0"/>
              </a:rPr>
              <a:t>30</a:t>
            </a:r>
            <a:r>
              <a:rPr lang="ru-RU" sz="1800" dirty="0" smtClean="0">
                <a:latin typeface="+mn-lt"/>
              </a:rPr>
              <a:t> мероприятий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hape 402"/>
          <p:cNvSpPr txBox="1">
            <a:spLocks/>
          </p:cNvSpPr>
          <p:nvPr/>
        </p:nvSpPr>
        <p:spPr bwMode="auto">
          <a:xfrm>
            <a:off x="1354138" y="69850"/>
            <a:ext cx="7659687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r">
              <a:buClr>
                <a:srgbClr val="002060"/>
              </a:buClr>
              <a:buSzPct val="25000"/>
              <a:buFont typeface="Calibri" pitchFamily="34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sym typeface="Calibri" pitchFamily="34" charset="0"/>
              </a:rPr>
              <a:t>Результаты </a:t>
            </a:r>
            <a:r>
              <a:rPr lang="ru-RU" altLang="ru-RU" sz="2800" b="1" dirty="0" smtClean="0">
                <a:solidFill>
                  <a:srgbClr val="002060"/>
                </a:solidFill>
                <a:sym typeface="Calibri" pitchFamily="34" charset="0"/>
              </a:rPr>
              <a:t>НИРС по факультетам </a:t>
            </a:r>
          </a:p>
          <a:p>
            <a:pPr algn="r">
              <a:buClr>
                <a:srgbClr val="002060"/>
              </a:buClr>
              <a:buSzPct val="25000"/>
              <a:buFont typeface="Calibri" pitchFamily="34" charset="0"/>
              <a:buNone/>
            </a:pPr>
            <a:r>
              <a:rPr lang="ru-RU" altLang="ru-RU" sz="2800" b="1" dirty="0" smtClean="0">
                <a:solidFill>
                  <a:srgbClr val="002060"/>
                </a:solidFill>
                <a:sym typeface="Calibri" pitchFamily="34" charset="0"/>
              </a:rPr>
              <a:t>в 202</a:t>
            </a:r>
            <a:r>
              <a:rPr lang="ru-RU" altLang="ru-RU" sz="2800" b="1" dirty="0">
                <a:solidFill>
                  <a:srgbClr val="002060"/>
                </a:solidFill>
                <a:sym typeface="Calibri" pitchFamily="34" charset="0"/>
              </a:rPr>
              <a:t>2</a:t>
            </a:r>
            <a:r>
              <a:rPr lang="ru-RU" altLang="ru-RU" sz="2800" b="1" dirty="0" smtClean="0">
                <a:solidFill>
                  <a:srgbClr val="002060"/>
                </a:solidFill>
                <a:sym typeface="Calibri" pitchFamily="34" charset="0"/>
              </a:rPr>
              <a:t> </a:t>
            </a:r>
            <a:r>
              <a:rPr lang="ru-RU" altLang="ru-RU" sz="2800" b="1" dirty="0">
                <a:solidFill>
                  <a:srgbClr val="002060"/>
                </a:solidFill>
                <a:sym typeface="Calibri" pitchFamily="34" charset="0"/>
              </a:rPr>
              <a:t>г.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993293"/>
              </p:ext>
            </p:extLst>
          </p:nvPr>
        </p:nvGraphicFramePr>
        <p:xfrm>
          <a:off x="360284" y="1111926"/>
          <a:ext cx="8438004" cy="5242850"/>
        </p:xfrm>
        <a:graphic>
          <a:graphicData uri="http://schemas.openxmlformats.org/drawingml/2006/table">
            <a:tbl>
              <a:tblPr/>
              <a:tblGrid>
                <a:gridCol w="3129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65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12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54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88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93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972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22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Факультет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07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/>
                        </a:rPr>
                        <a:t>кафедр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/>
                        </a:rPr>
                        <a:t>СНО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студентов 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СНО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докладов на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конференциях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публикаций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научных работ, поданных на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Республиканский конкурс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Военный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79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101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85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Психологии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71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118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2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Экономики и управления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148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138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296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Истории, коммуникации и туризма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282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501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568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2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Биологии и экологии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199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180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2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Физической культуры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111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Инновационных технологий машиностроения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137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50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122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Юридический 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242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239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739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Инженерно-строительный 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Педагогический 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125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104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308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2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Искусств и дизайна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59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74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66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2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Математики и информатики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96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97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147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Филологический 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230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319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520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2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Физико-технический 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/>
                        </a:rPr>
                        <a:t>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/>
                        </a:rPr>
                        <a:t>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83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83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7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cap="none" dirty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ИТОГО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i="0" u="none" strike="noStrike" cap="none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57</a:t>
                      </a:r>
                      <a:endParaRPr lang="ru-RU" sz="1600" b="1" i="0" u="none" strike="noStrike" cap="none" dirty="0">
                        <a:solidFill>
                          <a:srgbClr val="80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i="0" u="none" strike="noStrike" cap="none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67</a:t>
                      </a:r>
                      <a:endParaRPr lang="ru-RU" sz="1600" b="1" i="0" u="none" strike="noStrike" cap="none" dirty="0">
                        <a:solidFill>
                          <a:srgbClr val="80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i="0" u="none" strike="noStrike" cap="none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1835</a:t>
                      </a:r>
                      <a:endParaRPr lang="ru-RU" sz="1600" b="1" i="0" u="none" strike="noStrike" cap="none" dirty="0">
                        <a:solidFill>
                          <a:srgbClr val="80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i="0" u="none" strike="noStrike" cap="none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1975</a:t>
                      </a:r>
                      <a:endParaRPr lang="ru-RU" sz="1600" b="1" i="0" u="none" strike="noStrike" cap="none" dirty="0">
                        <a:solidFill>
                          <a:srgbClr val="80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i="0" u="none" strike="noStrike" cap="none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3213</a:t>
                      </a:r>
                      <a:endParaRPr lang="ru-RU" sz="1600" b="1" i="0" u="none" strike="noStrike" cap="none" dirty="0">
                        <a:solidFill>
                          <a:srgbClr val="80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i="0" u="none" strike="noStrike" cap="none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139</a:t>
                      </a:r>
                      <a:endParaRPr lang="ru-RU" sz="1600" b="1" i="0" u="none" strike="noStrike" cap="none" dirty="0">
                        <a:solidFill>
                          <a:srgbClr val="80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402"/>
          <p:cNvSpPr txBox="1">
            <a:spLocks/>
          </p:cNvSpPr>
          <p:nvPr/>
        </p:nvSpPr>
        <p:spPr bwMode="auto">
          <a:xfrm>
            <a:off x="1255713" y="61913"/>
            <a:ext cx="76168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r">
              <a:buClr>
                <a:srgbClr val="002060"/>
              </a:buClr>
              <a:buSzPct val="25000"/>
              <a:buFont typeface="Calibri" pitchFamily="34" charset="0"/>
              <a:buNone/>
            </a:pPr>
            <a:r>
              <a:rPr lang="ru-RU" altLang="ru-RU" sz="2800" b="1">
                <a:solidFill>
                  <a:srgbClr val="002060"/>
                </a:solidFill>
                <a:sym typeface="Calibri" pitchFamily="34" charset="0"/>
              </a:rPr>
              <a:t>Участие студентов в выполнении финансируемых НИОКР</a:t>
            </a:r>
          </a:p>
        </p:txBody>
      </p:sp>
      <p:graphicFrame>
        <p:nvGraphicFramePr>
          <p:cNvPr id="12" name="Group 1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0470"/>
              </p:ext>
            </p:extLst>
          </p:nvPr>
        </p:nvGraphicFramePr>
        <p:xfrm>
          <a:off x="584462" y="2037029"/>
          <a:ext cx="7984503" cy="4382485"/>
        </p:xfrm>
        <a:graphic>
          <a:graphicData uri="http://schemas.openxmlformats.org/drawingml/2006/table">
            <a:tbl>
              <a:tblPr/>
              <a:tblGrid>
                <a:gridCol w="42388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79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77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929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Факультет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Количество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68599" marR="685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09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300" b="1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НИОК(Т)Р</a:t>
                      </a:r>
                      <a:endParaRPr lang="ru-RU" sz="13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be-BY" sz="1300" b="1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Студентов, участвующих</a:t>
                      </a:r>
                      <a:r>
                        <a:rPr lang="ru-RU" sz="1300" b="1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 </a:t>
                      </a:r>
                      <a:r>
                        <a:rPr lang="ru-RU" sz="13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на условиях оплаты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56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charset="0"/>
                      </a:endParaRPr>
                    </a:p>
                  </a:txBody>
                  <a:tcPr marL="68599" marR="6859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2022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2022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Физико-технический 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Биологии и экологии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Математики и информатики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Филологический 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08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Инновационных технологий машиностроения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27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6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Экономики и управления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25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25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03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Истории, коммуникации и туризма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20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03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Физической культуры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03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Психологии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Юридический 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Инженерно-строительный 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96" marR="6859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Искусств и дизайна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9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Педагогический 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56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Военный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-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96" marR="6859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93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charset="0"/>
                        </a:rPr>
                        <a:t>ИТОГО</a:t>
                      </a: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/>
                        </a:rPr>
                        <a:t>73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  <a:sym typeface="Arial" charset="0"/>
                        </a:rPr>
                        <a:t>112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ea typeface="+mn-ea"/>
                        <a:cs typeface="Arial" charset="0"/>
                        <a:sym typeface="Arial" charset="0"/>
                      </a:endParaRPr>
                    </a:p>
                  </a:txBody>
                  <a:tcPr marL="68596" marR="6859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pic>
        <p:nvPicPr>
          <p:cNvPr id="31926" name="Picture 2" descr="https://i0.wp.com/blog.silver-peak.com/wp-content/uploads/2015/05/greencheck_lg_feat.jpg?fit=820%2C530&amp;ssl=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550" y="930275"/>
            <a:ext cx="110966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870075" y="1004888"/>
            <a:ext cx="1225550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928" name="Прямоугольник 9"/>
          <p:cNvSpPr>
            <a:spLocks noChangeArrowheads="1"/>
          </p:cNvSpPr>
          <p:nvPr/>
        </p:nvSpPr>
        <p:spPr bwMode="auto">
          <a:xfrm>
            <a:off x="1208088" y="846138"/>
            <a:ext cx="1325562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77" tIns="48887" rIns="97777" bIns="48887">
            <a:spAutoFit/>
          </a:bodyPr>
          <a:lstStyle/>
          <a:p>
            <a:pPr defTabSz="909638">
              <a:spcAft>
                <a:spcPts val="600"/>
              </a:spcAft>
            </a:pPr>
            <a:r>
              <a:rPr lang="ru-RU" altLang="ru-RU" sz="2400">
                <a:solidFill>
                  <a:schemeClr val="tx1"/>
                </a:solidFill>
                <a:latin typeface="Impact" pitchFamily="34" charset="0"/>
              </a:rPr>
              <a:t>Задача:</a:t>
            </a:r>
          </a:p>
        </p:txBody>
      </p:sp>
      <p:sp>
        <p:nvSpPr>
          <p:cNvPr id="31929" name="Прямоугольник 10"/>
          <p:cNvSpPr>
            <a:spLocks noChangeArrowheads="1"/>
          </p:cNvSpPr>
          <p:nvPr/>
        </p:nvSpPr>
        <p:spPr bwMode="auto">
          <a:xfrm>
            <a:off x="2482850" y="871538"/>
            <a:ext cx="65341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/>
              <a:t>Обеспечить привлечение студентов к выполнению финансируемых </a:t>
            </a:r>
            <a:r>
              <a:rPr lang="ru-RU" sz="1600" dirty="0" smtClean="0"/>
              <a:t>НИОК(Т)Р </a:t>
            </a:r>
            <a:r>
              <a:rPr lang="ru-RU" sz="1600" dirty="0"/>
              <a:t>на условиях оплаты из расчёта не менее 1 студента на каждую </a:t>
            </a:r>
            <a:r>
              <a:rPr lang="ru-RU" sz="1600" dirty="0" smtClean="0"/>
              <a:t>НИОК(Т)Р</a:t>
            </a:r>
            <a:r>
              <a:rPr lang="ru-RU" sz="1600" dirty="0"/>
              <a:t>, закрепленную за кафедрой</a:t>
            </a:r>
            <a:r>
              <a:rPr lang="ru-RU" sz="15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8641</TotalTime>
  <Words>764</Words>
  <Application>Microsoft Office PowerPoint</Application>
  <PresentationFormat>Экран (4:3)</PresentationFormat>
  <Paragraphs>303</Paragraphs>
  <Slides>11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Times New Roman</vt:lpstr>
      <vt:lpstr>Calibri</vt:lpstr>
      <vt:lpstr>Impact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ГрГУ имени Янки Купалы</dc:title>
  <dc:creator>aids</dc:creator>
  <cp:lastModifiedBy>СКЕРСЬ МАРИЯ АНТОНОВНА</cp:lastModifiedBy>
  <cp:revision>843</cp:revision>
  <cp:lastPrinted>2021-09-22T10:43:13Z</cp:lastPrinted>
  <dcterms:modified xsi:type="dcterms:W3CDTF">2023-02-14T13:38:02Z</dcterms:modified>
</cp:coreProperties>
</file>