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6"/>
  </p:notesMasterIdLst>
  <p:sldIdLst>
    <p:sldId id="309" r:id="rId2"/>
    <p:sldId id="313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69" r:id="rId37"/>
    <p:sldId id="470" r:id="rId38"/>
    <p:sldId id="471" r:id="rId39"/>
    <p:sldId id="472" r:id="rId40"/>
    <p:sldId id="473" r:id="rId41"/>
    <p:sldId id="474" r:id="rId42"/>
    <p:sldId id="475" r:id="rId43"/>
    <p:sldId id="476" r:id="rId44"/>
    <p:sldId id="477" r:id="rId45"/>
    <p:sldId id="478" r:id="rId46"/>
    <p:sldId id="479" r:id="rId47"/>
    <p:sldId id="480" r:id="rId48"/>
    <p:sldId id="481" r:id="rId49"/>
    <p:sldId id="482" r:id="rId50"/>
    <p:sldId id="483" r:id="rId51"/>
    <p:sldId id="484" r:id="rId52"/>
    <p:sldId id="485" r:id="rId53"/>
    <p:sldId id="486" r:id="rId54"/>
    <p:sldId id="487" r:id="rId55"/>
  </p:sldIdLst>
  <p:sldSz cx="12192000" cy="6858000"/>
  <p:notesSz cx="6858000" cy="9144000"/>
  <p:embeddedFontLst>
    <p:embeddedFont>
      <p:font typeface="Arial Black" panose="020B0A04020102020204" pitchFamily="34" charset="0"/>
      <p:bold r:id="rId57"/>
    </p:embeddedFont>
    <p:embeddedFont>
      <p:font typeface="Calibri Light" panose="020F0302020204030204" pitchFamily="34" charset="0"/>
      <p:regular r:id="rId58"/>
      <p: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Open Sans" panose="020B0606030504020204" pitchFamily="34" charset="0"/>
      <p:regular r:id="rId64"/>
      <p:bold r:id="rId65"/>
      <p:italic r:id="rId66"/>
      <p:boldItalic r:id="rId67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DCDB"/>
    <a:srgbClr val="FFFFCC"/>
    <a:srgbClr val="F5F5F5"/>
    <a:srgbClr val="A41225"/>
    <a:srgbClr val="4F81BD"/>
    <a:srgbClr val="9EB9DA"/>
    <a:srgbClr val="183F44"/>
    <a:srgbClr val="2C767F"/>
    <a:srgbClr val="30A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42" autoAdjust="0"/>
    <p:restoredTop sz="95231" autoAdjust="0"/>
  </p:normalViewPr>
  <p:slideViewPr>
    <p:cSldViewPr snapToGrid="0">
      <p:cViewPr varScale="1">
        <p:scale>
          <a:sx n="87" d="100"/>
          <a:sy n="87" d="100"/>
        </p:scale>
        <p:origin x="552" y="78"/>
      </p:cViewPr>
      <p:guideLst>
        <p:guide orient="horz" pos="2228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7.fntdata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61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5/15/2023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563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6217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7799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4648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97401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55260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3917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8957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53358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6828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38710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335178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86085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426904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619424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11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04536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985451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62653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0951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000643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03715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0156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76068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01673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41936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26883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52884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428324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53287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1291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92824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339928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62063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94174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42261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143147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012034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1404700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765748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017973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50745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71914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95868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577575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719473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20845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6647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24435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1473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71322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3058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41521"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r="57828"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2.xml"/><Relationship Id="rId5" Type="http://schemas.microsoft.com/office/2007/relationships/hdphoto" Target="../media/hdphoto7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2.xml"/><Relationship Id="rId5" Type="http://schemas.microsoft.com/office/2007/relationships/hdphoto" Target="../media/hdphoto8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8.xml"/><Relationship Id="rId18" Type="http://schemas.openxmlformats.org/officeDocument/2006/relationships/slide" Target="slide17.xml"/><Relationship Id="rId26" Type="http://schemas.openxmlformats.org/officeDocument/2006/relationships/slide" Target="slide15.xml"/><Relationship Id="rId3" Type="http://schemas.openxmlformats.org/officeDocument/2006/relationships/image" Target="../media/image4.png"/><Relationship Id="rId21" Type="http://schemas.openxmlformats.org/officeDocument/2006/relationships/slide" Target="slide26.xml"/><Relationship Id="rId7" Type="http://schemas.openxmlformats.org/officeDocument/2006/relationships/slide" Target="slide10.xml"/><Relationship Id="rId12" Type="http://schemas.openxmlformats.org/officeDocument/2006/relationships/slide" Target="slide25.xml"/><Relationship Id="rId17" Type="http://schemas.openxmlformats.org/officeDocument/2006/relationships/slide" Target="slide14.xml"/><Relationship Id="rId25" Type="http://schemas.openxmlformats.org/officeDocument/2006/relationships/slide" Target="slide12.xml"/><Relationship Id="rId2" Type="http://schemas.openxmlformats.org/officeDocument/2006/relationships/notesSlide" Target="../notesSlides/notesSlide2.xml"/><Relationship Id="rId16" Type="http://schemas.openxmlformats.org/officeDocument/2006/relationships/slide" Target="slide11.xml"/><Relationship Id="rId20" Type="http://schemas.openxmlformats.org/officeDocument/2006/relationships/slide" Target="slide23.xml"/><Relationship Id="rId29" Type="http://schemas.openxmlformats.org/officeDocument/2006/relationships/slide" Target="slide24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7.xml"/><Relationship Id="rId11" Type="http://schemas.openxmlformats.org/officeDocument/2006/relationships/slide" Target="slide22.xml"/><Relationship Id="rId24" Type="http://schemas.openxmlformats.org/officeDocument/2006/relationships/slide" Target="slide9.xml"/><Relationship Id="rId5" Type="http://schemas.openxmlformats.org/officeDocument/2006/relationships/slide" Target="slide4.xml"/><Relationship Id="rId15" Type="http://schemas.openxmlformats.org/officeDocument/2006/relationships/slide" Target="slide8.xml"/><Relationship Id="rId23" Type="http://schemas.openxmlformats.org/officeDocument/2006/relationships/slide" Target="slide6.xml"/><Relationship Id="rId28" Type="http://schemas.openxmlformats.org/officeDocument/2006/relationships/slide" Target="slide21.xml"/><Relationship Id="rId10" Type="http://schemas.openxmlformats.org/officeDocument/2006/relationships/slide" Target="slide19.xml"/><Relationship Id="rId19" Type="http://schemas.openxmlformats.org/officeDocument/2006/relationships/slide" Target="slide20.xml"/><Relationship Id="rId31" Type="http://schemas.openxmlformats.org/officeDocument/2006/relationships/slide" Target="slide30.xml"/><Relationship Id="rId4" Type="http://schemas.openxmlformats.org/officeDocument/2006/relationships/slide" Target="slide3.xml"/><Relationship Id="rId9" Type="http://schemas.openxmlformats.org/officeDocument/2006/relationships/slide" Target="slide16.xml"/><Relationship Id="rId14" Type="http://schemas.openxmlformats.org/officeDocument/2006/relationships/slide" Target="slide5.xml"/><Relationship Id="rId22" Type="http://schemas.openxmlformats.org/officeDocument/2006/relationships/slide" Target="slide29.xml"/><Relationship Id="rId27" Type="http://schemas.openxmlformats.org/officeDocument/2006/relationships/slide" Target="slide18.xml"/><Relationship Id="rId30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2.xml"/><Relationship Id="rId5" Type="http://schemas.microsoft.com/office/2007/relationships/hdphoto" Target="../media/hdphoto9.wdp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youtu.be/IOkWIMwng-A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32.xml"/><Relationship Id="rId18" Type="http://schemas.openxmlformats.org/officeDocument/2006/relationships/slide" Target="slide47.xml"/><Relationship Id="rId26" Type="http://schemas.openxmlformats.org/officeDocument/2006/relationships/slide" Target="slide48.xml"/><Relationship Id="rId3" Type="http://schemas.openxmlformats.org/officeDocument/2006/relationships/image" Target="../media/image4.png"/><Relationship Id="rId21" Type="http://schemas.openxmlformats.org/officeDocument/2006/relationships/slide" Target="slide33.xml"/><Relationship Id="rId7" Type="http://schemas.openxmlformats.org/officeDocument/2006/relationships/slide" Target="slide37.xml"/><Relationship Id="rId12" Type="http://schemas.openxmlformats.org/officeDocument/2006/relationships/slide" Target="slide52.xml"/><Relationship Id="rId17" Type="http://schemas.openxmlformats.org/officeDocument/2006/relationships/slide" Target="slide44.xml"/><Relationship Id="rId25" Type="http://schemas.openxmlformats.org/officeDocument/2006/relationships/slide" Target="slide45.xml"/><Relationship Id="rId2" Type="http://schemas.openxmlformats.org/officeDocument/2006/relationships/notesSlide" Target="../notesSlides/notesSlide3.xml"/><Relationship Id="rId16" Type="http://schemas.openxmlformats.org/officeDocument/2006/relationships/slide" Target="slide41.xml"/><Relationship Id="rId20" Type="http://schemas.openxmlformats.org/officeDocument/2006/relationships/slide" Target="slide53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4.xml"/><Relationship Id="rId11" Type="http://schemas.openxmlformats.org/officeDocument/2006/relationships/slide" Target="slide49.xml"/><Relationship Id="rId24" Type="http://schemas.openxmlformats.org/officeDocument/2006/relationships/slide" Target="slide42.xml"/><Relationship Id="rId5" Type="http://schemas.openxmlformats.org/officeDocument/2006/relationships/slide" Target="slide31.xml"/><Relationship Id="rId15" Type="http://schemas.openxmlformats.org/officeDocument/2006/relationships/slide" Target="slide38.xml"/><Relationship Id="rId23" Type="http://schemas.openxmlformats.org/officeDocument/2006/relationships/slide" Target="slide39.xml"/><Relationship Id="rId28" Type="http://schemas.openxmlformats.org/officeDocument/2006/relationships/slide" Target="slide54.xml"/><Relationship Id="rId10" Type="http://schemas.openxmlformats.org/officeDocument/2006/relationships/slide" Target="slide46.xml"/><Relationship Id="rId19" Type="http://schemas.openxmlformats.org/officeDocument/2006/relationships/slide" Target="slide50.xml"/><Relationship Id="rId4" Type="http://schemas.openxmlformats.org/officeDocument/2006/relationships/slide" Target="slide2.xml"/><Relationship Id="rId9" Type="http://schemas.openxmlformats.org/officeDocument/2006/relationships/slide" Target="slide43.xml"/><Relationship Id="rId14" Type="http://schemas.openxmlformats.org/officeDocument/2006/relationships/slide" Target="slide35.xml"/><Relationship Id="rId22" Type="http://schemas.openxmlformats.org/officeDocument/2006/relationships/slide" Target="slide36.xml"/><Relationship Id="rId27" Type="http://schemas.openxmlformats.org/officeDocument/2006/relationships/slide" Target="slide5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0.wdp"/><Relationship Id="rId5" Type="http://schemas.openxmlformats.org/officeDocument/2006/relationships/image" Target="../media/image14.png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.xml"/><Relationship Id="rId5" Type="http://schemas.microsoft.com/office/2007/relationships/hdphoto" Target="../media/hdphoto11.wdp"/><Relationship Id="rId4" Type="http://schemas.openxmlformats.org/officeDocument/2006/relationships/image" Target="../media/image1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Май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2023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735522" y="3709485"/>
            <a:ext cx="7053267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endParaRPr lang="ru-RU" sz="3800" b="1" dirty="0">
              <a:latin typeface="Arial Black" panose="020B0A04020102020204" pitchFamily="34" charset="0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800" b="1" dirty="0">
                <a:latin typeface="Arial Black" panose="020B0A04020102020204" pitchFamily="34" charset="0"/>
                <a:cs typeface="Arial"/>
                <a:sym typeface="Arial"/>
              </a:rPr>
              <a:t>«Гордость за Беларусь</a:t>
            </a:r>
            <a:r>
              <a:rPr lang="en-US" sz="3800" b="1" dirty="0">
                <a:latin typeface="Arial Black" panose="020B0A04020102020204" pitchFamily="34" charset="0"/>
                <a:cs typeface="Arial"/>
                <a:sym typeface="Arial"/>
              </a:rPr>
              <a:t>.</a:t>
            </a:r>
            <a:r>
              <a:rPr lang="ru-RU" sz="3800" b="1" dirty="0">
                <a:latin typeface="Arial Black" panose="020B0A04020102020204" pitchFamily="34" charset="0"/>
                <a:cs typeface="Arial"/>
                <a:sym typeface="Arial"/>
              </a:rPr>
              <a:t> Итоги»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300" b="1" dirty="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10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6572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Информационно-коммуникационные технологии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515874" y="3060765"/>
            <a:ext cx="6109091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Что </a:t>
            </a:r>
            <a:r>
              <a:rPr lang="ru-RU" sz="2800" dirty="0" smtClean="0"/>
              <a:t>изображено </a:t>
            </a:r>
            <a:r>
              <a:rPr lang="ru-RU" sz="2800" dirty="0"/>
              <a:t>на первой почтовой марке государственного образца Республики Беларусь?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E8A96D3B-37E2-45C1-8AC9-72661C15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789" y="1975201"/>
            <a:ext cx="2750479" cy="39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4" name="Rectangle 5">
            <a:hlinkClick r:id="rId7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5391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11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526890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Какую роль в обеспечении качества связи играют РУП «</a:t>
            </a:r>
            <a:r>
              <a:rPr lang="ru-RU" sz="2800" dirty="0" err="1"/>
              <a:t>Белпочта</a:t>
            </a:r>
            <a:r>
              <a:rPr lang="ru-RU" sz="2800" dirty="0"/>
              <a:t>» и РУП «</a:t>
            </a:r>
            <a:r>
              <a:rPr lang="ru-RU" sz="2800" dirty="0" err="1"/>
              <a:t>Белтелеком</a:t>
            </a:r>
            <a:r>
              <a:rPr lang="ru-RU" sz="2800" dirty="0"/>
              <a:t>»?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6572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Информационно-коммуникационные технологии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34820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12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71807" y="2899937"/>
            <a:ext cx="8875567" cy="1936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достижения информационно-коммуникационных технологий активно внедряются в Беларуси и доступны для массового </a:t>
            </a:r>
            <a:r>
              <a:rPr lang="ru-RU" sz="2800" dirty="0" smtClean="0"/>
              <a:t>использования </a:t>
            </a:r>
            <a:r>
              <a:rPr lang="ru-RU" sz="2800" dirty="0"/>
              <a:t>гражданами нашей страны?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6572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Информационно-коммуникационные технологии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73847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13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Спорт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92123" y="3295110"/>
            <a:ext cx="887556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виды туризма развиты в нашей стране?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02198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14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Спорт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87162" y="2899937"/>
            <a:ext cx="7637339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 каким видам спорта проводятся республиканские спартакиады среди детей и подростков?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9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404005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15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60789" y="2899937"/>
            <a:ext cx="8875567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условия в нашей стране созданы для подготовки профессиональных спортсменов и для всех желающих заниматься физической культурой?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Спорт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5556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16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82823" y="2993338"/>
            <a:ext cx="8875567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конфессии в Беларуси являются исторически </a:t>
            </a:r>
            <a:r>
              <a:rPr lang="ru-RU" sz="2800"/>
              <a:t>традиционными?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Конфессии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762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17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Конфессии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15596" y="3012336"/>
            <a:ext cx="6109091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В городе </a:t>
            </a:r>
            <a:r>
              <a:rPr lang="ru-RU" sz="2800" dirty="0" err="1"/>
              <a:t>Ивье</a:t>
            </a:r>
            <a:r>
              <a:rPr lang="ru-RU" sz="2800" dirty="0"/>
              <a:t> Гродненской области установлен монумент. Как он называется и символом чего является?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Ивье — уникальное место, его часто называют «городом четырех религий»., изображение №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74"/>
          <a:stretch/>
        </p:blipFill>
        <p:spPr bwMode="auto">
          <a:xfrm>
            <a:off x="8419188" y="2496700"/>
            <a:ext cx="3614985" cy="216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4" name="Rectangle 5">
            <a:hlinkClick r:id="rId6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8128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18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Конфессии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15596" y="3046227"/>
            <a:ext cx="6109091" cy="157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Что изображено на фотографии?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Расскажите об этом                         Храме-памятнике.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 descr="Фото из архива">
            <a:extLst>
              <a:ext uri="{FF2B5EF4-FFF2-40B4-BE49-F238E27FC236}">
                <a16:creationId xmlns:a16="http://schemas.microsoft.com/office/drawing/2014/main" id="{C6E42920-FA7A-4ACA-9CF4-CD5C14D20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51" y="2351065"/>
            <a:ext cx="4523250" cy="251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4" name="Rectangle 5">
            <a:hlinkClick r:id="rId6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93696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19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38756" y="3097523"/>
            <a:ext cx="7994217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Какими достижениями в укреплении обороноспособности страны могут гордиться белорусы?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6572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Национальная безопасность и суверенитет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81216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F8A5D6F0-1E01-4AA5-959B-F0D9708B8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853327"/>
              </p:ext>
            </p:extLst>
          </p:nvPr>
        </p:nvGraphicFramePr>
        <p:xfrm>
          <a:off x="656276" y="1285379"/>
          <a:ext cx="10293491" cy="5309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3491">
                  <a:extLst>
                    <a:ext uri="{9D8B030D-6E8A-4147-A177-3AD203B41FA5}">
                      <a16:colId xmlns:a16="http://schemas.microsoft.com/office/drawing/2014/main" val="157991066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1856529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451621959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987223817"/>
                    </a:ext>
                  </a:extLst>
                </a:gridCol>
              </a:tblGrid>
              <a:tr h="5183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 </a:t>
                      </a:r>
                      <a:endParaRPr lang="ru-RU" sz="24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303404"/>
                  </a:ext>
                </a:extLst>
              </a:tr>
              <a:tr h="51833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Здравоохранение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471152"/>
                  </a:ext>
                </a:extLst>
              </a:tr>
              <a:tr h="840615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Информационно-коммуникационные технологии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071431"/>
                  </a:ext>
                </a:extLst>
              </a:tr>
              <a:tr h="51833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Спорт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475987"/>
                  </a:ext>
                </a:extLst>
              </a:tr>
              <a:tr h="51833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Конфессии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95228"/>
                  </a:ext>
                </a:extLst>
              </a:tr>
              <a:tr h="840615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Национальная безопасность и суверенитет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51281"/>
                  </a:ext>
                </a:extLst>
              </a:tr>
              <a:tr h="51833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Экология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381540"/>
                  </a:ext>
                </a:extLst>
              </a:tr>
              <a:tr h="51833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Сельское хозяйство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498366"/>
                  </a:ext>
                </a:extLst>
              </a:tr>
              <a:tr h="51833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Пищевая промышленность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939398"/>
                  </a:ext>
                </a:extLst>
              </a:tr>
            </a:tbl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A38B4DA-6467-4776-B820-4DCDBF370F58}"/>
              </a:ext>
            </a:extLst>
          </p:cNvPr>
          <p:cNvSpPr txBox="1"/>
          <p:nvPr/>
        </p:nvSpPr>
        <p:spPr>
          <a:xfrm>
            <a:off x="11231162" y="3275768"/>
            <a:ext cx="372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A41225"/>
                </a:solidFill>
              </a:rPr>
              <a:t>1</a:t>
            </a:r>
          </a:p>
        </p:txBody>
      </p:sp>
      <p:sp>
        <p:nvSpPr>
          <p:cNvPr id="14" name="Стрелка: шеврон 13">
            <a:hlinkClick r:id="rId4" action="ppaction://hlinksldjump"/>
            <a:extLst>
              <a:ext uri="{FF2B5EF4-FFF2-40B4-BE49-F238E27FC236}">
                <a16:creationId xmlns:a16="http://schemas.microsoft.com/office/drawing/2014/main" id="{C2CBA87E-3238-4F2D-8E5E-A548772FDC8D}"/>
              </a:ext>
            </a:extLst>
          </p:cNvPr>
          <p:cNvSpPr/>
          <p:nvPr/>
        </p:nvSpPr>
        <p:spPr>
          <a:xfrm>
            <a:off x="11603842" y="3330798"/>
            <a:ext cx="403942" cy="449928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hlinkClick r:id="rId5" action="ppaction://hlinksldjump"/>
            <a:extLst>
              <a:ext uri="{FF2B5EF4-FFF2-40B4-BE49-F238E27FC236}">
                <a16:creationId xmlns:a16="http://schemas.microsoft.com/office/drawing/2014/main" id="{D136228B-B690-4535-985E-6FCF817642CA}"/>
              </a:ext>
            </a:extLst>
          </p:cNvPr>
          <p:cNvSpPr/>
          <p:nvPr/>
        </p:nvSpPr>
        <p:spPr>
          <a:xfrm>
            <a:off x="6220325" y="1330038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2" name="Прямоугольник: скругленные углы 21">
            <a:hlinkClick r:id="rId6" action="ppaction://hlinksldjump"/>
            <a:extLst>
              <a:ext uri="{FF2B5EF4-FFF2-40B4-BE49-F238E27FC236}">
                <a16:creationId xmlns:a16="http://schemas.microsoft.com/office/drawing/2014/main" id="{DB13D84B-208E-4369-AB6C-A3D9C4FA7B54}"/>
              </a:ext>
            </a:extLst>
          </p:cNvPr>
          <p:cNvSpPr/>
          <p:nvPr/>
        </p:nvSpPr>
        <p:spPr>
          <a:xfrm>
            <a:off x="6220325" y="1837834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3" name="Прямоугольник: скругленные углы 22">
            <a:hlinkClick r:id="rId7" action="ppaction://hlinksldjump"/>
            <a:extLst>
              <a:ext uri="{FF2B5EF4-FFF2-40B4-BE49-F238E27FC236}">
                <a16:creationId xmlns:a16="http://schemas.microsoft.com/office/drawing/2014/main" id="{12B1695B-94BB-4024-B6CE-E5572E89DEFF}"/>
              </a:ext>
            </a:extLst>
          </p:cNvPr>
          <p:cNvSpPr/>
          <p:nvPr/>
        </p:nvSpPr>
        <p:spPr>
          <a:xfrm>
            <a:off x="6220325" y="2517569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4" name="Прямоугольник: скругленные углы 23">
            <a:hlinkClick r:id="rId8" action="ppaction://hlinksldjump"/>
            <a:extLst>
              <a:ext uri="{FF2B5EF4-FFF2-40B4-BE49-F238E27FC236}">
                <a16:creationId xmlns:a16="http://schemas.microsoft.com/office/drawing/2014/main" id="{111D2C2B-B2A9-4611-84D4-7019F31074C3}"/>
              </a:ext>
            </a:extLst>
          </p:cNvPr>
          <p:cNvSpPr/>
          <p:nvPr/>
        </p:nvSpPr>
        <p:spPr>
          <a:xfrm>
            <a:off x="6220325" y="3221054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5" name="Прямоугольник: скругленные углы 24">
            <a:hlinkClick r:id="rId9" action="ppaction://hlinksldjump"/>
            <a:extLst>
              <a:ext uri="{FF2B5EF4-FFF2-40B4-BE49-F238E27FC236}">
                <a16:creationId xmlns:a16="http://schemas.microsoft.com/office/drawing/2014/main" id="{B1CD3DEA-D016-416A-89F0-202C0FF9FC7B}"/>
              </a:ext>
            </a:extLst>
          </p:cNvPr>
          <p:cNvSpPr/>
          <p:nvPr/>
        </p:nvSpPr>
        <p:spPr>
          <a:xfrm>
            <a:off x="6220325" y="3732345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6" name="Прямоугольник: скругленные углы 25">
            <a:hlinkClick r:id="rId10" action="ppaction://hlinksldjump"/>
            <a:extLst>
              <a:ext uri="{FF2B5EF4-FFF2-40B4-BE49-F238E27FC236}">
                <a16:creationId xmlns:a16="http://schemas.microsoft.com/office/drawing/2014/main" id="{C80E55B6-32E8-47FA-A7A8-5185CD3B9603}"/>
              </a:ext>
            </a:extLst>
          </p:cNvPr>
          <p:cNvSpPr/>
          <p:nvPr/>
        </p:nvSpPr>
        <p:spPr>
          <a:xfrm>
            <a:off x="6220325" y="4435830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7" name="Прямоугольник: скругленные углы 26">
            <a:hlinkClick r:id="rId11" action="ppaction://hlinksldjump"/>
            <a:extLst>
              <a:ext uri="{FF2B5EF4-FFF2-40B4-BE49-F238E27FC236}">
                <a16:creationId xmlns:a16="http://schemas.microsoft.com/office/drawing/2014/main" id="{41FEE587-68D1-40AE-B36D-4B6338B2A1F8}"/>
              </a:ext>
            </a:extLst>
          </p:cNvPr>
          <p:cNvSpPr/>
          <p:nvPr/>
        </p:nvSpPr>
        <p:spPr>
          <a:xfrm>
            <a:off x="6220325" y="5099753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8" name="Прямоугольник: скругленные углы 27">
            <a:hlinkClick r:id="rId12" action="ppaction://hlinksldjump"/>
            <a:extLst>
              <a:ext uri="{FF2B5EF4-FFF2-40B4-BE49-F238E27FC236}">
                <a16:creationId xmlns:a16="http://schemas.microsoft.com/office/drawing/2014/main" id="{B5B38DDB-37EC-4073-9323-B8299A56A4B3}"/>
              </a:ext>
            </a:extLst>
          </p:cNvPr>
          <p:cNvSpPr/>
          <p:nvPr/>
        </p:nvSpPr>
        <p:spPr>
          <a:xfrm>
            <a:off x="6220325" y="5615782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9" name="Прямоугольник: скругленные углы 28">
            <a:hlinkClick r:id="rId13" action="ppaction://hlinksldjump"/>
            <a:extLst>
              <a:ext uri="{FF2B5EF4-FFF2-40B4-BE49-F238E27FC236}">
                <a16:creationId xmlns:a16="http://schemas.microsoft.com/office/drawing/2014/main" id="{2ED88EE9-E81D-4EE4-A948-211EBDCC92D0}"/>
              </a:ext>
            </a:extLst>
          </p:cNvPr>
          <p:cNvSpPr/>
          <p:nvPr/>
        </p:nvSpPr>
        <p:spPr>
          <a:xfrm>
            <a:off x="6220325" y="6114172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30" name="Прямоугольник: скругленные углы 29">
            <a:hlinkClick r:id="rId14" action="ppaction://hlinksldjump"/>
            <a:extLst>
              <a:ext uri="{FF2B5EF4-FFF2-40B4-BE49-F238E27FC236}">
                <a16:creationId xmlns:a16="http://schemas.microsoft.com/office/drawing/2014/main" id="{8C24AC28-75E7-4307-A803-28EA853CF637}"/>
              </a:ext>
            </a:extLst>
          </p:cNvPr>
          <p:cNvSpPr/>
          <p:nvPr/>
        </p:nvSpPr>
        <p:spPr>
          <a:xfrm>
            <a:off x="7835369" y="1330038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1" name="Прямоугольник: скругленные углы 30">
            <a:hlinkClick r:id="rId15" action="ppaction://hlinksldjump"/>
            <a:extLst>
              <a:ext uri="{FF2B5EF4-FFF2-40B4-BE49-F238E27FC236}">
                <a16:creationId xmlns:a16="http://schemas.microsoft.com/office/drawing/2014/main" id="{E25F4A04-A6B1-473B-977C-D451C83A4C8D}"/>
              </a:ext>
            </a:extLst>
          </p:cNvPr>
          <p:cNvSpPr/>
          <p:nvPr/>
        </p:nvSpPr>
        <p:spPr>
          <a:xfrm>
            <a:off x="7835369" y="1837834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2" name="Прямоугольник: скругленные углы 31">
            <a:hlinkClick r:id="rId16" action="ppaction://hlinksldjump"/>
            <a:extLst>
              <a:ext uri="{FF2B5EF4-FFF2-40B4-BE49-F238E27FC236}">
                <a16:creationId xmlns:a16="http://schemas.microsoft.com/office/drawing/2014/main" id="{0E32218A-C652-4362-A32B-26683B241672}"/>
              </a:ext>
            </a:extLst>
          </p:cNvPr>
          <p:cNvSpPr/>
          <p:nvPr/>
        </p:nvSpPr>
        <p:spPr>
          <a:xfrm>
            <a:off x="7835369" y="2517569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3" name="Прямоугольник: скругленные углы 32">
            <a:hlinkClick r:id="rId17" action="ppaction://hlinksldjump"/>
            <a:extLst>
              <a:ext uri="{FF2B5EF4-FFF2-40B4-BE49-F238E27FC236}">
                <a16:creationId xmlns:a16="http://schemas.microsoft.com/office/drawing/2014/main" id="{2434DE2D-7857-44C8-975C-958488BB9FA2}"/>
              </a:ext>
            </a:extLst>
          </p:cNvPr>
          <p:cNvSpPr/>
          <p:nvPr/>
        </p:nvSpPr>
        <p:spPr>
          <a:xfrm>
            <a:off x="7835369" y="3221054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4" name="Прямоугольник: скругленные углы 33">
            <a:hlinkClick r:id="rId18" action="ppaction://hlinksldjump"/>
            <a:extLst>
              <a:ext uri="{FF2B5EF4-FFF2-40B4-BE49-F238E27FC236}">
                <a16:creationId xmlns:a16="http://schemas.microsoft.com/office/drawing/2014/main" id="{EEAEE416-6FF9-49A9-9BC7-ACE706F88949}"/>
              </a:ext>
            </a:extLst>
          </p:cNvPr>
          <p:cNvSpPr/>
          <p:nvPr/>
        </p:nvSpPr>
        <p:spPr>
          <a:xfrm>
            <a:off x="7835369" y="3732345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5" name="Прямоугольник: скругленные углы 34">
            <a:hlinkClick r:id="rId19" action="ppaction://hlinksldjump"/>
            <a:extLst>
              <a:ext uri="{FF2B5EF4-FFF2-40B4-BE49-F238E27FC236}">
                <a16:creationId xmlns:a16="http://schemas.microsoft.com/office/drawing/2014/main" id="{44A09684-B970-47F7-8688-E606287A9BC5}"/>
              </a:ext>
            </a:extLst>
          </p:cNvPr>
          <p:cNvSpPr/>
          <p:nvPr/>
        </p:nvSpPr>
        <p:spPr>
          <a:xfrm>
            <a:off x="7854430" y="4418445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6" name="Прямоугольник: скругленные углы 35">
            <a:hlinkClick r:id="rId20" action="ppaction://hlinksldjump"/>
            <a:extLst>
              <a:ext uri="{FF2B5EF4-FFF2-40B4-BE49-F238E27FC236}">
                <a16:creationId xmlns:a16="http://schemas.microsoft.com/office/drawing/2014/main" id="{4AA291D2-1C70-4B27-87B4-67FCC7A24D46}"/>
              </a:ext>
            </a:extLst>
          </p:cNvPr>
          <p:cNvSpPr/>
          <p:nvPr/>
        </p:nvSpPr>
        <p:spPr>
          <a:xfrm>
            <a:off x="7835369" y="5103296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7" name="Прямоугольник: скругленные углы 36">
            <a:hlinkClick r:id="rId21" action="ppaction://hlinksldjump"/>
            <a:extLst>
              <a:ext uri="{FF2B5EF4-FFF2-40B4-BE49-F238E27FC236}">
                <a16:creationId xmlns:a16="http://schemas.microsoft.com/office/drawing/2014/main" id="{861E80F5-30A3-4DB3-806B-F7AC6D13B66A}"/>
              </a:ext>
            </a:extLst>
          </p:cNvPr>
          <p:cNvSpPr/>
          <p:nvPr/>
        </p:nvSpPr>
        <p:spPr>
          <a:xfrm>
            <a:off x="7835369" y="5615781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8" name="Прямоугольник: скругленные углы 37">
            <a:hlinkClick r:id="rId22" action="ppaction://hlinksldjump"/>
            <a:extLst>
              <a:ext uri="{FF2B5EF4-FFF2-40B4-BE49-F238E27FC236}">
                <a16:creationId xmlns:a16="http://schemas.microsoft.com/office/drawing/2014/main" id="{CEF46ABB-4344-4F92-9ECE-DDE5DCCC975D}"/>
              </a:ext>
            </a:extLst>
          </p:cNvPr>
          <p:cNvSpPr/>
          <p:nvPr/>
        </p:nvSpPr>
        <p:spPr>
          <a:xfrm>
            <a:off x="7854430" y="6127017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39" name="Прямоугольник: скругленные углы 38">
            <a:hlinkClick r:id="rId23" action="ppaction://hlinksldjump"/>
            <a:extLst>
              <a:ext uri="{FF2B5EF4-FFF2-40B4-BE49-F238E27FC236}">
                <a16:creationId xmlns:a16="http://schemas.microsoft.com/office/drawing/2014/main" id="{DA1E3D01-4511-4476-B3A8-0ACC1F9BC688}"/>
              </a:ext>
            </a:extLst>
          </p:cNvPr>
          <p:cNvSpPr/>
          <p:nvPr/>
        </p:nvSpPr>
        <p:spPr>
          <a:xfrm>
            <a:off x="9450413" y="1330037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0" name="Прямоугольник: скругленные углы 39">
            <a:hlinkClick r:id="rId24" action="ppaction://hlinksldjump"/>
            <a:extLst>
              <a:ext uri="{FF2B5EF4-FFF2-40B4-BE49-F238E27FC236}">
                <a16:creationId xmlns:a16="http://schemas.microsoft.com/office/drawing/2014/main" id="{19480134-98CB-4C54-B8E9-C58FF872811A}"/>
              </a:ext>
            </a:extLst>
          </p:cNvPr>
          <p:cNvSpPr/>
          <p:nvPr/>
        </p:nvSpPr>
        <p:spPr>
          <a:xfrm>
            <a:off x="9450413" y="1837834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1" name="Прямоугольник: скругленные углы 40">
            <a:hlinkClick r:id="rId25" action="ppaction://hlinksldjump"/>
            <a:extLst>
              <a:ext uri="{FF2B5EF4-FFF2-40B4-BE49-F238E27FC236}">
                <a16:creationId xmlns:a16="http://schemas.microsoft.com/office/drawing/2014/main" id="{B093E426-1628-405B-8498-622EEA6A1798}"/>
              </a:ext>
            </a:extLst>
          </p:cNvPr>
          <p:cNvSpPr/>
          <p:nvPr/>
        </p:nvSpPr>
        <p:spPr>
          <a:xfrm>
            <a:off x="9450413" y="2517568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2" name="Прямоугольник: скругленные углы 41">
            <a:hlinkClick r:id="rId26" action="ppaction://hlinksldjump"/>
            <a:extLst>
              <a:ext uri="{FF2B5EF4-FFF2-40B4-BE49-F238E27FC236}">
                <a16:creationId xmlns:a16="http://schemas.microsoft.com/office/drawing/2014/main" id="{AF7DB8F6-A811-4E3A-B0B4-4910DC80619B}"/>
              </a:ext>
            </a:extLst>
          </p:cNvPr>
          <p:cNvSpPr/>
          <p:nvPr/>
        </p:nvSpPr>
        <p:spPr>
          <a:xfrm>
            <a:off x="9450413" y="3221053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3" name="Прямоугольник: скругленные углы 42">
            <a:hlinkClick r:id="rId27" action="ppaction://hlinksldjump"/>
            <a:extLst>
              <a:ext uri="{FF2B5EF4-FFF2-40B4-BE49-F238E27FC236}">
                <a16:creationId xmlns:a16="http://schemas.microsoft.com/office/drawing/2014/main" id="{50BF9D49-96D9-4FA1-9F7A-35DB0A9121D8}"/>
              </a:ext>
            </a:extLst>
          </p:cNvPr>
          <p:cNvSpPr/>
          <p:nvPr/>
        </p:nvSpPr>
        <p:spPr>
          <a:xfrm>
            <a:off x="9450413" y="3732344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4" name="Прямоугольник: скругленные углы 43">
            <a:hlinkClick r:id="rId28" action="ppaction://hlinksldjump"/>
            <a:extLst>
              <a:ext uri="{FF2B5EF4-FFF2-40B4-BE49-F238E27FC236}">
                <a16:creationId xmlns:a16="http://schemas.microsoft.com/office/drawing/2014/main" id="{4B12150C-3557-47E6-87C8-B671F66C8351}"/>
              </a:ext>
            </a:extLst>
          </p:cNvPr>
          <p:cNvSpPr/>
          <p:nvPr/>
        </p:nvSpPr>
        <p:spPr>
          <a:xfrm>
            <a:off x="9450413" y="4396714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5" name="Прямоугольник: скругленные углы 44">
            <a:hlinkClick r:id="rId29" action="ppaction://hlinksldjump"/>
            <a:extLst>
              <a:ext uri="{FF2B5EF4-FFF2-40B4-BE49-F238E27FC236}">
                <a16:creationId xmlns:a16="http://schemas.microsoft.com/office/drawing/2014/main" id="{882B481E-7D27-4930-B83E-C24D25B15478}"/>
              </a:ext>
            </a:extLst>
          </p:cNvPr>
          <p:cNvSpPr/>
          <p:nvPr/>
        </p:nvSpPr>
        <p:spPr>
          <a:xfrm>
            <a:off x="9450413" y="5097702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6" name="Прямоугольник: скругленные углы 45">
            <a:hlinkClick r:id="rId30" action="ppaction://hlinksldjump"/>
            <a:extLst>
              <a:ext uri="{FF2B5EF4-FFF2-40B4-BE49-F238E27FC236}">
                <a16:creationId xmlns:a16="http://schemas.microsoft.com/office/drawing/2014/main" id="{B1CC10AC-10C3-4BCB-8927-AFB999C034B5}"/>
              </a:ext>
            </a:extLst>
          </p:cNvPr>
          <p:cNvSpPr/>
          <p:nvPr/>
        </p:nvSpPr>
        <p:spPr>
          <a:xfrm>
            <a:off x="9450413" y="5608993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47" name="Прямоугольник: скругленные углы 46">
            <a:hlinkClick r:id="rId31" action="ppaction://hlinksldjump"/>
            <a:extLst>
              <a:ext uri="{FF2B5EF4-FFF2-40B4-BE49-F238E27FC236}">
                <a16:creationId xmlns:a16="http://schemas.microsoft.com/office/drawing/2014/main" id="{5B155670-CA74-4B3A-92FD-458F221062FD}"/>
              </a:ext>
            </a:extLst>
          </p:cNvPr>
          <p:cNvSpPr/>
          <p:nvPr/>
        </p:nvSpPr>
        <p:spPr>
          <a:xfrm>
            <a:off x="9450413" y="6114172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</p:spTree>
    <p:extLst>
      <p:ext uri="{BB962C8B-B14F-4D97-AF65-F5344CB8AC3E}">
        <p14:creationId xmlns:p14="http://schemas.microsoft.com/office/powerpoint/2010/main" val="7822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20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49772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Каковы достижения белорусских военнослужащих в международных армейских играх и соревнованиях?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6572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Национальная безопасность и суверенитет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415807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21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93840" y="2899937"/>
            <a:ext cx="8875567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Какова основная цель </a:t>
            </a:r>
            <a:r>
              <a:rPr lang="ru-RU" sz="2800" dirty="0" smtClean="0"/>
              <a:t>деятельности образовательных </a:t>
            </a:r>
            <a:r>
              <a:rPr lang="ru-RU" sz="2800" dirty="0"/>
              <a:t>центров безопасности, созданных Министерством по чрезвычайным ситуациям Республики Беларусь?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65728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Национальная безопасность и суверенитет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4570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22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Экология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05705" y="3295110"/>
            <a:ext cx="610909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В чем суть акции «Час Земли»?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s://s1.stc.all.kpcdn.net/putevoditel/projectid_346574/images/tild3030-3265-4461-a639-616231383739__earth_hour_60__logo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41" y="2130326"/>
            <a:ext cx="3943669" cy="268932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4" name="Rectangle 5">
            <a:hlinkClick r:id="rId6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02660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23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Экология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592991" y="3295110"/>
            <a:ext cx="887556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В чем суть акции </a:t>
            </a:r>
            <a:r>
              <a:rPr lang="ru-RU" sz="2800" dirty="0" err="1"/>
              <a:t>плоггинг</a:t>
            </a:r>
            <a:r>
              <a:rPr lang="ru-RU" sz="2800" dirty="0"/>
              <a:t>-тур?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47624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24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Экология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71807" y="3097523"/>
            <a:ext cx="8181504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Справедливо ли утверждение: «Чистая окружающая среда — ключ к здоровой жизни»?             Аргументируйте ответ.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8560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25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1245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Сельское хозяйство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15596" y="3097523"/>
            <a:ext cx="8875567" cy="111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В чем перспективность создания агрохолдингов?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Назовите крупнейшие </a:t>
            </a:r>
            <a:r>
              <a:rPr lang="ru-RU" sz="2800" dirty="0" smtClean="0"/>
              <a:t>агрохолдинги в </a:t>
            </a:r>
            <a:r>
              <a:rPr lang="ru-RU" sz="2800" dirty="0"/>
              <a:t>своем регионе.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91459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26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1245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Сельское хозяйство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60790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Что свидетельствует об успешном развитии сельского хозяйства Беларуси?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30515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27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1245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Сельское хозяйство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22572" y="3061113"/>
            <a:ext cx="6109091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О каком предприятии идет речь и какова его роль в развитии сельского хозяйства Беларуси?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>
            <a:hlinkClick r:id="rId4"/>
            <a:extLst>
              <a:ext uri="{FF2B5EF4-FFF2-40B4-BE49-F238E27FC236}">
                <a16:creationId xmlns:a16="http://schemas.microsoft.com/office/drawing/2014/main" id="{E267EDCF-9DB4-45F1-A841-10196F0E4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383" y="2276515"/>
            <a:ext cx="1582321" cy="158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1BAE162-4363-4C20-84B4-80B0CCC221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7594" y="2420327"/>
            <a:ext cx="447209" cy="44351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A20131F-E543-4A56-9C82-1A61D181A5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594" y="3200125"/>
            <a:ext cx="491160" cy="49116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EC8D7BF-0C29-42C3-B7D3-21173ECF0F83}"/>
              </a:ext>
            </a:extLst>
          </p:cNvPr>
          <p:cNvSpPr txBox="1"/>
          <p:nvPr/>
        </p:nvSpPr>
        <p:spPr>
          <a:xfrm>
            <a:off x="10072411" y="4010775"/>
            <a:ext cx="158795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 smtClean="0"/>
              <a:t>Видео </a:t>
            </a:r>
            <a:r>
              <a:rPr lang="ru-RU" sz="1600" i="1" dirty="0"/>
              <a:t>(22:23)</a:t>
            </a:r>
            <a:endParaRPr lang="en-US" sz="16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5" name="Rectangle 5">
            <a:hlinkClick r:id="rId8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21206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28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Пищевая промышленность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27739" y="2988430"/>
            <a:ext cx="8875567" cy="1475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факты свидетельствуют о высоком </a:t>
            </a:r>
            <a:r>
              <a:rPr lang="ru-RU" sz="2800" dirty="0" smtClean="0"/>
              <a:t>уровне качества </a:t>
            </a:r>
            <a:r>
              <a:rPr lang="ru-RU" sz="2800" dirty="0"/>
              <a:t>производства продовольствия для удовлетворения внутреннего рынка?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411089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29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Пищевая промышленность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49772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Какую информацию можно получить при наличии на продукции специального QR-кода </a:t>
            </a:r>
            <a:r>
              <a:rPr lang="ru-RU" sz="2800" i="1" dirty="0" err="1"/>
              <a:t>Made</a:t>
            </a:r>
            <a:r>
              <a:rPr lang="ru-RU" sz="2800" i="1" dirty="0"/>
              <a:t> </a:t>
            </a:r>
            <a:r>
              <a:rPr lang="ru-RU" sz="2800" i="1" dirty="0" err="1"/>
              <a:t>in</a:t>
            </a:r>
            <a:r>
              <a:rPr lang="ru-RU" sz="2800" i="1" dirty="0"/>
              <a:t> </a:t>
            </a:r>
            <a:r>
              <a:rPr lang="ru-RU" sz="2800" i="1" dirty="0" err="1"/>
              <a:t>Belarus</a:t>
            </a:r>
            <a:r>
              <a:rPr lang="ru-RU" sz="2800" dirty="0"/>
              <a:t>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12394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 dirty="0"/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F8A5D6F0-1E01-4AA5-959B-F0D9708B82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523641"/>
              </p:ext>
            </p:extLst>
          </p:nvPr>
        </p:nvGraphicFramePr>
        <p:xfrm>
          <a:off x="1103313" y="1498294"/>
          <a:ext cx="10293491" cy="46827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33491">
                  <a:extLst>
                    <a:ext uri="{9D8B030D-6E8A-4147-A177-3AD203B41FA5}">
                      <a16:colId xmlns:a16="http://schemas.microsoft.com/office/drawing/2014/main" val="157991066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1856529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451621959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987223817"/>
                    </a:ext>
                  </a:extLst>
                </a:gridCol>
              </a:tblGrid>
              <a:tr h="5365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Активное лето  </a:t>
                      </a:r>
                      <a:endParaRPr lang="ru-RU" sz="2400" b="1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303404"/>
                  </a:ext>
                </a:extLst>
              </a:tr>
              <a:tr h="544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Правовая система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471152"/>
                  </a:ext>
                </a:extLst>
              </a:tr>
              <a:tr h="544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Промышленность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071431"/>
                  </a:ext>
                </a:extLst>
              </a:tr>
              <a:tr h="544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Итоги Года исторической памяти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475987"/>
                  </a:ext>
                </a:extLst>
              </a:tr>
              <a:tr h="544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Наука и инновации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95228"/>
                  </a:ext>
                </a:extLst>
              </a:tr>
              <a:tr h="544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Энергобезопасность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51281"/>
                  </a:ext>
                </a:extLst>
              </a:tr>
              <a:tr h="54400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Строительно-промышленный комплекс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381540"/>
                  </a:ext>
                </a:extLst>
              </a:tr>
              <a:tr h="882243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 белорусского народа: традиции, наследие, современность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45720" marR="4572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498366"/>
                  </a:ext>
                </a:extLst>
              </a:tr>
            </a:tbl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788C656-27B5-4841-B2AB-9383146C1AF2}"/>
              </a:ext>
            </a:extLst>
          </p:cNvPr>
          <p:cNvSpPr txBox="1"/>
          <p:nvPr/>
        </p:nvSpPr>
        <p:spPr>
          <a:xfrm>
            <a:off x="588158" y="3062661"/>
            <a:ext cx="403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A41225"/>
                </a:solidFill>
              </a:rPr>
              <a:t>2</a:t>
            </a:r>
          </a:p>
        </p:txBody>
      </p:sp>
      <p:sp>
        <p:nvSpPr>
          <p:cNvPr id="11" name="Стрелка: шеврон 10">
            <a:hlinkClick r:id="rId4" action="ppaction://hlinksldjump"/>
            <a:extLst>
              <a:ext uri="{FF2B5EF4-FFF2-40B4-BE49-F238E27FC236}">
                <a16:creationId xmlns:a16="http://schemas.microsoft.com/office/drawing/2014/main" id="{C5B93408-805F-43AD-994C-71CB5C112730}"/>
              </a:ext>
            </a:extLst>
          </p:cNvPr>
          <p:cNvSpPr/>
          <p:nvPr/>
        </p:nvSpPr>
        <p:spPr>
          <a:xfrm flipH="1">
            <a:off x="276941" y="3160863"/>
            <a:ext cx="403942" cy="449928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5">
            <a:hlinkClick r:id="rId5" action="ppaction://hlinksldjump"/>
            <a:extLst>
              <a:ext uri="{FF2B5EF4-FFF2-40B4-BE49-F238E27FC236}">
                <a16:creationId xmlns:a16="http://schemas.microsoft.com/office/drawing/2014/main" id="{D136228B-B690-4535-985E-6FCF817642CA}"/>
              </a:ext>
            </a:extLst>
          </p:cNvPr>
          <p:cNvSpPr/>
          <p:nvPr/>
        </p:nvSpPr>
        <p:spPr>
          <a:xfrm>
            <a:off x="6672017" y="1544683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14" name="Прямоугольник: скругленные углы 15">
            <a:hlinkClick r:id="rId6" action="ppaction://hlinksldjump"/>
            <a:extLst>
              <a:ext uri="{FF2B5EF4-FFF2-40B4-BE49-F238E27FC236}">
                <a16:creationId xmlns:a16="http://schemas.microsoft.com/office/drawing/2014/main" id="{D136228B-B690-4535-985E-6FCF817642CA}"/>
              </a:ext>
            </a:extLst>
          </p:cNvPr>
          <p:cNvSpPr/>
          <p:nvPr/>
        </p:nvSpPr>
        <p:spPr>
          <a:xfrm>
            <a:off x="6672017" y="2068087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15" name="Прямоугольник: скругленные углы 15">
            <a:hlinkClick r:id="rId7" action="ppaction://hlinksldjump"/>
            <a:extLst>
              <a:ext uri="{FF2B5EF4-FFF2-40B4-BE49-F238E27FC236}">
                <a16:creationId xmlns:a16="http://schemas.microsoft.com/office/drawing/2014/main" id="{D136228B-B690-4535-985E-6FCF817642CA}"/>
              </a:ext>
            </a:extLst>
          </p:cNvPr>
          <p:cNvSpPr/>
          <p:nvPr/>
        </p:nvSpPr>
        <p:spPr>
          <a:xfrm>
            <a:off x="6672017" y="2647026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16" name="Прямоугольник: скругленные углы 15">
            <a:hlinkClick r:id="rId8" action="ppaction://hlinksldjump"/>
            <a:extLst>
              <a:ext uri="{FF2B5EF4-FFF2-40B4-BE49-F238E27FC236}">
                <a16:creationId xmlns:a16="http://schemas.microsoft.com/office/drawing/2014/main" id="{D136228B-B690-4535-985E-6FCF817642CA}"/>
              </a:ext>
            </a:extLst>
          </p:cNvPr>
          <p:cNvSpPr/>
          <p:nvPr/>
        </p:nvSpPr>
        <p:spPr>
          <a:xfrm>
            <a:off x="6672017" y="3178008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17" name="Прямоугольник: скругленные углы 15">
            <a:hlinkClick r:id="rId9" action="ppaction://hlinksldjump"/>
            <a:extLst>
              <a:ext uri="{FF2B5EF4-FFF2-40B4-BE49-F238E27FC236}">
                <a16:creationId xmlns:a16="http://schemas.microsoft.com/office/drawing/2014/main" id="{D136228B-B690-4535-985E-6FCF817642CA}"/>
              </a:ext>
            </a:extLst>
          </p:cNvPr>
          <p:cNvSpPr/>
          <p:nvPr/>
        </p:nvSpPr>
        <p:spPr>
          <a:xfrm>
            <a:off x="6672017" y="3732926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18" name="Прямоугольник: скругленные углы 15">
            <a:hlinkClick r:id="rId10" action="ppaction://hlinksldjump"/>
            <a:extLst>
              <a:ext uri="{FF2B5EF4-FFF2-40B4-BE49-F238E27FC236}">
                <a16:creationId xmlns:a16="http://schemas.microsoft.com/office/drawing/2014/main" id="{D136228B-B690-4535-985E-6FCF817642CA}"/>
              </a:ext>
            </a:extLst>
          </p:cNvPr>
          <p:cNvSpPr/>
          <p:nvPr/>
        </p:nvSpPr>
        <p:spPr>
          <a:xfrm>
            <a:off x="6672017" y="4287844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19" name="Прямоугольник: скругленные углы 15">
            <a:hlinkClick r:id="rId11" action="ppaction://hlinksldjump"/>
            <a:extLst>
              <a:ext uri="{FF2B5EF4-FFF2-40B4-BE49-F238E27FC236}">
                <a16:creationId xmlns:a16="http://schemas.microsoft.com/office/drawing/2014/main" id="{D136228B-B690-4535-985E-6FCF817642CA}"/>
              </a:ext>
            </a:extLst>
          </p:cNvPr>
          <p:cNvSpPr/>
          <p:nvPr/>
        </p:nvSpPr>
        <p:spPr>
          <a:xfrm>
            <a:off x="6672017" y="4816154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0" name="Прямоугольник: скругленные углы 15">
            <a:hlinkClick r:id="rId12" action="ppaction://hlinksldjump"/>
            <a:extLst>
              <a:ext uri="{FF2B5EF4-FFF2-40B4-BE49-F238E27FC236}">
                <a16:creationId xmlns:a16="http://schemas.microsoft.com/office/drawing/2014/main" id="{D136228B-B690-4535-985E-6FCF817642CA}"/>
              </a:ext>
            </a:extLst>
          </p:cNvPr>
          <p:cNvSpPr/>
          <p:nvPr/>
        </p:nvSpPr>
        <p:spPr>
          <a:xfrm>
            <a:off x="6672017" y="5500986"/>
            <a:ext cx="1330036" cy="41563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10 баллов</a:t>
            </a:r>
          </a:p>
        </p:txBody>
      </p:sp>
      <p:sp>
        <p:nvSpPr>
          <p:cNvPr id="21" name="Прямоугольник: скругленные углы 36">
            <a:hlinkClick r:id="rId13" action="ppaction://hlinksldjump"/>
            <a:extLst>
              <a:ext uri="{FF2B5EF4-FFF2-40B4-BE49-F238E27FC236}">
                <a16:creationId xmlns:a16="http://schemas.microsoft.com/office/drawing/2014/main" id="{861E80F5-30A3-4DB3-806B-F7AC6D13B66A}"/>
              </a:ext>
            </a:extLst>
          </p:cNvPr>
          <p:cNvSpPr/>
          <p:nvPr/>
        </p:nvSpPr>
        <p:spPr>
          <a:xfrm>
            <a:off x="8287061" y="1544683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2" name="Прямоугольник: скругленные углы 36">
            <a:hlinkClick r:id="rId14" action="ppaction://hlinksldjump"/>
            <a:extLst>
              <a:ext uri="{FF2B5EF4-FFF2-40B4-BE49-F238E27FC236}">
                <a16:creationId xmlns:a16="http://schemas.microsoft.com/office/drawing/2014/main" id="{861E80F5-30A3-4DB3-806B-F7AC6D13B66A}"/>
              </a:ext>
            </a:extLst>
          </p:cNvPr>
          <p:cNvSpPr/>
          <p:nvPr/>
        </p:nvSpPr>
        <p:spPr>
          <a:xfrm>
            <a:off x="8287061" y="2068087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3" name="Прямоугольник: скругленные углы 36">
            <a:hlinkClick r:id="rId15" action="ppaction://hlinksldjump"/>
            <a:extLst>
              <a:ext uri="{FF2B5EF4-FFF2-40B4-BE49-F238E27FC236}">
                <a16:creationId xmlns:a16="http://schemas.microsoft.com/office/drawing/2014/main" id="{861E80F5-30A3-4DB3-806B-F7AC6D13B66A}"/>
              </a:ext>
            </a:extLst>
          </p:cNvPr>
          <p:cNvSpPr/>
          <p:nvPr/>
        </p:nvSpPr>
        <p:spPr>
          <a:xfrm>
            <a:off x="8287061" y="2647026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4" name="Прямоугольник: скругленные углы 36">
            <a:hlinkClick r:id="rId16" action="ppaction://hlinksldjump"/>
            <a:extLst>
              <a:ext uri="{FF2B5EF4-FFF2-40B4-BE49-F238E27FC236}">
                <a16:creationId xmlns:a16="http://schemas.microsoft.com/office/drawing/2014/main" id="{861E80F5-30A3-4DB3-806B-F7AC6D13B66A}"/>
              </a:ext>
            </a:extLst>
          </p:cNvPr>
          <p:cNvSpPr/>
          <p:nvPr/>
        </p:nvSpPr>
        <p:spPr>
          <a:xfrm>
            <a:off x="8287061" y="3178007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5" name="Прямоугольник: скругленные углы 36">
            <a:hlinkClick r:id="rId17" action="ppaction://hlinksldjump"/>
            <a:extLst>
              <a:ext uri="{FF2B5EF4-FFF2-40B4-BE49-F238E27FC236}">
                <a16:creationId xmlns:a16="http://schemas.microsoft.com/office/drawing/2014/main" id="{861E80F5-30A3-4DB3-806B-F7AC6D13B66A}"/>
              </a:ext>
            </a:extLst>
          </p:cNvPr>
          <p:cNvSpPr/>
          <p:nvPr/>
        </p:nvSpPr>
        <p:spPr>
          <a:xfrm>
            <a:off x="8287061" y="3727807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6" name="Прямоугольник: скругленные углы 36">
            <a:hlinkClick r:id="rId18" action="ppaction://hlinksldjump"/>
            <a:extLst>
              <a:ext uri="{FF2B5EF4-FFF2-40B4-BE49-F238E27FC236}">
                <a16:creationId xmlns:a16="http://schemas.microsoft.com/office/drawing/2014/main" id="{861E80F5-30A3-4DB3-806B-F7AC6D13B66A}"/>
              </a:ext>
            </a:extLst>
          </p:cNvPr>
          <p:cNvSpPr/>
          <p:nvPr/>
        </p:nvSpPr>
        <p:spPr>
          <a:xfrm>
            <a:off x="8287061" y="4287843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7" name="Прямоугольник: скругленные углы 36">
            <a:hlinkClick r:id="rId19" action="ppaction://hlinksldjump"/>
            <a:extLst>
              <a:ext uri="{FF2B5EF4-FFF2-40B4-BE49-F238E27FC236}">
                <a16:creationId xmlns:a16="http://schemas.microsoft.com/office/drawing/2014/main" id="{861E80F5-30A3-4DB3-806B-F7AC6D13B66A}"/>
              </a:ext>
            </a:extLst>
          </p:cNvPr>
          <p:cNvSpPr/>
          <p:nvPr/>
        </p:nvSpPr>
        <p:spPr>
          <a:xfrm>
            <a:off x="8287061" y="4816154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8" name="Прямоугольник: скругленные углы 36">
            <a:hlinkClick r:id="rId20" action="ppaction://hlinksldjump"/>
            <a:extLst>
              <a:ext uri="{FF2B5EF4-FFF2-40B4-BE49-F238E27FC236}">
                <a16:creationId xmlns:a16="http://schemas.microsoft.com/office/drawing/2014/main" id="{861E80F5-30A3-4DB3-806B-F7AC6D13B66A}"/>
              </a:ext>
            </a:extLst>
          </p:cNvPr>
          <p:cNvSpPr/>
          <p:nvPr/>
        </p:nvSpPr>
        <p:spPr>
          <a:xfrm>
            <a:off x="8287061" y="5498616"/>
            <a:ext cx="1330036" cy="41563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20 баллов</a:t>
            </a:r>
          </a:p>
        </p:txBody>
      </p:sp>
      <p:sp>
        <p:nvSpPr>
          <p:cNvPr id="29" name="Прямоугольник: скругленные углы 40">
            <a:hlinkClick r:id="rId21" action="ppaction://hlinksldjump"/>
            <a:extLst>
              <a:ext uri="{FF2B5EF4-FFF2-40B4-BE49-F238E27FC236}">
                <a16:creationId xmlns:a16="http://schemas.microsoft.com/office/drawing/2014/main" id="{B093E426-1628-405B-8498-622EEA6A1798}"/>
              </a:ext>
            </a:extLst>
          </p:cNvPr>
          <p:cNvSpPr/>
          <p:nvPr/>
        </p:nvSpPr>
        <p:spPr>
          <a:xfrm>
            <a:off x="9902105" y="1544683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30" name="Прямоугольник: скругленные углы 40">
            <a:hlinkClick r:id="rId22" action="ppaction://hlinksldjump"/>
            <a:extLst>
              <a:ext uri="{FF2B5EF4-FFF2-40B4-BE49-F238E27FC236}">
                <a16:creationId xmlns:a16="http://schemas.microsoft.com/office/drawing/2014/main" id="{B093E426-1628-405B-8498-622EEA6A1798}"/>
              </a:ext>
            </a:extLst>
          </p:cNvPr>
          <p:cNvSpPr/>
          <p:nvPr/>
        </p:nvSpPr>
        <p:spPr>
          <a:xfrm>
            <a:off x="9902105" y="2066584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31" name="Прямоугольник: скругленные углы 40">
            <a:hlinkClick r:id="rId23" action="ppaction://hlinksldjump"/>
            <a:extLst>
              <a:ext uri="{FF2B5EF4-FFF2-40B4-BE49-F238E27FC236}">
                <a16:creationId xmlns:a16="http://schemas.microsoft.com/office/drawing/2014/main" id="{B093E426-1628-405B-8498-622EEA6A1798}"/>
              </a:ext>
            </a:extLst>
          </p:cNvPr>
          <p:cNvSpPr/>
          <p:nvPr/>
        </p:nvSpPr>
        <p:spPr>
          <a:xfrm>
            <a:off x="9902105" y="2647026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32" name="Прямоугольник: скругленные углы 40">
            <a:hlinkClick r:id="rId24" action="ppaction://hlinksldjump"/>
            <a:extLst>
              <a:ext uri="{FF2B5EF4-FFF2-40B4-BE49-F238E27FC236}">
                <a16:creationId xmlns:a16="http://schemas.microsoft.com/office/drawing/2014/main" id="{B093E426-1628-405B-8498-622EEA6A1798}"/>
              </a:ext>
            </a:extLst>
          </p:cNvPr>
          <p:cNvSpPr/>
          <p:nvPr/>
        </p:nvSpPr>
        <p:spPr>
          <a:xfrm>
            <a:off x="9902105" y="3176700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33" name="Прямоугольник: скругленные углы 40">
            <a:hlinkClick r:id="rId25" action="ppaction://hlinksldjump"/>
            <a:extLst>
              <a:ext uri="{FF2B5EF4-FFF2-40B4-BE49-F238E27FC236}">
                <a16:creationId xmlns:a16="http://schemas.microsoft.com/office/drawing/2014/main" id="{B093E426-1628-405B-8498-622EEA6A1798}"/>
              </a:ext>
            </a:extLst>
          </p:cNvPr>
          <p:cNvSpPr/>
          <p:nvPr/>
        </p:nvSpPr>
        <p:spPr>
          <a:xfrm>
            <a:off x="9902105" y="3732925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34" name="Прямоугольник: скругленные углы 40">
            <a:hlinkClick r:id="rId26" action="ppaction://hlinksldjump"/>
            <a:extLst>
              <a:ext uri="{FF2B5EF4-FFF2-40B4-BE49-F238E27FC236}">
                <a16:creationId xmlns:a16="http://schemas.microsoft.com/office/drawing/2014/main" id="{B093E426-1628-405B-8498-622EEA6A1798}"/>
              </a:ext>
            </a:extLst>
          </p:cNvPr>
          <p:cNvSpPr/>
          <p:nvPr/>
        </p:nvSpPr>
        <p:spPr>
          <a:xfrm>
            <a:off x="9902105" y="4287842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35" name="Прямоугольник: скругленные углы 40">
            <a:hlinkClick r:id="rId27" action="ppaction://hlinksldjump"/>
            <a:extLst>
              <a:ext uri="{FF2B5EF4-FFF2-40B4-BE49-F238E27FC236}">
                <a16:creationId xmlns:a16="http://schemas.microsoft.com/office/drawing/2014/main" id="{B093E426-1628-405B-8498-622EEA6A1798}"/>
              </a:ext>
            </a:extLst>
          </p:cNvPr>
          <p:cNvSpPr/>
          <p:nvPr/>
        </p:nvSpPr>
        <p:spPr>
          <a:xfrm>
            <a:off x="9902105" y="4816153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  <p:sp>
        <p:nvSpPr>
          <p:cNvPr id="36" name="Прямоугольник: скругленные углы 40">
            <a:hlinkClick r:id="rId28" action="ppaction://hlinksldjump"/>
            <a:extLst>
              <a:ext uri="{FF2B5EF4-FFF2-40B4-BE49-F238E27FC236}">
                <a16:creationId xmlns:a16="http://schemas.microsoft.com/office/drawing/2014/main" id="{B093E426-1628-405B-8498-622EEA6A1798}"/>
              </a:ext>
            </a:extLst>
          </p:cNvPr>
          <p:cNvSpPr/>
          <p:nvPr/>
        </p:nvSpPr>
        <p:spPr>
          <a:xfrm>
            <a:off x="9902105" y="5498616"/>
            <a:ext cx="1330036" cy="41563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30 баллов</a:t>
            </a:r>
          </a:p>
        </p:txBody>
      </p:sp>
    </p:spTree>
    <p:extLst>
      <p:ext uri="{BB962C8B-B14F-4D97-AF65-F5344CB8AC3E}">
        <p14:creationId xmlns:p14="http://schemas.microsoft.com/office/powerpoint/2010/main" val="40767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30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Пищевая промышленность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16722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Посоветуйте, на что нужно обращать особое внимание при покупке продуктов питания.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93572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31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Активное лето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515781" y="3295110"/>
            <a:ext cx="887556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Какова основная идея проекта «Поезд Памяти»?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92280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32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Активное лето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16630" y="2940525"/>
            <a:ext cx="8875567" cy="1936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Что вы знаете о республиканской информационно-просветительской акции «Шаг к успеху», которая проходила прошлым летом у ребят, отдыхающих в детских оздоровительных лагерях и санаториях?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38657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33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Активное лето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15596" y="3097523"/>
            <a:ext cx="8875567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возможности предоставляются подросткам       для работы во время каникул?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17770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34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Правовая система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15596" y="2897244"/>
            <a:ext cx="8875567" cy="1936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В каком документе Республики Беларусь </a:t>
            </a:r>
            <a:r>
              <a:rPr lang="ru-RU" sz="2800" dirty="0" smtClean="0"/>
              <a:t>закреплено, </a:t>
            </a:r>
            <a:r>
              <a:rPr lang="ru-RU" sz="2800" dirty="0"/>
              <a:t>что гражданам нашей страны гарантируется право на получение, хранение и распространение полной, достоверной и своевременной информации?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85258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35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Правовая система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614933" y="3295110"/>
            <a:ext cx="887556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С какой целью создан Детский правовой сайт?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412058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36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Правовая система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05612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На какие вопросы можно получить ответы на Детском правовом сайте?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38273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37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Промышленность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05613" y="3295110"/>
            <a:ext cx="8875567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</a:t>
            </a:r>
            <a:r>
              <a:rPr lang="ru-RU" sz="2800" dirty="0" err="1"/>
              <a:t>экологичные</a:t>
            </a:r>
            <a:r>
              <a:rPr lang="ru-RU" sz="2800" dirty="0"/>
              <a:t> виды транспорта производятся          в Беларуси?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02832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38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Промышленность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60697" y="3295110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Почему нашу страну называют «страной большой химии»?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8423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39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32567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Промышленность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38755" y="2899937"/>
            <a:ext cx="8875567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 развитие производства калийных удобрений в Беларуси оказывает влияние на развитие всех остальных видов хозяйственной деятельности людей?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46453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Образование</a:t>
            </a: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18932" y="2922610"/>
            <a:ext cx="6109091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Первая в Беларуси школа открыта в 1617 г. Что вы можете рассказать об этом учреждении?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5930491-1CAD-4C50-B452-59EF0D8B92EA}"/>
              </a:ext>
            </a:extLst>
          </p:cNvPr>
          <p:cNvGrpSpPr/>
          <p:nvPr/>
        </p:nvGrpSpPr>
        <p:grpSpPr>
          <a:xfrm>
            <a:off x="8926584" y="1411762"/>
            <a:ext cx="2966411" cy="4480984"/>
            <a:chOff x="8926584" y="1411762"/>
            <a:chExt cx="2966411" cy="4480984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F4A8B129-16E4-4CAC-B122-267E453FB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26584" y="1411762"/>
              <a:ext cx="2966411" cy="4480984"/>
            </a:xfrm>
            <a:prstGeom prst="rect">
              <a:avLst/>
            </a:prstGeom>
          </p:spPr>
        </p:pic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3E0F4885-228A-41A9-8E99-775123129F73}"/>
                </a:ext>
              </a:extLst>
            </p:cNvPr>
            <p:cNvSpPr/>
            <p:nvPr/>
          </p:nvSpPr>
          <p:spPr>
            <a:xfrm>
              <a:off x="9383974" y="1545465"/>
              <a:ext cx="1782009" cy="298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9026595-897B-402B-88AF-40C1F59ED8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9463" y="4285547"/>
            <a:ext cx="2509021" cy="212012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5" name="Rectangle 5">
            <a:hlinkClick r:id="rId8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5263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40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45457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Итоги Года исторической памяти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15596" y="3097523"/>
            <a:ext cx="6109091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Кому и за какой подвиг установлен этот памятник?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6" descr="В Барановичах открыли мемориал в память о Героях Беларуси летчиках Андрее  Ничипорчике и Никите Куконенко">
            <a:hlinkClick r:id="rId4" action="ppaction://hlinksldjump"/>
            <a:extLst>
              <a:ext uri="{FF2B5EF4-FFF2-40B4-BE49-F238E27FC236}">
                <a16:creationId xmlns:a16="http://schemas.microsoft.com/office/drawing/2014/main" id="{8DC1C9BD-16F4-4960-9454-AA0B60C547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258"/>
          <a:stretch/>
        </p:blipFill>
        <p:spPr bwMode="auto">
          <a:xfrm>
            <a:off x="8523947" y="1954818"/>
            <a:ext cx="3348738" cy="306887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4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74639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41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46338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Итоги Года исторической памяти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38756" y="2899937"/>
            <a:ext cx="8875567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Почему на куполе здания Белорусского государственного музея истории Великой Отечественной войны установлен не Государственный флаг Республики Беларусь, а Красное знамя?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6942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42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46338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Итоги Года исторической памяти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05705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Что собой представляет международный исторический проект «Цифровая звезда»?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20065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43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Наука и инновации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71807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Назовите известных вам белорусских ученых, внесших вклад в мировую науку.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10154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44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4336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Наука и инновации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513130" y="3295110"/>
            <a:ext cx="5430031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Что символизирует данный памятный знак?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FA83904-3719-4F16-8968-C83C55E2B3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86" r="23064"/>
          <a:stretch/>
        </p:blipFill>
        <p:spPr>
          <a:xfrm>
            <a:off x="8339769" y="1695634"/>
            <a:ext cx="3602836" cy="427608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4" name="Rectangle 5">
            <a:hlinkClick r:id="rId6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53802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45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Наука и инновации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94689" y="2899937"/>
            <a:ext cx="8875567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возможности для удовлетворения творческих, исследовательских интересов учащихся открывает Национальный детский технопарк?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6391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46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 err="1"/>
              <a:t>Энергобезопасность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27739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Почему в Беларуси сделана ставка на развитие атомной энергетики?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25724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47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 err="1"/>
              <a:t>Энергобезопасность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94689" y="3097523"/>
            <a:ext cx="8875567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возобновляемые источники энергии являются перспективными для использования на территории Беларуси?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411929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48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39893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 err="1"/>
              <a:t>Энергобезопасность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38756" y="3088771"/>
            <a:ext cx="8875567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Расскажите, как сегодня энергетическая система Беларуси обеспечивает надежное и бесперебойное снабжение энергией.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36311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49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5438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Строительно-промышленный комплекс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82730" y="3295110"/>
            <a:ext cx="8875567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Чем мы можем гордиться в дорожном строительстве?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5770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Образование</a:t>
            </a: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82823" y="3088771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Каким образом в Беларуси обеспечивается реализация принципа «образование через всю жизнь»?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4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35155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50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5438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Строительно-промышленный комплекс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49771" y="2840802"/>
            <a:ext cx="8875567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мероприятия проводятся с целью обеспечения граждан нашей страны качественной питьевой водой и для совершенствования системы переработки и использования отходов?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5461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51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54380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Строительно-промышленный комплекс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15596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Почему большое внимание уделяется развитию крупных районных центров и городов-спутников столицы?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9281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52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8588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Культура белорусского народа: традиции, наследие, современность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15596" y="2891185"/>
            <a:ext cx="8875567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На почетное звание «культурная столица» в 2023 году претендовали города Барановичи, Мозырь, Свислочь, Белыничи и Щучин. Почему культурной столицей объявлен именно Слуцк?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85815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53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8588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Культура белорусского народа: традиции, наследие, современность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15596" y="3097523"/>
            <a:ext cx="8875567" cy="993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Какова цель проводимых в Беларуси фестивалей (театральных, музыкальных, кинофестивалей)?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56922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54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9" y="1267315"/>
            <a:ext cx="858889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Культура белорусского народа: традиции, наследие, современность</a:t>
            </a:r>
            <a:endParaRPr lang="ru-RU" sz="20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394596" y="2899937"/>
            <a:ext cx="8875567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Почему так важно сохранить духовные ценности и традиции, сформированные на основе исторического опыта многих поколений?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36360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Образование</a:t>
            </a: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38755" y="2993338"/>
            <a:ext cx="8644213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Почему предметом особой гордости Беларуси является система профессионально-технического и среднего специального образования?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98758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Здравоохране</a:t>
            </a:r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ние</a:t>
            </a:r>
          </a:p>
          <a:p>
            <a:r>
              <a:rPr lang="ru-RU" sz="2000" b="1" dirty="0"/>
              <a:t>Цена вопроса: 10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570957" y="3295110"/>
            <a:ext cx="8644213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Какова важнейшая задача белорусской медицины?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180414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Здравоохранение</a:t>
            </a:r>
          </a:p>
          <a:p>
            <a:r>
              <a:rPr lang="ru-RU" sz="2000" b="1" dirty="0"/>
              <a:t>Цена вопроса: 20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537908" y="2993338"/>
            <a:ext cx="8875567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Какие условия созданы и создаются в нашей стране для сохранения и укрепления здоровья детей, молодежи, взрослых, для организации здорового образа жизни граждан?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44714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 dirty="0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484A512-0CC5-4E7A-A807-C853D3A083A3}"/>
              </a:ext>
            </a:extLst>
          </p:cNvPr>
          <p:cNvGrpSpPr/>
          <p:nvPr/>
        </p:nvGrpSpPr>
        <p:grpSpPr>
          <a:xfrm>
            <a:off x="588158" y="285380"/>
            <a:ext cx="3989366" cy="981935"/>
            <a:chOff x="588158" y="285380"/>
            <a:chExt cx="3989366" cy="98193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90713B6-CB5A-4F13-A745-9771348CB5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158" y="285380"/>
              <a:ext cx="2276475" cy="628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376BF63-96EE-4078-9C22-C3C3BAFA68CF}"/>
                </a:ext>
              </a:extLst>
            </p:cNvPr>
            <p:cNvCxnSpPr>
              <a:cxnSpLocks/>
            </p:cNvCxnSpPr>
            <p:nvPr/>
          </p:nvCxnSpPr>
          <p:spPr>
            <a:xfrm>
              <a:off x="656276" y="1021278"/>
              <a:ext cx="230068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diamond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62775-6CCC-4BC5-990E-D5C1BD6BAB42}"/>
                </a:ext>
              </a:extLst>
            </p:cNvPr>
            <p:cNvSpPr txBox="1"/>
            <p:nvPr/>
          </p:nvSpPr>
          <p:spPr>
            <a:xfrm>
              <a:off x="2864633" y="497874"/>
              <a:ext cx="17128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1" dirty="0">
                  <a:solidFill>
                    <a:schemeClr val="accent6">
                      <a:lumMod val="75000"/>
                    </a:schemeClr>
                  </a:solidFill>
                </a:rPr>
                <a:t>игра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98867C-DB20-4A42-A3DD-2CA2ACCC3D08}"/>
              </a:ext>
            </a:extLst>
          </p:cNvPr>
          <p:cNvSpPr txBox="1"/>
          <p:nvPr/>
        </p:nvSpPr>
        <p:spPr>
          <a:xfrm>
            <a:off x="588158" y="1267315"/>
            <a:ext cx="29664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Тема: </a:t>
            </a:r>
            <a:r>
              <a:rPr lang="ru-RU" sz="2000" b="1" dirty="0"/>
              <a:t>Здравоохранение</a:t>
            </a:r>
          </a:p>
          <a:p>
            <a:r>
              <a:rPr lang="ru-RU" sz="2000" b="1" dirty="0"/>
              <a:t>Цена вопроса: 30 баллов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99A4DF-BB16-4F26-9218-7480DAA3793D}"/>
              </a:ext>
            </a:extLst>
          </p:cNvPr>
          <p:cNvSpPr txBox="1"/>
          <p:nvPr/>
        </p:nvSpPr>
        <p:spPr>
          <a:xfrm>
            <a:off x="2471806" y="3097523"/>
            <a:ext cx="8875567" cy="1454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Почему Беларусь выбирают площадкой не только для лечения, но и для получения медицинского образования?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69F9E35-E03F-4845-A015-35BD1290CEA4}"/>
              </a:ext>
            </a:extLst>
          </p:cNvPr>
          <p:cNvCxnSpPr>
            <a:cxnSpLocks/>
          </p:cNvCxnSpPr>
          <p:nvPr/>
        </p:nvCxnSpPr>
        <p:spPr>
          <a:xfrm flipH="1">
            <a:off x="656276" y="2130326"/>
            <a:ext cx="3318641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CF5737-FB64-4C10-A147-E1A313A9EDAF}"/>
              </a:ext>
            </a:extLst>
          </p:cNvPr>
          <p:cNvSpPr txBox="1"/>
          <p:nvPr/>
        </p:nvSpPr>
        <p:spPr>
          <a:xfrm>
            <a:off x="503445" y="3206617"/>
            <a:ext cx="1712891" cy="6469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/>
              <a:t>ВОПРОС</a:t>
            </a:r>
            <a:endParaRPr lang="ru-RU" sz="2800" b="1" dirty="0"/>
          </a:p>
        </p:txBody>
      </p:sp>
      <p:sp>
        <p:nvSpPr>
          <p:cNvPr id="11" name="Rectangle 5">
            <a:hlinkClick r:id="rId4" action="ppaction://hlinksldjump"/>
          </p:cNvPr>
          <p:cNvSpPr/>
          <p:nvPr/>
        </p:nvSpPr>
        <p:spPr>
          <a:xfrm>
            <a:off x="2956956" y="6032855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>
                <a:ln w="0"/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</a:p>
        </p:txBody>
      </p:sp>
    </p:spTree>
    <p:extLst>
      <p:ext uri="{BB962C8B-B14F-4D97-AF65-F5344CB8AC3E}">
        <p14:creationId xmlns:p14="http://schemas.microsoft.com/office/powerpoint/2010/main" val="215611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12592</TotalTime>
  <Words>1793</Words>
  <Application>Microsoft Office PowerPoint</Application>
  <PresentationFormat>Широкоэкранный</PresentationFormat>
  <Paragraphs>493</Paragraphs>
  <Slides>54</Slides>
  <Notes>54</Notes>
  <HiddenSlides>51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1" baseType="lpstr">
      <vt:lpstr>Arial Black</vt:lpstr>
      <vt:lpstr>Arial</vt:lpstr>
      <vt:lpstr>Calibri Light</vt:lpstr>
      <vt:lpstr>Calibri</vt:lpstr>
      <vt:lpstr>Times New Roman</vt:lpstr>
      <vt:lpstr>Open Sans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Пользователь Windows</cp:lastModifiedBy>
  <cp:revision>770</cp:revision>
  <cp:lastPrinted>2018-12-07T06:48:34Z</cp:lastPrinted>
  <dcterms:created xsi:type="dcterms:W3CDTF">2018-12-03T10:14:15Z</dcterms:created>
  <dcterms:modified xsi:type="dcterms:W3CDTF">2023-05-15T11:35:16Z</dcterms:modified>
</cp:coreProperties>
</file>