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5"/>
  </p:notesMasterIdLst>
  <p:sldIdLst>
    <p:sldId id="256" r:id="rId2"/>
    <p:sldId id="312" r:id="rId3"/>
    <p:sldId id="373" r:id="rId4"/>
    <p:sldId id="342" r:id="rId5"/>
    <p:sldId id="319" r:id="rId6"/>
    <p:sldId id="345" r:id="rId7"/>
    <p:sldId id="339" r:id="rId8"/>
    <p:sldId id="377" r:id="rId9"/>
    <p:sldId id="378" r:id="rId10"/>
    <p:sldId id="381" r:id="rId11"/>
    <p:sldId id="379" r:id="rId12"/>
    <p:sldId id="380" r:id="rId13"/>
    <p:sldId id="290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4086" autoAdjust="0"/>
  </p:normalViewPr>
  <p:slideViewPr>
    <p:cSldViewPr>
      <p:cViewPr varScale="1">
        <p:scale>
          <a:sx n="111" d="100"/>
          <a:sy n="111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9EC94E-46CC-43E7-A004-A2FC097E32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956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BFBFDD-553E-46EC-93BF-7E24CCCB62AE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A313221-38D0-42D5-8E03-6A61E01C6ADD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  <p:sp>
        <p:nvSpPr>
          <p:cNvPr id="174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55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2B03C5-3FB7-4C7E-9342-C60148996A98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A3A9CF4-8742-4E51-95AE-8E5A42277F00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  <p:sp>
        <p:nvSpPr>
          <p:cNvPr id="184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7300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D046A3-8535-4521-9E04-1F3DBD675BD2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ABF0D42-E217-496B-861D-D5BF3AB23559}" type="slidenum">
              <a:rPr lang="ru-RU" altLang="ru-RU" sz="1200"/>
              <a:pPr algn="r" eaLnBrk="1" hangingPunct="1"/>
              <a:t>8</a:t>
            </a:fld>
            <a:endParaRPr lang="ru-RU" altLang="ru-RU" sz="1200"/>
          </a:p>
        </p:txBody>
      </p:sp>
      <p:sp>
        <p:nvSpPr>
          <p:cNvPr id="194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1535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B2A3DF-5FDC-4233-B8EC-F11444401F33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D75E047-D19B-4E0F-AFDC-1DFBF25A6775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  <p:sp>
        <p:nvSpPr>
          <p:cNvPr id="204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054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23C5A0-B1BB-4466-8DC3-CC640D82EF95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1AC2A68-4171-4C4A-B6EE-861009806DBE}" type="slidenum">
              <a:rPr lang="ru-RU" altLang="ru-RU" sz="1200"/>
              <a:pPr algn="r" eaLnBrk="1" hangingPunct="1"/>
              <a:t>10</a:t>
            </a:fld>
            <a:endParaRPr lang="ru-RU" altLang="ru-RU" sz="1200"/>
          </a:p>
        </p:txBody>
      </p:sp>
      <p:sp>
        <p:nvSpPr>
          <p:cNvPr id="215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2014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7227D-8446-4C12-8214-F8DBB67CF679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4F40CEC-B15F-43D8-ADB4-CCEBF3F82931}" type="slidenum">
              <a:rPr lang="ru-RU" altLang="ru-RU" sz="1200"/>
              <a:pPr algn="r" eaLnBrk="1" hangingPunct="1"/>
              <a:t>11</a:t>
            </a:fld>
            <a:endParaRPr lang="ru-RU" altLang="ru-RU" sz="1200"/>
          </a:p>
        </p:txBody>
      </p:sp>
      <p:sp>
        <p:nvSpPr>
          <p:cNvPr id="225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0229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CA8B6A-892E-4D22-A589-2E26348CEB7E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4CC259-6C03-4671-A38E-C2276556CB83}" type="slidenum">
              <a:rPr lang="ru-RU" altLang="ru-RU" sz="1200"/>
              <a:pPr algn="r" eaLnBrk="1" hangingPunct="1"/>
              <a:t>12</a:t>
            </a:fld>
            <a:endParaRPr lang="ru-RU" altLang="ru-RU" sz="1200"/>
          </a:p>
        </p:txBody>
      </p:sp>
      <p:sp>
        <p:nvSpPr>
          <p:cNvPr id="235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3180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58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68C80-BF1C-49DE-B1D7-1BDF77CDF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0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9B6E7-1B21-45D7-8597-3E0CA684DA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15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44FB-5FC7-4C35-AA12-14C9C4972D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45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96B94-DE50-4E32-8A55-E40C77B8DD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09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30DE2-7DD0-4931-B314-BB9E8F245D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98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E65DA-7400-4D55-81D3-66D1244E1A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09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F796-C321-42DE-8DDD-4E8770F166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85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191C7-50C2-47B6-A7F0-637D7A4435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24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8D34A-11A0-4687-B68F-A77E21E7E3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80923-C323-49FC-B4B6-0368CB27A4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3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9DF6F-EB9D-4615-9322-DB31831ACE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38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48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48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24E144-3A81-476E-85EE-4951C4D392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557338"/>
            <a:ext cx="7777163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4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  <a:effectLst/>
              </a:rPr>
              <a:t>Первичная организация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  <a:effectLst/>
              </a:rPr>
              <a:t>УО «Гродненский государственный университет имени Янки Купалы» </a:t>
            </a:r>
            <a:endParaRPr lang="ru-RU" dirty="0" smtClean="0">
              <a:solidFill>
                <a:schemeClr val="tx2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  <a:effectLst/>
              </a:rPr>
              <a:t>ОО «Белорусский союз женщин» </a:t>
            </a:r>
            <a:endParaRPr lang="ru-RU" dirty="0" smtClean="0">
              <a:solidFill>
                <a:schemeClr val="tx2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2021</a:t>
            </a:r>
            <a:r>
              <a:rPr lang="ru-RU" sz="3200" dirty="0" smtClean="0"/>
              <a:t> </a:t>
            </a:r>
          </a:p>
        </p:txBody>
      </p:sp>
      <p:pic>
        <p:nvPicPr>
          <p:cNvPr id="3075" name="Picture 11" descr="ban120x8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42875"/>
            <a:ext cx="4033837" cy="1773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15" descr="IMG_26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5888"/>
            <a:ext cx="237490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0" y="5780088"/>
            <a:ext cx="68468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«Материалы ЕДИ, август 2021»</a:t>
            </a:r>
          </a:p>
          <a:p>
            <a:pPr eaLnBrk="1" hangingPunct="1"/>
            <a:r>
              <a:rPr lang="ru-RU" altLang="ru-RU" sz="1600"/>
              <a:t>Подготовлено секретарём </a:t>
            </a:r>
          </a:p>
          <a:p>
            <a:pPr eaLnBrk="1" hangingPunct="1"/>
            <a:r>
              <a:rPr lang="ru-RU" altLang="ru-RU" sz="1600"/>
              <a:t>ПО ОО «Белорусский союз женщин» </a:t>
            </a:r>
          </a:p>
          <a:p>
            <a:pPr eaLnBrk="1" hangingPunct="1"/>
            <a:r>
              <a:rPr lang="ru-RU" altLang="ru-RU" sz="1600"/>
              <a:t>УО «Гродненский государственный университет имени Янки Купалы»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2225"/>
            <a:ext cx="85725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85750" y="214313"/>
            <a:ext cx="864393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РЕАЛИЗАЦИЯ БЛАГОТВОРИТЕЛЬНОЙ ДЕЯТЕЛЬНОСТИ, ВОЛОНТЕРСКОГО ДВИЖЕНИЯ</a:t>
            </a:r>
          </a:p>
          <a:p>
            <a:pPr algn="just"/>
            <a:endParaRPr lang="ru-RU" altLang="ru-RU" sz="1200" b="1" i="1" u="sng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 ГрГУ им. Янки Купалы ОО «БСЖ» активно осуществляет благотворительную и гуманитарную деятельность, волонтерское движение, оказывает всестороннюю помощь нуждающимся ветеранам, женщинам, семьям и детям. Проведен ряд мероприятий в рамках проекта «Наши дети». Ежегодно проводятся рождественские и пасхальные ярмарки «Приложи руку к добрым делам», вырученные средства от которых направляются в ГУО «Вспомогательная школа № 1 г. Гродно» и детский дом семейного типа семьи Король.</a:t>
            </a:r>
          </a:p>
          <a:p>
            <a:pPr algn="just"/>
            <a:endParaRPr lang="ru-RU" altLang="ru-RU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/>
            <a:endParaRPr lang="ru-RU" altLang="ru-RU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/>
            <a:endParaRPr lang="ru-RU" altLang="ru-RU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/>
            <a:endParaRPr lang="ru-RU" altLang="ru-RU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/>
            <a:endParaRPr lang="ru-RU" altLang="ru-RU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/>
            <a:endParaRPr lang="ru-RU" altLang="ru-RU" sz="160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Студенты–волонтеры осуществляют постоянный патронаж </a:t>
            </a:r>
          </a:p>
          <a:p>
            <a:pPr algn="just"/>
            <a:r>
              <a:rPr lang="ru-RU" altLang="ru-RU" sz="160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ветерана ВОВ Петриго Надежды Ульяновны в рамках </a:t>
            </a:r>
          </a:p>
          <a:p>
            <a:pPr algn="just"/>
            <a:r>
              <a:rPr lang="ru-RU" altLang="ru-RU" sz="160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благотворительных акций «Доброе сердце ветеранам!» и </a:t>
            </a:r>
          </a:p>
          <a:p>
            <a:pPr algn="just"/>
            <a:r>
              <a:rPr lang="ru-RU" altLang="ru-RU" sz="160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«Живем! Помним! Гордимся!». </a:t>
            </a:r>
          </a:p>
          <a:p>
            <a:pPr algn="just"/>
            <a:endParaRPr lang="ru-RU" altLang="ru-RU" sz="2400" i="1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600"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pic>
        <p:nvPicPr>
          <p:cNvPr id="12292" name="Рисунок 7" descr="22273_96-e1ef6117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7689" r="2563"/>
          <a:stretch>
            <a:fillRect/>
          </a:stretch>
        </p:blipFill>
        <p:spPr bwMode="auto">
          <a:xfrm>
            <a:off x="4357688" y="5357813"/>
            <a:ext cx="20002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8" descr="IMG_8821-02-07-19-11-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6129"/>
          <a:stretch>
            <a:fillRect/>
          </a:stretch>
        </p:blipFill>
        <p:spPr bwMode="auto">
          <a:xfrm>
            <a:off x="571500" y="5357813"/>
            <a:ext cx="19288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 descr="D:\!МАЛЕНЧИК В\!МЕРОПРИЯТИЯ и отчеты\2021\2020-2021 уч. год\16.05.2021 День семьи в дет.доме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9480"/>
          <a:stretch>
            <a:fillRect/>
          </a:stretch>
        </p:blipFill>
        <p:spPr bwMode="auto">
          <a:xfrm>
            <a:off x="7072313" y="4643438"/>
            <a:ext cx="15065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6577013" y="6273800"/>
            <a:ext cx="256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к Международному </a:t>
            </a:r>
          </a:p>
          <a:p>
            <a:pPr algn="ctr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дню защиты детей</a:t>
            </a:r>
            <a:endParaRPr lang="ru-RU" altLang="ru-RU" sz="1600"/>
          </a:p>
        </p:txBody>
      </p:sp>
      <p:pic>
        <p:nvPicPr>
          <p:cNvPr id="12296" name="Picture 2" descr="D:\!МАЛЕНЧИК В\!МЕРОПРИЯТИЯ и отчеты\2021\2020-2021 уч. год\07.05.2021 Акция к ветерану Петриго Н.У\ФОТО\IMG_28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 r="13177" b="19073"/>
          <a:stretch>
            <a:fillRect/>
          </a:stretch>
        </p:blipFill>
        <p:spPr bwMode="auto">
          <a:xfrm>
            <a:off x="2786063" y="5357813"/>
            <a:ext cx="12319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 descr="D:\!МАЛЕНЧИК В\!МЕРОПРИЯТИЯ и отчеты\2020\17.12.2020 Детский дом семьи Король\attachment (7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>
            <a:fillRect/>
          </a:stretch>
        </p:blipFill>
        <p:spPr bwMode="auto">
          <a:xfrm>
            <a:off x="357188" y="2786063"/>
            <a:ext cx="207168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3" descr="IMG_918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786063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!МАЛЕНЧИК В\!МЕРОПРИЯТИЯ и отчеты\2020\17.12.2020 Вспомогательная школа 1\17.12.2020 Вспомогательная школа 1\DSC_00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/>
          <a:stretch>
            <a:fillRect/>
          </a:stretch>
        </p:blipFill>
        <p:spPr bwMode="auto">
          <a:xfrm>
            <a:off x="7358063" y="2500313"/>
            <a:ext cx="142875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9" descr="C:\Users\Mkarp\Desktop\фото 2018 бсж\IMG-211b7722a7e407a52e70d6e5bd9fdac6-V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1"/>
          <a:stretch>
            <a:fillRect/>
          </a:stretch>
        </p:blipFill>
        <p:spPr bwMode="auto">
          <a:xfrm>
            <a:off x="4857750" y="2786063"/>
            <a:ext cx="23241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22225"/>
            <a:ext cx="85725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214313"/>
            <a:ext cx="8501063" cy="603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ЖЕНЩИНЫ ЗА ДУХОВНОСТЬ, КУЛЬТУРУ,</a:t>
            </a:r>
          </a:p>
          <a:p>
            <a:pPr algn="ctr" eaLnBrk="0" hangingPunct="0">
              <a:defRPr/>
            </a:pPr>
            <a:r>
              <a:rPr lang="ru-RU" sz="3600" b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ЗДОРОВЫЙ ОБРАЗ ЖИЗНИ!</a:t>
            </a:r>
          </a:p>
          <a:p>
            <a:pPr indent="450850" algn="just" eaLnBrk="0" hangingPunct="0">
              <a:defRPr/>
            </a:pPr>
            <a:endParaRPr lang="ru-RU" sz="2000" b="1" i="1" u="sng" dirty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2600" b="1" i="1" u="sng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Основные задачи</a:t>
            </a:r>
            <a:r>
              <a:rPr lang="ru-RU" sz="2600" b="1" i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: </a:t>
            </a:r>
            <a:r>
              <a:rPr lang="ru-RU" sz="2600" i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формирование нетерпимого отношения к социальным болезням и нравственной деградации; нарастающей агрессивности, пьянству и алкоголизму, наркомании, сквернословию, родительской безответственности, пренебрежению к отечественной истории, неуважительному отношению к старшему поколению; поддержка и распространение накопленного положительного опыта по формированию у молодых людей гражданской позиции, патриотического воспитания, здорового образа жизни.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85725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0"/>
            <a:ext cx="8501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ЖЕНЩИНЫ ЗА ДУХОВНОСТЬ, КУЛЬТУРУ,</a:t>
            </a:r>
          </a:p>
          <a:p>
            <a:pPr algn="ctr" eaLnBrk="0" hangingPunct="0">
              <a:defRPr/>
            </a:pPr>
            <a:r>
              <a:rPr lang="ru-RU" sz="2800" b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ЗДОРОВЫЙ ОБРАЗ ЖИЗНИ!</a:t>
            </a:r>
          </a:p>
          <a:p>
            <a:pPr indent="450850" algn="just" eaLnBrk="0" hangingPunct="0">
              <a:defRPr/>
            </a:pPr>
            <a:endParaRPr lang="ru-RU" sz="800" b="1" i="1" u="sng" dirty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</p:txBody>
      </p:sp>
      <p:pic>
        <p:nvPicPr>
          <p:cNvPr id="14340" name="Рисунок 12" descr="10359_6-f4e17b2ac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00125"/>
            <a:ext cx="24606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D:\диск д\бсж гргу\2020\рожд акция 04 12 2020 фэу\ФОТО\IMG_87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>
            <a:fillRect/>
          </a:stretch>
        </p:blipFill>
        <p:spPr bwMode="auto">
          <a:xfrm>
            <a:off x="0" y="1000125"/>
            <a:ext cx="26050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10" descr="C:\Users\Mkarp\Desktop\фото 2018 бсж\IMG-196298ac5a687c0013e17e0687a68d3b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19344"/>
          <a:stretch>
            <a:fillRect/>
          </a:stretch>
        </p:blipFill>
        <p:spPr bwMode="auto">
          <a:xfrm>
            <a:off x="2714625" y="1000125"/>
            <a:ext cx="18923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11" descr="C:\Users\Mkarp\Desktop\фото 2018 бсж\IMG-5a65648805bf2facbf606fc1289c7b0d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b="11794"/>
          <a:stretch>
            <a:fillRect/>
          </a:stretch>
        </p:blipFill>
        <p:spPr bwMode="auto">
          <a:xfrm>
            <a:off x="7286625" y="1000125"/>
            <a:ext cx="17240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D:\диск д\бсж гргу\2020\17 12 2020 1 школа\image-17-12-20-12-36-2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2571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бсж гргу\2018 бсж\ярмарка рожд  и 1 школа  2018\IMG_2467-13-12-18-12-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17558"/>
          <a:stretch>
            <a:fillRect/>
          </a:stretch>
        </p:blipFill>
        <p:spPr bwMode="auto">
          <a:xfrm>
            <a:off x="7286625" y="4929188"/>
            <a:ext cx="1857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5" descr="IMG_925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11247"/>
          <a:stretch>
            <a:fillRect/>
          </a:stretch>
        </p:blipFill>
        <p:spPr bwMode="auto">
          <a:xfrm>
            <a:off x="2714625" y="4857750"/>
            <a:ext cx="1714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7" descr="IMG_924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25717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Рисунок 18" descr="IMG_2244-29-11-19-01-34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0" b="1653"/>
          <a:stretch>
            <a:fillRect/>
          </a:stretch>
        </p:blipFill>
        <p:spPr bwMode="auto">
          <a:xfrm>
            <a:off x="6072188" y="2928938"/>
            <a:ext cx="28162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Рисунок 19" descr="IMG_0287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1" t="14171" r="2127" b="5536"/>
          <a:stretch>
            <a:fillRect/>
          </a:stretch>
        </p:blipFill>
        <p:spPr bwMode="auto">
          <a:xfrm>
            <a:off x="4643438" y="4857750"/>
            <a:ext cx="25003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5" descr="IMG_08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7420" r="6912" b="3488"/>
          <a:stretch>
            <a:fillRect/>
          </a:stretch>
        </p:blipFill>
        <p:spPr bwMode="auto">
          <a:xfrm>
            <a:off x="2928938" y="2928938"/>
            <a:ext cx="30718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8625"/>
            <a:ext cx="8229600" cy="6429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 smtClean="0"/>
              <a:t>      Благодарим за внимание!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572500" cy="5072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357188"/>
            <a:ext cx="7786687" cy="3929062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sz="3400" dirty="0" smtClean="0"/>
              <a:t>Первичная организация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sz="3400" dirty="0" smtClean="0"/>
              <a:t>УО «</a:t>
            </a:r>
            <a:r>
              <a:rPr lang="ru-RU" sz="3400" dirty="0" err="1" smtClean="0"/>
              <a:t>ГрГУ</a:t>
            </a:r>
            <a:r>
              <a:rPr lang="ru-RU" sz="3400" dirty="0" smtClean="0"/>
              <a:t> им. Янки Купалы»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400" dirty="0" smtClean="0"/>
              <a:t>ОО «БСЖ» создана </a:t>
            </a:r>
            <a:r>
              <a:rPr lang="ru-RU" sz="3400" dirty="0" smtClean="0">
                <a:solidFill>
                  <a:srgbClr val="FF0000"/>
                </a:solidFill>
              </a:rPr>
              <a:t>с 08.11.2006 г.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ru-RU" sz="3400" dirty="0" smtClean="0"/>
              <a:t>(свидетельство о постановке на учет № 01/2-038, зарегистрировано решением Гродненского городского исполнительного комитета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400" dirty="0" smtClean="0"/>
              <a:t>от 08.11.2006 г. № 705)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3400" dirty="0" smtClean="0"/>
          </a:p>
        </p:txBody>
      </p:sp>
      <p:pic>
        <p:nvPicPr>
          <p:cNvPr id="3" name="Рисунок 2" descr="IMG_1345.jpg"/>
          <p:cNvPicPr>
            <a:picLocks noChangeAspect="1"/>
          </p:cNvPicPr>
          <p:nvPr/>
        </p:nvPicPr>
        <p:blipFill>
          <a:blip r:embed="rId2" cstate="print"/>
          <a:srcRect t="14089" b="12500"/>
          <a:stretch>
            <a:fillRect/>
          </a:stretch>
        </p:blipFill>
        <p:spPr>
          <a:xfrm>
            <a:off x="6449787" y="4220873"/>
            <a:ext cx="2694213" cy="263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0" y="-30163"/>
            <a:ext cx="89757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</a:rPr>
              <a:t>Количество членов</a:t>
            </a:r>
          </a:p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</a:rPr>
              <a:t> первичной организации ГрГУ им. Янки Купалы </a:t>
            </a:r>
          </a:p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</a:rPr>
              <a:t>ОО </a:t>
            </a:r>
            <a:r>
              <a:rPr lang="ru-RU" altLang="ru-RU" sz="2800"/>
              <a:t>«</a:t>
            </a:r>
            <a:r>
              <a:rPr lang="ru-RU" altLang="ru-RU" sz="2800">
                <a:latin typeface="Times New Roman" panose="02020603050405020304" pitchFamily="18" charset="0"/>
              </a:rPr>
              <a:t>БСЖ</a:t>
            </a:r>
            <a:r>
              <a:rPr lang="ru-RU" altLang="ru-RU" sz="2800"/>
              <a:t>»</a:t>
            </a:r>
            <a:r>
              <a:rPr lang="ru-RU" altLang="ru-RU" sz="2800">
                <a:latin typeface="Times New Roman" panose="02020603050405020304" pitchFamily="18" charset="0"/>
              </a:rPr>
              <a:t> с 2006 – по 01.07.2021 гг.</a:t>
            </a:r>
            <a:endParaRPr lang="en-US" altLang="ru-RU" sz="2800">
              <a:latin typeface="Times New Roman" panose="02020603050405020304" pitchFamily="18" charset="0"/>
            </a:endParaRPr>
          </a:p>
          <a:p>
            <a:pPr eaLnBrk="1" hangingPunct="1"/>
            <a:endParaRPr lang="en-US" altLang="ru-RU"/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685800" y="39306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24" name="Picture 6" descr="C:\Users\Malenchik_VA\Download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87757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357188" y="214313"/>
            <a:ext cx="840105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effectLst/>
              </a:rPr>
              <a:t>Направления деятельности </a:t>
            </a:r>
            <a:br>
              <a:rPr lang="ru-RU" altLang="ru-RU" sz="3600" smtClean="0">
                <a:effectLst/>
              </a:rPr>
            </a:br>
            <a:r>
              <a:rPr lang="ru-RU" altLang="ru-RU" sz="3600" smtClean="0">
                <a:effectLst/>
              </a:rPr>
              <a:t>ПО ГрГУ им. Янки Купалы ОО «БСЖ» 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571625"/>
            <a:ext cx="8286750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57188" y="0"/>
            <a:ext cx="84709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/>
              <a:t>Ежегодно проводятся отчетно-выборные собрания </a:t>
            </a:r>
          </a:p>
          <a:p>
            <a:pPr algn="just" eaLnBrk="1" hangingPunct="1"/>
            <a:r>
              <a:rPr lang="ru-RU" altLang="ru-RU" sz="2400"/>
              <a:t>ПО ГрГУ им. Янки Купалы ОО «БСЖ» с участием представителей ректората университета, почетных гостей,  председателя правления Гродненского областного союза женщин, Гродненского городского совета женщин ОО «Белорусский союз женщин» и председателя Ленинской районной организации ОО «Белорусский союз женщин», а также членов БСЖ университета.</a:t>
            </a:r>
          </a:p>
          <a:p>
            <a:pPr eaLnBrk="1" hangingPunct="1"/>
            <a:r>
              <a:rPr lang="ru-RU" altLang="ru-RU" sz="2200"/>
              <a:t> </a:t>
            </a:r>
          </a:p>
          <a:p>
            <a:pPr algn="ctr"/>
            <a:endParaRPr lang="ru-RU" altLang="ru-RU" sz="3600" b="1">
              <a:solidFill>
                <a:srgbClr val="F5218B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2225"/>
            <a:ext cx="85725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pic>
        <p:nvPicPr>
          <p:cNvPr id="7172" name="Рисунок 4" descr="IMG_94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>
            <a:fillRect/>
          </a:stretch>
        </p:blipFill>
        <p:spPr bwMode="auto">
          <a:xfrm>
            <a:off x="5786438" y="4357688"/>
            <a:ext cx="29956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5" descr="IMG_94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 bwMode="auto">
          <a:xfrm>
            <a:off x="3714750" y="4357688"/>
            <a:ext cx="18573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D:\ГЕТМАН\8 марта 2018\AMG_82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3214687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dirty="0" smtClean="0"/>
              <a:t>Гражданско-патриотическое воспитание молодежи</a:t>
            </a:r>
          </a:p>
        </p:txBody>
      </p:sp>
      <p:pic>
        <p:nvPicPr>
          <p:cNvPr id="8195" name="Рисунок 9" descr="IMG-dfed3e9997e9add63d54a33b1ad227d8-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57250"/>
            <a:ext cx="25717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D:\бсж гргу\2018 бсж\9 мая\IMG_7112-13-12-18-02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/>
          <a:stretch>
            <a:fillRect/>
          </a:stretch>
        </p:blipFill>
        <p:spPr bwMode="auto">
          <a:xfrm>
            <a:off x="6143625" y="4857750"/>
            <a:ext cx="25860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D:\бсж гргу\2018 бсж\9 мая\IMG_9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857750"/>
            <a:ext cx="28209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D:\диск д\бсж гргу\2020\05 05 02020 вов области\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9596"/>
          <a:stretch>
            <a:fillRect/>
          </a:stretch>
        </p:blipFill>
        <p:spPr bwMode="auto">
          <a:xfrm>
            <a:off x="3071813" y="857250"/>
            <a:ext cx="2638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D:\диск д\бсж гргу\2020\100 лет  ветерану\IMG_56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857250"/>
            <a:ext cx="2928937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4" descr="IMG_282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63863"/>
            <a:ext cx="24288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5" descr="9ae7ac2bcd5bf14cb0e9d6522ac8892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928938"/>
            <a:ext cx="29289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6" descr="IMG_7668-24-05-19-05-0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4" r="3612" b="13223"/>
          <a:stretch>
            <a:fillRect/>
          </a:stretch>
        </p:blipFill>
        <p:spPr bwMode="auto">
          <a:xfrm>
            <a:off x="122238" y="4857750"/>
            <a:ext cx="28067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C:\Users\Malenchik_VA\Downloads\attachment (5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3703" r="4239"/>
          <a:stretch>
            <a:fillRect/>
          </a:stretch>
        </p:blipFill>
        <p:spPr bwMode="auto">
          <a:xfrm>
            <a:off x="5929313" y="2928938"/>
            <a:ext cx="3016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22225"/>
            <a:ext cx="85725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214313"/>
            <a:ext cx="8501063" cy="357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ЭФФЕКТИВНЫЙ ЛИДЕР, КРЕПКИЕ ПЕРВИЧКИ!</a:t>
            </a:r>
            <a:endParaRPr lang="ru-RU" sz="3600" dirty="0">
              <a:ea typeface="Courier New" pitchFamily="49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b="1" i="1" u="sng" dirty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2800" b="1" i="1" u="sng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Основные задачи</a:t>
            </a:r>
            <a:r>
              <a:rPr lang="ru-RU" sz="2800" b="1" i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: </a:t>
            </a:r>
            <a:r>
              <a:rPr lang="ru-RU" sz="2800" i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организационное укрепление рядов организации, организация эффективного обучения, формирование ее позитивного имиджа, стимулирование деятельности женского актива</a:t>
            </a:r>
            <a:r>
              <a:rPr lang="ru-RU" sz="2800" b="1" i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9220" name="Picture 7" descr="D:\диск д\бсж гргу\2020\нот конт март 2020\Лекция с нотариусами 11.03.2020\бсж фэу нотариусы встреча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b="7114"/>
          <a:stretch>
            <a:fillRect/>
          </a:stretch>
        </p:blipFill>
        <p:spPr bwMode="auto">
          <a:xfrm>
            <a:off x="2571750" y="4429125"/>
            <a:ext cx="17192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7"/>
          <a:stretch>
            <a:fillRect/>
          </a:stretch>
        </p:blipFill>
        <p:spPr bwMode="auto">
          <a:xfrm>
            <a:off x="4357688" y="3643313"/>
            <a:ext cx="2463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1643063" y="6286500"/>
            <a:ext cx="6215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Семинары по финансовой и правовой грамотности для женщин</a:t>
            </a:r>
            <a:endParaRPr lang="ru-RU" altLang="ru-RU" sz="1600"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pic>
        <p:nvPicPr>
          <p:cNvPr id="9223" name="Рисунок 9" descr="DSC_00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7"/>
          <a:stretch>
            <a:fillRect/>
          </a:stretch>
        </p:blipFill>
        <p:spPr bwMode="auto">
          <a:xfrm>
            <a:off x="142875" y="3643313"/>
            <a:ext cx="23796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" descr="C:\Users\Mkarp\Desktop\фото 2018 бсж\IMG-cd0b8bb15a89783958c701da15ee2a1c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4761" r="5127" b="7143"/>
          <a:stretch>
            <a:fillRect/>
          </a:stretch>
        </p:blipFill>
        <p:spPr bwMode="auto">
          <a:xfrm>
            <a:off x="6858000" y="4714875"/>
            <a:ext cx="2286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22225"/>
            <a:ext cx="85725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214313"/>
            <a:ext cx="8501063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ЖЕНЩИНЫ ЗА</a:t>
            </a:r>
            <a:r>
              <a:rPr lang="en-US" sz="3600" b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МЕЖДУНАРОДНОЕ СОТРУДНИЧЕСТВО!</a:t>
            </a:r>
            <a:endParaRPr lang="ru-RU" sz="3600" dirty="0">
              <a:ea typeface="Courier New" pitchFamily="49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050" b="1" i="1" u="sng" dirty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2400" b="1" i="1" u="sng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Основные задачи</a:t>
            </a:r>
            <a:r>
              <a:rPr lang="ru-RU" sz="2400" b="1" i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: </a:t>
            </a:r>
            <a:r>
              <a:rPr lang="ru-RU" sz="2400" i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углубление международных гуманитарных связей, расширение круга партнеров и друзей для изучения и использования зарубежного позитивного опыта в решении </a:t>
            </a:r>
            <a:r>
              <a:rPr lang="ru-RU" sz="2400" i="1" dirty="0" err="1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гендерных</a:t>
            </a:r>
            <a:r>
              <a:rPr lang="ru-RU" sz="2400" i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вопросов.</a:t>
            </a:r>
            <a:endParaRPr lang="ru-RU" sz="2400" dirty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244" name="Рисунок 9" descr="Galvan 6(1)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457041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5" name="Прямоугольник 10"/>
          <p:cNvSpPr>
            <a:spLocks noChangeArrowheads="1"/>
          </p:cNvSpPr>
          <p:nvPr/>
        </p:nvSpPr>
        <p:spPr bwMode="auto">
          <a:xfrm>
            <a:off x="357188" y="3286125"/>
            <a:ext cx="41433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i="1"/>
              <a:t>Под руководством М.Е. Карпицкой реализуется международный проект «Социальные инновации в региональном контексте: социально-экономическое развитие пригородных территорий и повышение качества жизни». Данный проект направлен на повышение эффективности социально-экономического развития регионов, реализацию гендерной политики как необходимого условия устойчивого развития общества и разработку программ поддержки женского предпринимательства. </a:t>
            </a:r>
          </a:p>
          <a:p>
            <a:pPr eaLnBrk="1" hangingPunct="1"/>
            <a:endParaRPr lang="ru-RU" alt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22225"/>
            <a:ext cx="85725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>
              <a:solidFill>
                <a:srgbClr val="1F497D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214313"/>
            <a:ext cx="8501063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800" b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ЖЕНЩИНЫ ЗА КРЕПКУЮ, ЗДОРОВУЮ СЕМЬЮ!</a:t>
            </a:r>
          </a:p>
          <a:p>
            <a:pPr indent="450850" algn="just" eaLnBrk="0" hangingPunct="0">
              <a:defRPr/>
            </a:pPr>
            <a:endParaRPr lang="ru-RU" sz="1400" b="1" i="1" u="sng" dirty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2500" b="1" i="1" u="sng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Основные задачи</a:t>
            </a:r>
            <a:r>
              <a:rPr lang="ru-RU" sz="2500" b="1" i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: </a:t>
            </a:r>
            <a:r>
              <a:rPr lang="ru-RU" sz="2500" i="1" dirty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повышение статуса семьи, ответственности общества, учебных учреждений, самих родителей за воспитание и благополучие детей; пропаганда традиционных семейных ценностей, распространение положительного опыта семейного воспитания; возвращение семье ее высокой социальной роли.</a:t>
            </a:r>
            <a:endParaRPr lang="ru-RU" sz="2500" dirty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1268" name="Рисунок 3" descr="D:\бсж гргу\2017\открытка маме 2017\13.10.2017 Открытка маме\IMG_217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14813"/>
            <a:ext cx="3111500" cy="221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8" descr="D:\диск д\бсж гргу\2020\масляница  29 02 2020\IMG_8076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4214813"/>
            <a:ext cx="2836863" cy="221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Рисунок 13" descr="IMG_147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214813"/>
            <a:ext cx="2857500" cy="221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1529</TotalTime>
  <Words>508</Words>
  <Application>Microsoft Office PowerPoint</Application>
  <PresentationFormat>Экран (4:3)</PresentationFormat>
  <Paragraphs>175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Wingdings</vt:lpstr>
      <vt:lpstr>Times New Roman</vt:lpstr>
      <vt:lpstr>Courier New</vt:lpstr>
      <vt:lpstr>Лучи</vt:lpstr>
      <vt:lpstr>Презентация PowerPoint</vt:lpstr>
      <vt:lpstr>Презентация PowerPoint</vt:lpstr>
      <vt:lpstr>Презентация PowerPoint</vt:lpstr>
      <vt:lpstr>Направления деятельности  ПО ГрГУ им. Янки Купалы ОО «БСЖ» </vt:lpstr>
      <vt:lpstr>Презентация PowerPoint</vt:lpstr>
      <vt:lpstr>Гражданско-патриотическое воспитание молодежи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136</cp:revision>
  <cp:lastPrinted>2020-12-23T16:04:54Z</cp:lastPrinted>
  <dcterms:created xsi:type="dcterms:W3CDTF">2010-04-13T19:21:42Z</dcterms:created>
  <dcterms:modified xsi:type="dcterms:W3CDTF">2021-08-18T12:30:49Z</dcterms:modified>
</cp:coreProperties>
</file>