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315" r:id="rId5"/>
    <p:sldId id="316" r:id="rId6"/>
    <p:sldId id="317" r:id="rId7"/>
    <p:sldId id="318" r:id="rId8"/>
    <p:sldId id="319" r:id="rId9"/>
    <p:sldId id="340" r:id="rId10"/>
    <p:sldId id="341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23" r:id="rId19"/>
    <p:sldId id="353" r:id="rId20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55" autoAdjust="0"/>
  </p:normalViewPr>
  <p:slideViewPr>
    <p:cSldViewPr>
      <p:cViewPr>
        <p:scale>
          <a:sx n="90" d="100"/>
          <a:sy n="90" d="100"/>
        </p:scale>
        <p:origin x="-1548" y="-391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BAD4-48EC-BDB3-3A44F49F9B6D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BAD4-48EC-BDB3-3A44F49F9B6D}"/>
              </c:ext>
            </c:extLst>
          </c:dPt>
          <c:dPt>
            <c:idx val="2"/>
            <c:bubble3D val="0"/>
            <c:explosion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2-BAD4-48EC-BDB3-3A44F49F9B6D}"/>
              </c:ext>
            </c:extLst>
          </c:dPt>
          <c:dLbls>
            <c:dLbl>
              <c:idx val="0"/>
              <c:layout>
                <c:manualLayout>
                  <c:x val="7.0306445434211943E-3"/>
                  <c:y val="-8.241065998394222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</a:t>
                    </a:r>
                    <a:endParaRPr lang="en-US" b="1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AD4-48EC-BDB3-3A44F49F9B6D}"/>
                </c:ext>
              </c:extLst>
            </c:dLbl>
            <c:dLbl>
              <c:idx val="1"/>
              <c:layout>
                <c:manualLayout>
                  <c:x val="-0.13670007279086777"/>
                  <c:y val="-4.3147267714812899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18 </a:t>
                    </a:r>
                    <a:endParaRPr lang="en-US" sz="1600" b="1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AD4-48EC-BDB3-3A44F49F9B6D}"/>
                </c:ext>
              </c:extLst>
            </c:dLbl>
            <c:dLbl>
              <c:idx val="2"/>
              <c:layout>
                <c:manualLayout>
                  <c:x val="8.6242761368939067E-4"/>
                  <c:y val="-8.7868243734659495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</a:t>
                    </a:r>
                    <a:endParaRPr lang="en-US" b="1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AD4-48EC-BDB3-3A44F49F9B6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 показатель</a:t>
                    </a:r>
                    <a:endParaRPr lang="ru-RU" b="1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D4-48EC-BDB3-3A44F49F9B6D}"/>
                </c:ext>
              </c:extLst>
            </c:dLbl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менее 85%</c:v>
                </c:pt>
                <c:pt idx="1">
                  <c:v>85-125%</c:v>
                </c:pt>
                <c:pt idx="2">
                  <c:v>более 125%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18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AD4-48EC-BDB3-3A44F49F9B6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l"/>
      <c:layout>
        <c:manualLayout>
          <c:xMode val="edge"/>
          <c:yMode val="edge"/>
          <c:x val="4.4092323075213867E-3"/>
          <c:y val="0.23791492303324321"/>
          <c:w val="0.1877048751051113"/>
          <c:h val="0.28265158395917062"/>
        </c:manualLayout>
      </c:layout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C2672-45EA-4EE3-89DF-C1A9E1E5AEE9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DC261-8887-4CDD-BBB4-81247CB0D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883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BEBAD-72CB-4347-8110-C90B2B65C4BB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B20CD-2EE8-44A3-8E80-1AD3CD121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982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B20CD-2EE8-44A3-8E80-1AD3CD121A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873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B20CD-2EE8-44A3-8E80-1AD3CD121A4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074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*данные</a:t>
            </a:r>
            <a:r>
              <a:rPr lang="ru-RU" sz="11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за 3 квартала 2021 года.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B20CD-2EE8-44A3-8E80-1AD3CD121A4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074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*данные</a:t>
            </a:r>
            <a:r>
              <a:rPr lang="ru-RU" sz="11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за 3 квартала 2021 года.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100" b="1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**результаты будут после подготовки отчета по науке, конец января 2022 года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100" b="1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***данные за 11 месяцев 2021 года.</a:t>
            </a:r>
            <a:endParaRPr lang="ru-RU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B20CD-2EE8-44A3-8E80-1AD3CD121A4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0747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B20CD-2EE8-44A3-8E80-1AD3CD121A4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0747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B20CD-2EE8-44A3-8E80-1AD3CD121A4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0747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B20CD-2EE8-44A3-8E80-1AD3CD121A4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0747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*данные</a:t>
            </a:r>
            <a:r>
              <a:rPr lang="ru-RU" sz="11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по результатам 3 кварталов 2021 года.  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B20CD-2EE8-44A3-8E80-1AD3CD121A4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0747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B20CD-2EE8-44A3-8E80-1AD3CD121A4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873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1200"/>
              </a:lnSpc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B20CD-2EE8-44A3-8E80-1AD3CD121A4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842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1200"/>
              </a:lnSpc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B20CD-2EE8-44A3-8E80-1AD3CD121A4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842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1200"/>
              </a:lnSpc>
            </a:pP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B20CD-2EE8-44A3-8E80-1AD3CD121A4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842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1200"/>
              </a:lnSpc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B20CD-2EE8-44A3-8E80-1AD3CD121A4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842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1200"/>
              </a:lnSpc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B20CD-2EE8-44A3-8E80-1AD3CD121A48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842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1200"/>
              </a:lnSpc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B20CD-2EE8-44A3-8E80-1AD3CD121A48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842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1200"/>
              </a:lnSpc>
            </a:pP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B20CD-2EE8-44A3-8E80-1AD3CD121A48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842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B20CD-2EE8-44A3-8E80-1AD3CD121A48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842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2D71-7A14-4251-96F8-6875DE392B63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D3D6-1B25-4B6F-AC03-021B7E03CDAB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852" y="0"/>
            <a:ext cx="1319182" cy="12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315144" y="309517"/>
            <a:ext cx="882047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peExt" pitchFamily="34" charset="0"/>
                <a:ea typeface="Meiryo UI" panose="020B0604030504040204" pitchFamily="34" charset="-128"/>
                <a:cs typeface="Meiryo UI" panose="020B0604030504040204" pitchFamily="34" charset="-128"/>
              </a:rPr>
              <a:t>Гродненский</a:t>
            </a:r>
            <a:r>
              <a:rPr lang="ru-RU" sz="1600" b="1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peExt" pitchFamily="34" charset="0"/>
                <a:ea typeface="Meiryo UI" panose="020B0604030504040204" pitchFamily="34" charset="-128"/>
                <a:cs typeface="Meiryo UI" panose="020B0604030504040204" pitchFamily="34" charset="-128"/>
              </a:rPr>
              <a:t> государственный университет имени Янки Купалы</a:t>
            </a:r>
            <a:endParaRPr lang="ru-RU" sz="1600" b="1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peExt" pitchFamily="34" charset="0"/>
              <a:ea typeface="Meiryo UI" panose="020B0604030504040204" pitchFamily="34" charset="-128"/>
              <a:cs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04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2D71-7A14-4251-96F8-6875DE392B63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D3D6-1B25-4B6F-AC03-021B7E03C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39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2D71-7A14-4251-96F8-6875DE392B63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D3D6-1B25-4B6F-AC03-021B7E03C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451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2D71-7A14-4251-96F8-6875DE392B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D3D6-1B25-4B6F-AC03-021B7E03CD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3023"/>
            <a:ext cx="1511300" cy="1046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1008112" y="277149"/>
            <a:ext cx="8244408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peExt" pitchFamily="34" charset="0"/>
                <a:ea typeface="Meiryo UI" panose="020B0604030504040204" pitchFamily="34" charset="-128"/>
                <a:cs typeface="Meiryo UI" panose="020B0604030504040204" pitchFamily="34" charset="-128"/>
              </a:rPr>
              <a:t>Гродненский государственный университет имени Янки Купалы</a:t>
            </a:r>
            <a:endParaRPr lang="ru-RU" sz="1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peExt" pitchFamily="34" charset="0"/>
              <a:ea typeface="Meiryo UI" panose="020B0604030504040204" pitchFamily="34" charset="-128"/>
              <a:cs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092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2D71-7A14-4251-96F8-6875DE392B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D3D6-1B25-4B6F-AC03-021B7E03CD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380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2D71-7A14-4251-96F8-6875DE392B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D3D6-1B25-4B6F-AC03-021B7E03CD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651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2D71-7A14-4251-96F8-6875DE392B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D3D6-1B25-4B6F-AC03-021B7E03CD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82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2D71-7A14-4251-96F8-6875DE392B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D3D6-1B25-4B6F-AC03-021B7E03CD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052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2D71-7A14-4251-96F8-6875DE392B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D3D6-1B25-4B6F-AC03-021B7E03CD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238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2D71-7A14-4251-96F8-6875DE392B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D3D6-1B25-4B6F-AC03-021B7E03CD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642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2D71-7A14-4251-96F8-6875DE392B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D3D6-1B25-4B6F-AC03-021B7E03CD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10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2D71-7A14-4251-96F8-6875DE392B63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D3D6-1B25-4B6F-AC03-021B7E03C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4135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2D71-7A14-4251-96F8-6875DE392B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D3D6-1B25-4B6F-AC03-021B7E03CD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88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2D71-7A14-4251-96F8-6875DE392B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D3D6-1B25-4B6F-AC03-021B7E03CD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447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2D71-7A14-4251-96F8-6875DE392B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D3D6-1B25-4B6F-AC03-021B7E03CD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09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2D71-7A14-4251-96F8-6875DE392B63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D3D6-1B25-4B6F-AC03-021B7E03C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94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2D71-7A14-4251-96F8-6875DE392B63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D3D6-1B25-4B6F-AC03-021B7E03C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74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2D71-7A14-4251-96F8-6875DE392B63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D3D6-1B25-4B6F-AC03-021B7E03C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92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2D71-7A14-4251-96F8-6875DE392B63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D3D6-1B25-4B6F-AC03-021B7E03C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91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2D71-7A14-4251-96F8-6875DE392B63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D3D6-1B25-4B6F-AC03-021B7E03C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17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2D71-7A14-4251-96F8-6875DE392B63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D3D6-1B25-4B6F-AC03-021B7E03C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62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2D71-7A14-4251-96F8-6875DE392B63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D3D6-1B25-4B6F-AC03-021B7E03C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50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077"/>
          <a:stretch/>
        </p:blipFill>
        <p:spPr>
          <a:xfrm>
            <a:off x="0" y="-20537"/>
            <a:ext cx="9144000" cy="72008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72D71-7A14-4251-96F8-6875DE392B63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3D3D6-1B25-4B6F-AC03-021B7E03CDAB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165"/>
          <a:stretch/>
        </p:blipFill>
        <p:spPr>
          <a:xfrm>
            <a:off x="0" y="4876007"/>
            <a:ext cx="9144000" cy="288033"/>
          </a:xfrm>
          <a:prstGeom prst="rect">
            <a:avLst/>
          </a:prstGeom>
        </p:spPr>
      </p:pic>
      <p:sp>
        <p:nvSpPr>
          <p:cNvPr id="9" name="Прямоугольник 8"/>
          <p:cNvSpPr/>
          <p:nvPr userDrawn="1"/>
        </p:nvSpPr>
        <p:spPr>
          <a:xfrm>
            <a:off x="2411760" y="4876008"/>
            <a:ext cx="67687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Гродненский государственный университет имени Янки Купалы       </a:t>
            </a:r>
            <a:r>
              <a:rPr lang="ru-RU" sz="1200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2022</a:t>
            </a: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4731991"/>
            <a:ext cx="483996" cy="42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94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077"/>
          <a:stretch/>
        </p:blipFill>
        <p:spPr>
          <a:xfrm>
            <a:off x="0" y="-20538"/>
            <a:ext cx="9144000" cy="6531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72D71-7A14-4251-96F8-6875DE392B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3D3D6-1B25-4B6F-AC03-021B7E03CD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165"/>
          <a:stretch/>
        </p:blipFill>
        <p:spPr>
          <a:xfrm>
            <a:off x="0" y="4948015"/>
            <a:ext cx="9144000" cy="216024"/>
          </a:xfrm>
          <a:prstGeom prst="rect">
            <a:avLst/>
          </a:prstGeom>
        </p:spPr>
      </p:pic>
      <p:sp>
        <p:nvSpPr>
          <p:cNvPr id="9" name="Прямоугольник 8"/>
          <p:cNvSpPr/>
          <p:nvPr userDrawn="1"/>
        </p:nvSpPr>
        <p:spPr>
          <a:xfrm>
            <a:off x="2411760" y="4948015"/>
            <a:ext cx="67687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  <a:latin typeface="Arial Black" panose="020B0A04020102020204" pitchFamily="34" charset="0"/>
              </a:rPr>
              <a:t>Гродненский государственный университет имени Янки Купалы       </a:t>
            </a:r>
            <a:r>
              <a:rPr lang="ru-RU" sz="1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2021</a:t>
            </a: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444" y="4840001"/>
            <a:ext cx="483996" cy="31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21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29273"/>
            <a:ext cx="7772400" cy="1102519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8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  <a:t>О реализации </a:t>
            </a:r>
            <a:r>
              <a:rPr lang="ru-RU" sz="2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  <a:t>в 2021 году </a:t>
            </a:r>
            <a:r>
              <a:rPr lang="ru-RU" sz="28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  <a:t/>
            </a:r>
            <a:br>
              <a:rPr lang="ru-RU" sz="28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</a:br>
            <a:r>
              <a:rPr lang="ru-RU" sz="28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  <a:t>Стратегии учреждения образования </a:t>
            </a:r>
            <a:r>
              <a:rPr lang="ru-RU" sz="2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  <a:t>«Гродненский государственный</a:t>
            </a:r>
            <a:br>
              <a:rPr lang="ru-RU" sz="2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</a:br>
            <a:r>
              <a:rPr lang="ru-RU" sz="2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  <a:t>университет имени Янки Купалы» </a:t>
            </a:r>
            <a:br>
              <a:rPr lang="ru-RU" sz="2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</a:br>
            <a:r>
              <a:rPr lang="ru-RU" sz="2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  <a:t>на 2021-2025 годы </a:t>
            </a:r>
            <a:br>
              <a:rPr lang="ru-RU" sz="2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</a:br>
            <a:r>
              <a:rPr lang="ru-RU" sz="2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  <a:t>и на перспективу до 2030 года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119922"/>
            <a:ext cx="9144000" cy="756084"/>
          </a:xfrm>
          <a:gradFill flip="none" rotWithShape="1">
            <a:gsLst>
              <a:gs pos="0">
                <a:schemeClr val="bg1">
                  <a:alpha val="55000"/>
                </a:schemeClr>
              </a:gs>
              <a:gs pos="70000">
                <a:schemeClr val="accent1">
                  <a:tint val="44500"/>
                  <a:satMod val="160000"/>
                  <a:alpha val="7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 fontScale="55000" lnSpcReduction="20000"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</a:pPr>
            <a:r>
              <a:rPr lang="ru-RU" sz="2400" b="1" i="1" dirty="0" smtClean="0">
                <a:solidFill>
                  <a:srgbClr val="002060"/>
                </a:solidFill>
              </a:rPr>
              <a:t>«Материалы ЕДИ», январь 2022 г.</a:t>
            </a:r>
          </a:p>
          <a:p>
            <a:pPr algn="r">
              <a:lnSpc>
                <a:spcPct val="120000"/>
              </a:lnSpc>
              <a:spcBef>
                <a:spcPts val="200"/>
              </a:spcBef>
            </a:pPr>
            <a:r>
              <a:rPr lang="ru-RU" sz="2400" b="1" i="1" dirty="0" smtClean="0">
                <a:solidFill>
                  <a:srgbClr val="002060"/>
                </a:solidFill>
              </a:rPr>
              <a:t>Подготовлено информационно-аналитическим центром </a:t>
            </a:r>
          </a:p>
          <a:p>
            <a:pPr algn="r">
              <a:lnSpc>
                <a:spcPct val="120000"/>
              </a:lnSpc>
              <a:spcBef>
                <a:spcPts val="200"/>
              </a:spcBef>
            </a:pPr>
            <a:r>
              <a:rPr lang="ru-RU" sz="2400" b="1" i="1" dirty="0" smtClean="0">
                <a:solidFill>
                  <a:srgbClr val="002060"/>
                </a:solidFill>
              </a:rPr>
              <a:t>УО «Гродненский государственный университет имени Янки Купалы»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91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094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ИННОВАЦИОННО-ВОСПРИИМЧИВЫЙ УНИВЕРСИТЕТ</a:t>
            </a:r>
            <a:endParaRPr lang="ru-RU" sz="3200" b="1" dirty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085359"/>
              </p:ext>
            </p:extLst>
          </p:nvPr>
        </p:nvGraphicFramePr>
        <p:xfrm>
          <a:off x="395535" y="843558"/>
          <a:ext cx="8496944" cy="3606415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5833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411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91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 достижения цели,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измерения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Критерии результативности 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2021 г. (план)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Значение показателя </a:t>
                      </a: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 2021 г.  (факт)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5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Вовлеченность в инновационную деятельность работников (из числа ППС, УВП, АУП) / студентов дневной формы обучения, %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 – 4 / 2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 – 8 /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НИИД –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ВД – 1 /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 – 4 / 2</a:t>
                      </a:r>
                      <a:endParaRPr lang="ru-RU" sz="15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 – 8 / 0</a:t>
                      </a:r>
                      <a:endParaRPr lang="ru-RU" sz="15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НИИД – 7 / 2</a:t>
                      </a:r>
                      <a:endParaRPr lang="ru-RU" sz="15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ВД – 1,9 / 0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10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1.2.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Внедрение инноваций (внутренняя сертификация), ед.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 –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 – 5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НИИД –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ВД – 40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 – 55</a:t>
                      </a:r>
                      <a:endParaRPr lang="ru-RU" sz="15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 – 9</a:t>
                      </a:r>
                      <a:endParaRPr lang="ru-RU" sz="15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НИИД – 10</a:t>
                      </a:r>
                      <a:endParaRPr lang="ru-RU" sz="15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ВД – 41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91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1.3.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резидентов научно-технологического парка университета (спин-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офф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спин-аут компаний), созданных обучающимися и работниками университета, ед. (С)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041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468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4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СМАРТ-УНИВЕРСИТЕТ</a:t>
            </a:r>
            <a:endParaRPr lang="ru-RU" sz="3400" b="1" dirty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37070"/>
              </p:ext>
            </p:extLst>
          </p:nvPr>
        </p:nvGraphicFramePr>
        <p:xfrm>
          <a:off x="179513" y="735547"/>
          <a:ext cx="8856985" cy="4061982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6081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196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389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901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138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1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1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1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Показатели достижения цели,</a:t>
                      </a:r>
                      <a:endParaRPr lang="ru-RU" sz="11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1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ед. измерения</a:t>
                      </a:r>
                      <a:endParaRPr lang="ru-RU" sz="11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Критерии результативности 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2021 г. (план)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Значение показателя </a:t>
                      </a: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 2021 г.  (факт)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626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2.1.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Полная реализация образовательных программ на основе информационно-коммуникационных технологий (ИКТ), специальности I и II ступеней получения высшего образования, ед.</a:t>
                      </a: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032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4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2.2.</a:t>
                      </a:r>
                      <a:endParaRPr lang="ru-RU" sz="14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работников из числа ППС, имеющих сертификат (документальное подтверждение) владения ИКТ для реализации и совершенствования профессиональной деятельности, %</a:t>
                      </a: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44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4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2.3.</a:t>
                      </a:r>
                      <a:endParaRPr lang="ru-RU" sz="14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административных и иных процедур по обеспечению деятельности университета, которые осуществляются в цифровом формате, не менее %.</a:t>
                      </a: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УД – 20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ИНТ –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НИИД – 25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ВД – 15</a:t>
                      </a: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УД – 20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ИНТ –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НИИД – 25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ВД – 15</a:t>
                      </a: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15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4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2.4.</a:t>
                      </a:r>
                      <a:endParaRPr lang="ru-RU" sz="14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расходов на развитие цифровой инфраструктуры в общем объеме доходов университета, не менее %</a:t>
                      </a: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4,5*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104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468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4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УНИВЕРСИТЕТ УСТОЙЧИВОГО РАЗВИТИЯ</a:t>
            </a:r>
            <a:endParaRPr lang="ru-RU" sz="3400" b="1" dirty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581067"/>
              </p:ext>
            </p:extLst>
          </p:nvPr>
        </p:nvGraphicFramePr>
        <p:xfrm>
          <a:off x="457201" y="681540"/>
          <a:ext cx="8229599" cy="407331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5650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138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385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1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1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1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Показатели достижения цели,</a:t>
                      </a:r>
                      <a:endParaRPr lang="ru-RU" sz="11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1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ед. измерения</a:t>
                      </a:r>
                      <a:endParaRPr lang="ru-RU" sz="11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Критерии результативности 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2021 г. (план)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Значение показателя </a:t>
                      </a: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 2021 г.  (факт)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00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Открытие новых специальностей I / II ступени получения высшего образования (с учетом направлений и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профилизаций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подготовки), ед. </a:t>
                      </a: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/ </a:t>
                      </a:r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/ 1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00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4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3.2.</a:t>
                      </a:r>
                      <a:endParaRPr lang="ru-RU" sz="14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Доходы от реализации новых образовательных и иных продуктов (товаров и услуг), в течение 12 месяцев после внедрения,  тыс. руб.</a:t>
                      </a: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40,14*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00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4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3.3.</a:t>
                      </a:r>
                      <a:endParaRPr lang="ru-RU" sz="14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доходов от научно-исследовательской и инновационной деятельности / иной деятельности в общем объеме доходов университета, не менее % </a:t>
                      </a: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3,0 / </a:t>
                      </a:r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9,8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**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4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3.4.</a:t>
                      </a:r>
                      <a:endParaRPr lang="ru-RU" sz="14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Экспорт продукции (товаров, услуг), тыс. долл. США</a:t>
                      </a: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4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2 200</a:t>
                      </a:r>
                      <a:endParaRPr lang="ru-RU" sz="1400" b="1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3057,3***</a:t>
                      </a:r>
                      <a:endParaRPr lang="ru-RU" sz="1400" b="1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4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3.5.</a:t>
                      </a:r>
                      <a:endParaRPr lang="ru-RU" sz="14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Удовлетворенность потребителей: молодых специалистов / нанимателей, средний балл по 5-ой шкале</a:t>
                      </a: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3,8 / 3,8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3,88 / 3,83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849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468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4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УНИВЕРСИТЕТ БЕЗ ГРАНИЦ</a:t>
            </a:r>
            <a:endParaRPr lang="ru-RU" sz="3400" b="1" dirty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485671"/>
              </p:ext>
            </p:extLst>
          </p:nvPr>
        </p:nvGraphicFramePr>
        <p:xfrm>
          <a:off x="457201" y="762636"/>
          <a:ext cx="8229599" cy="404598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5650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698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385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1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1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1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Показатели достижения цели,</a:t>
                      </a:r>
                      <a:endParaRPr lang="ru-RU" sz="11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1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ед. измерения</a:t>
                      </a:r>
                      <a:endParaRPr lang="ru-RU" sz="11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Критерии результативности 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2021 г. (план)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Значение показателя </a:t>
                      </a: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 2021 г.  (факт)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70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4.1.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работников, имеющих сертификат (документальное подтверждение) владения иностранным языком для реализации и совершенствования профессиональной деятельности, чел.</a:t>
                      </a: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779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4.2.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совместных образовательных программ, ед.</a:t>
                      </a: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4.3.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Международная аккредитация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университета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4.4.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международных научно-исследовательских проектов / в т. ч. финансируемых из средств различных зарубежных программ</a:t>
                      </a: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/ 1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/ 1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4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4.5.</a:t>
                      </a:r>
                      <a:endParaRPr lang="ru-RU" sz="14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Вовлеченность работников (из числа ППС, УВП, АУП) в международную проектную деятельность, %</a:t>
                      </a: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545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468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4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УНИВЕРСИТЕТ БЕЗ ГРАНИЦ</a:t>
            </a:r>
            <a:endParaRPr lang="ru-RU" sz="3400" b="1" dirty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134015"/>
              </p:ext>
            </p:extLst>
          </p:nvPr>
        </p:nvGraphicFramePr>
        <p:xfrm>
          <a:off x="457200" y="951570"/>
          <a:ext cx="8229600" cy="3021762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9464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51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53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1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1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1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Показатели достижения цели,</a:t>
                      </a:r>
                      <a:endParaRPr lang="ru-RU" sz="11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1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ед. измерения</a:t>
                      </a:r>
                      <a:endParaRPr lang="ru-RU" sz="11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100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Критерии результативности </a:t>
                      </a:r>
                      <a:endParaRPr lang="ru-RU" sz="1100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100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2021 г. (план)</a:t>
                      </a:r>
                      <a:endParaRPr lang="ru-RU" sz="11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100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Значение показателя </a:t>
                      </a:r>
                      <a:endParaRPr lang="ru-RU" sz="1100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100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 2021 г. (факт)</a:t>
                      </a:r>
                      <a:endParaRPr lang="ru-RU" sz="11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101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4.6.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Позиция УВО в международном(ых) рейтинге(ах) (указывается наименование и позиция по всем международным рейтингам, в которые включено УВО) 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4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наименование, позиция</a:t>
                      </a:r>
                      <a:endParaRPr lang="ru-RU" sz="1400" i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9564"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Webometrics (в мире / в Беларуси)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20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ниже 4 000/ </a:t>
                      </a:r>
                      <a:endParaRPr lang="ru-RU" sz="1200" kern="120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20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ниже 5</a:t>
                      </a:r>
                      <a:endParaRPr lang="ru-RU" sz="12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3344 </a:t>
                      </a:r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9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4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QS (в регионе EECA / в Беларуси)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2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Включенность / </a:t>
                      </a:r>
                      <a:endParaRPr lang="ru-RU" sz="1200" b="1" kern="120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2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ниже 4</a:t>
                      </a:r>
                      <a:endParaRPr lang="ru-RU" sz="1200" b="1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199 </a:t>
                      </a:r>
                      <a:r>
                        <a:rPr lang="be-BY" sz="14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lang="be-BY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Включенность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Включенность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369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468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4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УНИВЕРСИТЕТ БЕЗ ГРАНИЦ</a:t>
            </a:r>
            <a:endParaRPr lang="ru-RU" sz="3400" b="1" dirty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1027" name="Picture 3" descr="Z:\IAC\DOC\Reports\Международные рейтинги\UI GreenMetric\2021 год\Результаты 2021\Сертификат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884641"/>
            <a:ext cx="5328592" cy="3775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1747" y="897492"/>
            <a:ext cx="3420133" cy="37753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ctr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87805" algn="l"/>
              </a:tabLst>
            </a:pP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ГрГУ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имени Янки Купалы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году впервые включен в рейтинг устойчивого развития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 </a:t>
            </a:r>
            <a:r>
              <a:rPr lang="ru-RU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GreenMetric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занимает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750 место. </a:t>
            </a:r>
          </a:p>
        </p:txBody>
      </p:sp>
    </p:spTree>
    <p:extLst>
      <p:ext uri="{BB962C8B-B14F-4D97-AF65-F5344CB8AC3E}">
        <p14:creationId xmlns:p14="http://schemas.microsoft.com/office/powerpoint/2010/main" val="1542922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4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4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ЛИЧНОСТНО-ОРИЕНТИРОВАННЫЙ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 УНИВЕРСИТЕТ</a:t>
            </a:r>
            <a:endParaRPr lang="ru-RU" sz="3600" b="1" dirty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663212"/>
              </p:ext>
            </p:extLst>
          </p:nvPr>
        </p:nvGraphicFramePr>
        <p:xfrm>
          <a:off x="251520" y="735546"/>
          <a:ext cx="8712968" cy="4111979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5982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702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107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338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539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1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1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1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Показатели достижения цели,</a:t>
                      </a:r>
                      <a:endParaRPr lang="ru-RU" sz="11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1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ед. измерения</a:t>
                      </a:r>
                      <a:endParaRPr lang="ru-RU" sz="11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Критерии результативности 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2021 г. (план)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Значение показателя </a:t>
                      </a: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 2021 г.  (факт)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475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5.1.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Процент профессорско-преподавательского состава, имеющего ученые степени (звания) / в т. ч. доктора наук, профессора %</a:t>
                      </a: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 / 6,5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51,6 / 6,3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023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4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5.2.</a:t>
                      </a:r>
                      <a:endParaRPr lang="ru-RU" sz="14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Вовлеченность студентов дневной формы получения образования в научную / досуговую / трудовую / общественную деятельность, % по видам деятельности</a:t>
                      </a: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 </a:t>
                      </a:r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25 / 18 / 35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 / 35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18 / 35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58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400" b="1" kern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5.3.</a:t>
                      </a:r>
                      <a:endParaRPr lang="ru-RU" sz="1400" b="1" kern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Вовлеченность работников в досуговую / общественную деятельность, %</a:t>
                      </a: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4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/ 11</a:t>
                      </a:r>
                      <a:endParaRPr lang="ru-RU" sz="1400" b="1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 / 22</a:t>
                      </a:r>
                      <a:endParaRPr lang="ru-RU" sz="1400" b="1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170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4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5.4.</a:t>
                      </a:r>
                      <a:endParaRPr lang="ru-RU" sz="14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Инвестиции в персонал (заработная плата / повышение квалификации,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грантовая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поддержка, стажировки), % от бюджета университета</a:t>
                      </a: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 / 1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72,8 / 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0,02*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651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4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5.5.</a:t>
                      </a:r>
                      <a:endParaRPr lang="ru-RU" sz="14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Уровень удовлетворенности персонала и обучающихся (студенты I и II ступени / ППС / УВП, АУП), средний балл по 5-ой шкале</a:t>
                      </a: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4,2 / 4,3 / 4,3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4,19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4,1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4,29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62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147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СООТВЕТСТВИЕ ДЕЯТЕЛЬНОСТИ И СТРАТЕГИИ</a:t>
            </a:r>
            <a:endParaRPr lang="ru-RU" sz="3600" b="1" dirty="0">
              <a:ln>
                <a:solidFill>
                  <a:srgbClr val="002060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1059582"/>
            <a:ext cx="87129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 algn="just">
              <a:spcAft>
                <a:spcPts val="1200"/>
              </a:spcAft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Мероприятия и целевые показатели, предусмотренные Стратегией университета, выполняются на высоком уровне (более 85%).</a:t>
            </a:r>
          </a:p>
          <a:p>
            <a:pPr marL="357188" indent="-357188" algn="just"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Планирование деятельности университета ведется в соответствии со стратегическими направлениями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36575" lvl="1" indent="-179388"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разработаны стратегии основных процессов.</a:t>
            </a:r>
            <a:endParaRPr lang="en-US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1" indent="-179388"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разработаны стратегии факультетов, колледжей и </a:t>
            </a: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ИПКиПК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36575" lvl="1" indent="-179388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разработаны оперативные (годовые) планы.</a:t>
            </a:r>
            <a:endParaRPr lang="en-US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3. Сформулированные в Стратегии риски и возможности соответствуют внешним 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нутренним условиям и позволяют эффективно адаптироваться  к изменениям.  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29273"/>
            <a:ext cx="7772400" cy="1102519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8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  <a:t>О реализации </a:t>
            </a:r>
            <a:r>
              <a:rPr lang="ru-RU" sz="2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  <a:t>в 2021 году </a:t>
            </a:r>
            <a:r>
              <a:rPr lang="ru-RU" sz="28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  <a:t/>
            </a:r>
            <a:br>
              <a:rPr lang="ru-RU" sz="28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</a:br>
            <a:r>
              <a:rPr lang="ru-RU" sz="28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  <a:t>Стратегии учреждения образования </a:t>
            </a:r>
            <a:r>
              <a:rPr lang="ru-RU" sz="2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  <a:t>«Гродненский государственный</a:t>
            </a:r>
            <a:br>
              <a:rPr lang="ru-RU" sz="2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</a:br>
            <a:r>
              <a:rPr lang="ru-RU" sz="2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  <a:t>университет имени Янки Купалы» </a:t>
            </a:r>
            <a:br>
              <a:rPr lang="ru-RU" sz="2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</a:br>
            <a:r>
              <a:rPr lang="ru-RU" sz="2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  <a:t>на 2021-2025 годы </a:t>
            </a:r>
            <a:br>
              <a:rPr lang="ru-RU" sz="2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</a:br>
            <a:r>
              <a:rPr lang="ru-RU" sz="2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anose="020B0604030504040204" pitchFamily="34" charset="0"/>
                <a:cs typeface="Arial" pitchFamily="34" charset="0"/>
                <a:sym typeface="Arial"/>
              </a:rPr>
              <a:t>и на перспективу до 2030 года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119922"/>
            <a:ext cx="9144000" cy="756084"/>
          </a:xfrm>
          <a:gradFill flip="none" rotWithShape="1">
            <a:gsLst>
              <a:gs pos="0">
                <a:schemeClr val="bg1">
                  <a:alpha val="55000"/>
                </a:schemeClr>
              </a:gs>
              <a:gs pos="70000">
                <a:schemeClr val="accent1">
                  <a:tint val="44500"/>
                  <a:satMod val="160000"/>
                  <a:alpha val="7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pPr algn="r">
              <a:lnSpc>
                <a:spcPct val="120000"/>
              </a:lnSpc>
            </a:pPr>
            <a:endParaRPr lang="ru-RU" sz="2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55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470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ВЫПОЛНЕНИЕ СТРАТЕГИИ</a:t>
            </a:r>
            <a:endParaRPr lang="ru-RU" sz="3200" b="1" dirty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747" y="771552"/>
            <a:ext cx="9000504" cy="467035"/>
          </a:xfrm>
          <a:prstGeom prst="roundRect">
            <a:avLst/>
          </a:prstGeom>
          <a:gradFill>
            <a:gsLst>
              <a:gs pos="0">
                <a:srgbClr val="72AFD8">
                  <a:gamma/>
                  <a:tint val="10196"/>
                  <a:invGamma/>
                </a:srgbClr>
              </a:gs>
              <a:gs pos="0">
                <a:srgbClr val="44546A">
                  <a:lumMod val="20000"/>
                  <a:lumOff val="80000"/>
                </a:srgbClr>
              </a:gs>
              <a:gs pos="100000">
                <a:sysClr val="window" lastClr="FFFFFF"/>
              </a:gs>
            </a:gsLst>
            <a:lin ang="0" scaled="1"/>
          </a:gra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Структурные изменения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749" y="1326954"/>
            <a:ext cx="3708165" cy="380700"/>
          </a:xfrm>
          <a:prstGeom prst="roundRect">
            <a:avLst/>
          </a:prstGeom>
          <a:gradFill>
            <a:gsLst>
              <a:gs pos="0">
                <a:srgbClr val="72AFD8">
                  <a:gamma/>
                  <a:tint val="10196"/>
                  <a:invGamma/>
                </a:srgbClr>
              </a:gs>
              <a:gs pos="0">
                <a:srgbClr val="44546A">
                  <a:lumMod val="20000"/>
                  <a:lumOff val="80000"/>
                </a:srgbClr>
              </a:gs>
              <a:gs pos="100000">
                <a:sysClr val="window" lastClr="FFFFFF"/>
              </a:gs>
            </a:gsLst>
            <a:lin ang="0" scaled="1"/>
          </a:gra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500" b="1" dirty="0" smtClean="0">
                <a:solidFill>
                  <a:srgbClr val="002060"/>
                </a:solidFill>
                <a:latin typeface="Arial"/>
                <a:ea typeface="Arial"/>
                <a:cs typeface="Arial"/>
              </a:rPr>
              <a:t>Реорганизация</a:t>
            </a:r>
            <a:endParaRPr lang="ru-RU" sz="15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46041" y="1326954"/>
            <a:ext cx="5220331" cy="380700"/>
          </a:xfrm>
          <a:prstGeom prst="roundRect">
            <a:avLst/>
          </a:prstGeom>
          <a:gradFill>
            <a:gsLst>
              <a:gs pos="0">
                <a:srgbClr val="72AFD8">
                  <a:gamma/>
                  <a:tint val="10196"/>
                  <a:invGamma/>
                </a:srgbClr>
              </a:gs>
              <a:gs pos="0">
                <a:srgbClr val="44546A">
                  <a:lumMod val="20000"/>
                  <a:lumOff val="80000"/>
                </a:srgbClr>
              </a:gs>
              <a:gs pos="100000">
                <a:sysClr val="window" lastClr="FFFFFF"/>
              </a:gs>
            </a:gsLst>
            <a:lin ang="0" scaled="1"/>
          </a:gra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Реализация в 2021 году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1747" y="1779664"/>
            <a:ext cx="3708164" cy="30044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Clr>
                <a:srgbClr val="002060"/>
              </a:buClr>
              <a:buSzPct val="150000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в структуре УМУ 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единого 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 научно-методического сопровождения и координации деятельности факультетов и колледжей университета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взаимодействию с заказчиками кадров; поддержке абитуриентов, студентов, выпускников; организации практико-ориентированного обучения, учебных и производственных практик; трудоустройству и адаптации выпускников, формированию с ними партнерских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отношений</a:t>
            </a: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1921" y="1779663"/>
            <a:ext cx="5220331" cy="30063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>
              <a:buClr>
                <a:srgbClr val="C00000"/>
              </a:buClr>
              <a:buSzPct val="150000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заседаниях Совета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университета рассмотрены вопросы: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buSzPct val="10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29.09.2021 «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системе мониторинга профессиональной деятельности выпускников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buSzPct val="10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29.12.2021 «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социального партнерства университета: практики и ресурсы социально-ориентированной деятельности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08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470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ВЫПОЛНЕНИЕ СТРАТЕГИИ</a:t>
            </a:r>
            <a:endParaRPr lang="ru-RU" sz="3200" b="1" dirty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747" y="771552"/>
            <a:ext cx="9000504" cy="467035"/>
          </a:xfrm>
          <a:prstGeom prst="roundRect">
            <a:avLst/>
          </a:prstGeom>
          <a:gradFill>
            <a:gsLst>
              <a:gs pos="0">
                <a:srgbClr val="72AFD8">
                  <a:gamma/>
                  <a:tint val="10196"/>
                  <a:invGamma/>
                </a:srgbClr>
              </a:gs>
              <a:gs pos="0">
                <a:srgbClr val="44546A">
                  <a:lumMod val="20000"/>
                  <a:lumOff val="80000"/>
                </a:srgbClr>
              </a:gs>
              <a:gs pos="100000">
                <a:sysClr val="window" lastClr="FFFFFF"/>
              </a:gs>
            </a:gsLst>
            <a:lin ang="0" scaled="1"/>
          </a:gra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Структурные </a:t>
            </a:r>
            <a:r>
              <a:rPr lang="ru-RU" sz="28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изменения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749" y="1326954"/>
            <a:ext cx="3708165" cy="380700"/>
          </a:xfrm>
          <a:prstGeom prst="roundRect">
            <a:avLst/>
          </a:prstGeom>
          <a:gradFill>
            <a:gsLst>
              <a:gs pos="0">
                <a:srgbClr val="72AFD8">
                  <a:gamma/>
                  <a:tint val="10196"/>
                  <a:invGamma/>
                </a:srgbClr>
              </a:gs>
              <a:gs pos="0">
                <a:srgbClr val="44546A">
                  <a:lumMod val="20000"/>
                  <a:lumOff val="80000"/>
                </a:srgbClr>
              </a:gs>
              <a:gs pos="100000">
                <a:sysClr val="window" lastClr="FFFFFF"/>
              </a:gs>
            </a:gsLst>
            <a:lin ang="0" scaled="1"/>
          </a:gra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500" b="1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>Реорганизация </a:t>
            </a:r>
            <a:endParaRPr lang="ru-RU" sz="15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46041" y="1326954"/>
            <a:ext cx="5220331" cy="380700"/>
          </a:xfrm>
          <a:prstGeom prst="roundRect">
            <a:avLst/>
          </a:prstGeom>
          <a:gradFill>
            <a:gsLst>
              <a:gs pos="0">
                <a:srgbClr val="72AFD8">
                  <a:gamma/>
                  <a:tint val="10196"/>
                  <a:invGamma/>
                </a:srgbClr>
              </a:gs>
              <a:gs pos="0">
                <a:srgbClr val="44546A">
                  <a:lumMod val="20000"/>
                  <a:lumOff val="80000"/>
                </a:srgbClr>
              </a:gs>
              <a:gs pos="100000">
                <a:sysClr val="window" lastClr="FFFFFF"/>
              </a:gs>
            </a:gsLst>
            <a:lin ang="0" scaled="1"/>
          </a:gra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Реализация в 2021 году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1747" y="1779664"/>
            <a:ext cx="3708164" cy="30044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Clr>
                <a:srgbClr val="002060"/>
              </a:buClr>
              <a:buSzPct val="150000"/>
            </a:pP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в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структуре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УМУ </a:t>
            </a:r>
            <a:r>
              <a:rPr lang="ru-RU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внутренней независимой оценки уровня формирования компетенций обучающихся и выпускников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университета с участием представителей студенческого самоуправления и организаций-заказчиков кадров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1921" y="1779663"/>
            <a:ext cx="5220331" cy="30063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buSzPct val="10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риказ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19.05.2021 № 592 «О контроле летней экзаменационной сессии в 2020/2021 учебном году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buSzPct val="10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23.12.2021 № 1530 «О контроле зимней экзаменационной сессии в 2021/2022 учебном году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3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470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ВЫПОЛНЕНИЕ СТРАТЕГИИ</a:t>
            </a:r>
            <a:endParaRPr lang="ru-RU" sz="3200" b="1" dirty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747" y="771552"/>
            <a:ext cx="9000504" cy="467035"/>
          </a:xfrm>
          <a:prstGeom prst="roundRect">
            <a:avLst/>
          </a:prstGeom>
          <a:gradFill>
            <a:gsLst>
              <a:gs pos="0">
                <a:srgbClr val="72AFD8">
                  <a:gamma/>
                  <a:tint val="10196"/>
                  <a:invGamma/>
                </a:srgbClr>
              </a:gs>
              <a:gs pos="0">
                <a:srgbClr val="44546A">
                  <a:lumMod val="20000"/>
                  <a:lumOff val="80000"/>
                </a:srgbClr>
              </a:gs>
              <a:gs pos="100000">
                <a:sysClr val="window" lastClr="FFFFFF"/>
              </a:gs>
            </a:gsLst>
            <a:lin ang="0" scaled="1"/>
          </a:gra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С</a:t>
            </a:r>
            <a:r>
              <a:rPr lang="ru-RU" sz="2800" b="1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труктурные </a:t>
            </a:r>
            <a:r>
              <a:rPr lang="ru-RU" sz="28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изменения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749" y="1326954"/>
            <a:ext cx="3708165" cy="380700"/>
          </a:xfrm>
          <a:prstGeom prst="roundRect">
            <a:avLst/>
          </a:prstGeom>
          <a:gradFill>
            <a:gsLst>
              <a:gs pos="0">
                <a:srgbClr val="72AFD8">
                  <a:gamma/>
                  <a:tint val="10196"/>
                  <a:invGamma/>
                </a:srgbClr>
              </a:gs>
              <a:gs pos="0">
                <a:srgbClr val="44546A">
                  <a:lumMod val="20000"/>
                  <a:lumOff val="80000"/>
                </a:srgbClr>
              </a:gs>
              <a:gs pos="100000">
                <a:sysClr val="window" lastClr="FFFFFF"/>
              </a:gs>
            </a:gsLst>
            <a:lin ang="0" scaled="1"/>
          </a:gra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500" b="1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>Реорганизация </a:t>
            </a:r>
            <a:endParaRPr lang="ru-RU" sz="15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46041" y="1326954"/>
            <a:ext cx="5220331" cy="380700"/>
          </a:xfrm>
          <a:prstGeom prst="roundRect">
            <a:avLst/>
          </a:prstGeom>
          <a:gradFill>
            <a:gsLst>
              <a:gs pos="0">
                <a:srgbClr val="72AFD8">
                  <a:gamma/>
                  <a:tint val="10196"/>
                  <a:invGamma/>
                </a:srgbClr>
              </a:gs>
              <a:gs pos="0">
                <a:srgbClr val="44546A">
                  <a:lumMod val="20000"/>
                  <a:lumOff val="80000"/>
                </a:srgbClr>
              </a:gs>
              <a:gs pos="100000">
                <a:sysClr val="window" lastClr="FFFFFF"/>
              </a:gs>
            </a:gsLst>
            <a:lin ang="0" scaled="1"/>
          </a:gra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Реализация в 2021 году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1747" y="1779664"/>
            <a:ext cx="3708164" cy="30044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Clr>
                <a:srgbClr val="002060"/>
              </a:buClr>
              <a:buSzPct val="150000"/>
            </a:pP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в структуре УМУ </a:t>
            </a:r>
            <a:r>
              <a:rPr lang="ru-RU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дистанционных образовательных технологий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организации образовательного процесса с использованием информационно-коммуникационных технологий, сопровождения пользователей при освоении ими учебных дисциплин и курсов в дистанционной форме</a:t>
            </a:r>
            <a:r>
              <a:rPr lang="ru-RU" sz="1400" spc="-40" dirty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1921" y="1797665"/>
            <a:ext cx="5220331" cy="30063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Действует лаборатория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факультетах (Педфак, ФИТМ,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ФИКиТ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созданы кабинеты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организации и поддержки дистанционной формы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4488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470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ВЫПОЛНЕНИЕ СТРАТЕГИИ</a:t>
            </a:r>
            <a:endParaRPr lang="ru-RU" sz="3200" b="1" dirty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747" y="771552"/>
            <a:ext cx="9000504" cy="467035"/>
          </a:xfrm>
          <a:prstGeom prst="roundRect">
            <a:avLst/>
          </a:prstGeom>
          <a:gradFill>
            <a:gsLst>
              <a:gs pos="0">
                <a:srgbClr val="72AFD8">
                  <a:gamma/>
                  <a:tint val="10196"/>
                  <a:invGamma/>
                </a:srgbClr>
              </a:gs>
              <a:gs pos="0">
                <a:srgbClr val="44546A">
                  <a:lumMod val="20000"/>
                  <a:lumOff val="80000"/>
                </a:srgbClr>
              </a:gs>
              <a:gs pos="100000">
                <a:sysClr val="window" lastClr="FFFFFF"/>
              </a:gs>
            </a:gsLst>
            <a:lin ang="0" scaled="1"/>
          </a:gra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С</a:t>
            </a:r>
            <a:r>
              <a:rPr lang="ru-RU" sz="2800" b="1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труктурные </a:t>
            </a:r>
            <a:r>
              <a:rPr lang="ru-RU" sz="28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изменения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749" y="1326954"/>
            <a:ext cx="3708165" cy="380700"/>
          </a:xfrm>
          <a:prstGeom prst="roundRect">
            <a:avLst/>
          </a:prstGeom>
          <a:gradFill>
            <a:gsLst>
              <a:gs pos="0">
                <a:srgbClr val="72AFD8">
                  <a:gamma/>
                  <a:tint val="10196"/>
                  <a:invGamma/>
                </a:srgbClr>
              </a:gs>
              <a:gs pos="0">
                <a:srgbClr val="44546A">
                  <a:lumMod val="20000"/>
                  <a:lumOff val="80000"/>
                </a:srgbClr>
              </a:gs>
              <a:gs pos="100000">
                <a:sysClr val="window" lastClr="FFFFFF"/>
              </a:gs>
            </a:gsLst>
            <a:lin ang="0" scaled="1"/>
          </a:gra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500" b="1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>Реорганизация </a:t>
            </a:r>
            <a:endParaRPr lang="ru-RU" sz="15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46041" y="1326954"/>
            <a:ext cx="5220331" cy="380700"/>
          </a:xfrm>
          <a:prstGeom prst="roundRect">
            <a:avLst/>
          </a:prstGeom>
          <a:gradFill>
            <a:gsLst>
              <a:gs pos="0">
                <a:srgbClr val="72AFD8">
                  <a:gamma/>
                  <a:tint val="10196"/>
                  <a:invGamma/>
                </a:srgbClr>
              </a:gs>
              <a:gs pos="0">
                <a:srgbClr val="44546A">
                  <a:lumMod val="20000"/>
                  <a:lumOff val="80000"/>
                </a:srgbClr>
              </a:gs>
              <a:gs pos="100000">
                <a:sysClr val="window" lastClr="FFFFFF"/>
              </a:gs>
            </a:gsLst>
            <a:lin ang="0" scaled="1"/>
          </a:gra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Реализация в 2021 году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1747" y="1779664"/>
            <a:ext cx="3708164" cy="30044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Clr>
                <a:srgbClr val="002060"/>
              </a:buClr>
              <a:buSzPct val="150000"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Реорганизация управления воспитательной работы с молодежью путем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присоединения отдела организационного обеспечения идеологической и воспитательной работы к отделу поддержки и реализации молодежных проектов и инициатив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851921" y="1779663"/>
            <a:ext cx="5220331" cy="30063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0"/>
              </a:spcAft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ректора от 05.03.2021 №211 «О реорганизации управления воспитательной работы с молодежью и утверждении положения об управлении воспитательной работы с молодежью в новой редакции»</a:t>
            </a:r>
          </a:p>
        </p:txBody>
      </p:sp>
    </p:spTree>
    <p:extLst>
      <p:ext uri="{BB962C8B-B14F-4D97-AF65-F5344CB8AC3E}">
        <p14:creationId xmlns:p14="http://schemas.microsoft.com/office/powerpoint/2010/main" val="4488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470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>
                  <a:solidFill>
                    <a:srgbClr val="00206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ВЫПОЛНЕНИЕ СТРАТЕГИИ</a:t>
            </a:r>
            <a:endParaRPr lang="ru-RU" sz="3200" b="1" dirty="0">
              <a:ln>
                <a:solidFill>
                  <a:srgbClr val="002060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747" y="771552"/>
            <a:ext cx="9000504" cy="467035"/>
          </a:xfrm>
          <a:prstGeom prst="roundRect">
            <a:avLst/>
          </a:prstGeom>
          <a:gradFill>
            <a:gsLst>
              <a:gs pos="0">
                <a:srgbClr val="72AFD8">
                  <a:gamma/>
                  <a:tint val="10196"/>
                  <a:invGamma/>
                </a:srgbClr>
              </a:gs>
              <a:gs pos="0">
                <a:srgbClr val="44546A">
                  <a:lumMod val="20000"/>
                  <a:lumOff val="80000"/>
                </a:srgbClr>
              </a:gs>
              <a:gs pos="100000">
                <a:sysClr val="window" lastClr="FFFFFF"/>
              </a:gs>
            </a:gsLst>
            <a:lin ang="0" scaled="1"/>
          </a:gra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С</a:t>
            </a:r>
            <a:r>
              <a:rPr lang="ru-RU" sz="2800" b="1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труктурные </a:t>
            </a:r>
            <a:r>
              <a:rPr lang="ru-RU" sz="28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изменения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1747" y="1779662"/>
            <a:ext cx="3708164" cy="28083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Clr>
                <a:srgbClr val="002060"/>
              </a:buClr>
              <a:buSzPct val="150000"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молодежного центра инновационного предпринимательства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деятельность которого направлена на формирование и поддержку молодежных инициатив, в том числе бизнес-идей («молодежный бизнес-инкубатор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»)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1921" y="1789481"/>
            <a:ext cx="5220331" cy="29425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ts val="15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образовательную программу Студии проектов и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стартапов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дополнительно включены: «Исследовательская программа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и «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Креативная программа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15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 открытый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 студенческих бизнес-идей инновационных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стартапов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ИнНаСтарт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представлено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153 проекта, приняли участие 333 студента.</a:t>
            </a:r>
          </a:p>
          <a:p>
            <a:pPr marL="285750" indent="-285750" algn="just">
              <a:lnSpc>
                <a:spcPts val="15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Проведено 2 конкурса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проектных заявок на финансирование из Фонда инновационного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развития, 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реализуется 3 проекта.</a:t>
            </a:r>
          </a:p>
          <a:p>
            <a:pPr marL="285750" indent="-285750" algn="just">
              <a:lnSpc>
                <a:spcPts val="15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Прорабатывается вопрос о возможности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создания 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молодежного центра инновационного предпринимательства как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резидента технопарка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 с другими заинтересованными сторонами.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46041" y="1326954"/>
            <a:ext cx="5220331" cy="380700"/>
          </a:xfrm>
          <a:prstGeom prst="roundRect">
            <a:avLst/>
          </a:prstGeom>
          <a:gradFill>
            <a:gsLst>
              <a:gs pos="0">
                <a:srgbClr val="72AFD8">
                  <a:gamma/>
                  <a:tint val="10196"/>
                  <a:invGamma/>
                </a:srgbClr>
              </a:gs>
              <a:gs pos="0">
                <a:srgbClr val="44546A">
                  <a:lumMod val="20000"/>
                  <a:lumOff val="80000"/>
                </a:srgbClr>
              </a:gs>
              <a:gs pos="100000">
                <a:sysClr val="window" lastClr="FFFFFF"/>
              </a:gs>
            </a:gsLst>
            <a:lin ang="0" scaled="1"/>
          </a:gra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Реализация в 2021 году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749" y="1326954"/>
            <a:ext cx="3708165" cy="380700"/>
          </a:xfrm>
          <a:prstGeom prst="roundRect">
            <a:avLst/>
          </a:prstGeom>
          <a:gradFill>
            <a:gsLst>
              <a:gs pos="0">
                <a:srgbClr val="72AFD8">
                  <a:gamma/>
                  <a:tint val="10196"/>
                  <a:invGamma/>
                </a:srgbClr>
              </a:gs>
              <a:gs pos="0">
                <a:srgbClr val="44546A">
                  <a:lumMod val="20000"/>
                  <a:lumOff val="80000"/>
                </a:srgbClr>
              </a:gs>
              <a:gs pos="100000">
                <a:sysClr val="window" lastClr="FFFFFF"/>
              </a:gs>
            </a:gsLst>
            <a:lin ang="0" scaled="1"/>
          </a:gra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500" b="1" dirty="0" smtClean="0">
                <a:solidFill>
                  <a:srgbClr val="002060"/>
                </a:solidFill>
                <a:latin typeface="Arial"/>
                <a:ea typeface="Arial"/>
                <a:cs typeface="Arial"/>
              </a:rPr>
              <a:t>Создание </a:t>
            </a:r>
            <a:endParaRPr lang="ru-RU" sz="15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517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470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>
                  <a:solidFill>
                    <a:srgbClr val="00206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ВЫПОЛНЕНИЕ СТРАТЕГИИ</a:t>
            </a:r>
            <a:endParaRPr lang="ru-RU" sz="3200" b="1" dirty="0">
              <a:ln>
                <a:solidFill>
                  <a:srgbClr val="002060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747" y="771552"/>
            <a:ext cx="9000504" cy="467035"/>
          </a:xfrm>
          <a:prstGeom prst="roundRect">
            <a:avLst/>
          </a:prstGeom>
          <a:gradFill>
            <a:gsLst>
              <a:gs pos="0">
                <a:srgbClr val="72AFD8">
                  <a:gamma/>
                  <a:tint val="10196"/>
                  <a:invGamma/>
                </a:srgbClr>
              </a:gs>
              <a:gs pos="0">
                <a:srgbClr val="44546A">
                  <a:lumMod val="20000"/>
                  <a:lumOff val="80000"/>
                </a:srgbClr>
              </a:gs>
              <a:gs pos="100000">
                <a:sysClr val="window" lastClr="FFFFFF"/>
              </a:gs>
            </a:gsLst>
            <a:lin ang="0" scaled="1"/>
          </a:gra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С</a:t>
            </a:r>
            <a:r>
              <a:rPr lang="ru-RU" sz="2800" b="1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труктурные </a:t>
            </a:r>
            <a:r>
              <a:rPr lang="ru-RU" sz="28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изменения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1747" y="1779663"/>
            <a:ext cx="3708164" cy="2880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Clr>
                <a:srgbClr val="002060"/>
              </a:buClr>
              <a:buSzPct val="150000"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научно-исследовательских лабораторий, в том числе отраслевых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деятельность которых направлена на проведение междисциплинарных научных исследований по биотехнологиям,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нанотехнологиям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др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16061" y="1779663"/>
            <a:ext cx="5220331" cy="2880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Ведется работа по подготовке к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созданию НИЛ: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Отраслевая лаборатория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 материалов (факультет инновационных технологий машиностроения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совместно с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ОАО «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Белкард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и ОАО «Минский тракторный завод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Научно-исследовательская лаборатория молекулярной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биотехнологи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рамках кредита Всемирного банка. Подготовлены перечни необходимого оборудования, технические задания на организацию их закупки в 2022-2023.</a:t>
            </a:r>
            <a:r>
              <a:rPr lang="ru-RU" sz="1400" dirty="0" smtClean="0"/>
              <a:t>г. </a:t>
            </a:r>
            <a:endParaRPr lang="ru-RU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46041" y="1326954"/>
            <a:ext cx="5220331" cy="380700"/>
          </a:xfrm>
          <a:prstGeom prst="roundRect">
            <a:avLst/>
          </a:prstGeom>
          <a:gradFill>
            <a:gsLst>
              <a:gs pos="0">
                <a:srgbClr val="72AFD8">
                  <a:gamma/>
                  <a:tint val="10196"/>
                  <a:invGamma/>
                </a:srgbClr>
              </a:gs>
              <a:gs pos="0">
                <a:srgbClr val="44546A">
                  <a:lumMod val="20000"/>
                  <a:lumOff val="80000"/>
                </a:srgbClr>
              </a:gs>
              <a:gs pos="100000">
                <a:sysClr val="window" lastClr="FFFFFF"/>
              </a:gs>
            </a:gsLst>
            <a:lin ang="0" scaled="1"/>
          </a:gra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Реализация в 2021 году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749" y="1326954"/>
            <a:ext cx="3708165" cy="380700"/>
          </a:xfrm>
          <a:prstGeom prst="roundRect">
            <a:avLst/>
          </a:prstGeom>
          <a:gradFill>
            <a:gsLst>
              <a:gs pos="0">
                <a:srgbClr val="72AFD8">
                  <a:gamma/>
                  <a:tint val="10196"/>
                  <a:invGamma/>
                </a:srgbClr>
              </a:gs>
              <a:gs pos="0">
                <a:srgbClr val="44546A">
                  <a:lumMod val="20000"/>
                  <a:lumOff val="80000"/>
                </a:srgbClr>
              </a:gs>
              <a:gs pos="100000">
                <a:sysClr val="window" lastClr="FFFFFF"/>
              </a:gs>
            </a:gsLst>
            <a:lin ang="0" scaled="1"/>
          </a:gra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500" b="1" dirty="0" smtClean="0">
                <a:solidFill>
                  <a:srgbClr val="002060"/>
                </a:solidFill>
                <a:latin typeface="Arial"/>
                <a:ea typeface="Arial"/>
                <a:cs typeface="Arial"/>
              </a:rPr>
              <a:t>Создание </a:t>
            </a:r>
            <a:endParaRPr lang="ru-RU" sz="15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1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470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>
                  <a:solidFill>
                    <a:srgbClr val="00206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ВЫПОЛНЕНИЕ СТРАТЕГИИ</a:t>
            </a:r>
            <a:endParaRPr lang="ru-RU" sz="3200" b="1" dirty="0">
              <a:ln>
                <a:solidFill>
                  <a:srgbClr val="002060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747" y="771552"/>
            <a:ext cx="9000504" cy="467035"/>
          </a:xfrm>
          <a:prstGeom prst="roundRect">
            <a:avLst/>
          </a:prstGeom>
          <a:gradFill>
            <a:gsLst>
              <a:gs pos="0">
                <a:srgbClr val="72AFD8">
                  <a:gamma/>
                  <a:tint val="10196"/>
                  <a:invGamma/>
                </a:srgbClr>
              </a:gs>
              <a:gs pos="0">
                <a:srgbClr val="44546A">
                  <a:lumMod val="20000"/>
                  <a:lumOff val="80000"/>
                </a:srgbClr>
              </a:gs>
              <a:gs pos="100000">
                <a:sysClr val="window" lastClr="FFFFFF"/>
              </a:gs>
            </a:gsLst>
            <a:lin ang="0" scaled="1"/>
          </a:gra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С</a:t>
            </a:r>
            <a:r>
              <a:rPr lang="ru-RU" sz="2800" b="1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труктурные </a:t>
            </a:r>
            <a:r>
              <a:rPr lang="ru-RU" sz="28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изменения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1747" y="1778881"/>
            <a:ext cx="3708167" cy="30251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Aft>
                <a:spcPts val="1200"/>
              </a:spcAft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безопасности.</a:t>
            </a:r>
            <a:endParaRPr lang="ru-RU" sz="1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пространств свободного доступа в корпусах университета – «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коворкинг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-зон для обеспечения комфортной коммуникации и пребывания студентов и работников в университетском комплексе, в том числе во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внеучебное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(внерабочее) время.</a:t>
            </a:r>
          </a:p>
          <a:p>
            <a:pPr marL="342900" indent="-342900">
              <a:spcAft>
                <a:spcPts val="1200"/>
              </a:spcAft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</a:pP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46041" y="1777004"/>
            <a:ext cx="5220331" cy="30269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buSzPct val="150000"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безопасности создан приказом от 06.01.2021.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SzPct val="150000"/>
            </a:pPr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SzPct val="150000"/>
            </a:pP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SzPct val="150000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Создаются зоны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Wi-Fi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>
                <a:srgbClr val="002060"/>
              </a:buClr>
              <a:buSzPct val="150000"/>
            </a:pPr>
            <a:r>
              <a:rPr lang="ru-RU" sz="1200" i="1" dirty="0" smtClean="0">
                <a:solidFill>
                  <a:schemeClr val="tx1"/>
                </a:solidFill>
              </a:rPr>
              <a:t>расширени</a:t>
            </a:r>
            <a:r>
              <a:rPr lang="ru-RU" sz="1200" i="1" dirty="0">
                <a:solidFill>
                  <a:schemeClr val="tx1"/>
                </a:solidFill>
              </a:rPr>
              <a:t>е</a:t>
            </a:r>
            <a:r>
              <a:rPr lang="ru-RU" sz="1200" i="1" dirty="0" smtClean="0">
                <a:solidFill>
                  <a:schemeClr val="tx1"/>
                </a:solidFill>
              </a:rPr>
              <a:t> </a:t>
            </a:r>
            <a:r>
              <a:rPr lang="ru-RU" sz="1200" i="1" dirty="0">
                <a:solidFill>
                  <a:schemeClr val="tx1"/>
                </a:solidFill>
              </a:rPr>
              <a:t>зон с гибкой организацией </a:t>
            </a:r>
            <a:r>
              <a:rPr lang="ru-RU" sz="1200" i="1" dirty="0" smtClean="0">
                <a:solidFill>
                  <a:schemeClr val="tx1"/>
                </a:solidFill>
              </a:rPr>
              <a:t>пространства</a:t>
            </a:r>
            <a:r>
              <a:rPr lang="ru-RU" sz="1200" i="1" dirty="0">
                <a:solidFill>
                  <a:schemeClr val="tx1"/>
                </a:solidFill>
              </a:rPr>
              <a:t>, допускающей их трансформацию и в учебную аудиторию, и в зону </a:t>
            </a:r>
            <a:r>
              <a:rPr lang="ru-RU" sz="1200" i="1" dirty="0" err="1">
                <a:solidFill>
                  <a:schemeClr val="tx1"/>
                </a:solidFill>
              </a:rPr>
              <a:t>коворкинга</a:t>
            </a:r>
            <a:r>
              <a:rPr lang="ru-RU" sz="1200" i="1" dirty="0">
                <a:solidFill>
                  <a:schemeClr val="tx1"/>
                </a:solidFill>
              </a:rPr>
              <a:t>, и в зону активного перемещения и взаимодействия людей. Будут формироваться «умные» зоны комфортного пребывания, деятельности и взаимодействия персонала и студентов. Рекреации, холлы и иные помещения будут оборудованы не только для комфортного пребывания во время перерывов, но и для переговоров, собеседований и другой деятельности.</a:t>
            </a:r>
            <a:endParaRPr lang="en-US" sz="12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SzPct val="150000"/>
            </a:pPr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SzPct val="150000"/>
            </a:pP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749" y="1326954"/>
            <a:ext cx="3708165" cy="380700"/>
          </a:xfrm>
          <a:prstGeom prst="roundRect">
            <a:avLst/>
          </a:prstGeom>
          <a:gradFill>
            <a:gsLst>
              <a:gs pos="0">
                <a:srgbClr val="72AFD8">
                  <a:gamma/>
                  <a:tint val="10196"/>
                  <a:invGamma/>
                </a:srgbClr>
              </a:gs>
              <a:gs pos="0">
                <a:srgbClr val="44546A">
                  <a:lumMod val="20000"/>
                  <a:lumOff val="80000"/>
                </a:srgbClr>
              </a:gs>
              <a:gs pos="100000">
                <a:sysClr val="window" lastClr="FFFFFF"/>
              </a:gs>
            </a:gsLst>
            <a:lin ang="0" scaled="1"/>
          </a:gra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500" b="1" dirty="0" smtClean="0">
                <a:solidFill>
                  <a:srgbClr val="002060"/>
                </a:solidFill>
                <a:latin typeface="Arial"/>
                <a:ea typeface="Arial"/>
                <a:cs typeface="Arial"/>
              </a:rPr>
              <a:t>Создание </a:t>
            </a:r>
            <a:endParaRPr lang="ru-RU" sz="15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46041" y="1326954"/>
            <a:ext cx="5220331" cy="380700"/>
          </a:xfrm>
          <a:prstGeom prst="roundRect">
            <a:avLst/>
          </a:prstGeom>
          <a:gradFill>
            <a:gsLst>
              <a:gs pos="0">
                <a:srgbClr val="72AFD8">
                  <a:gamma/>
                  <a:tint val="10196"/>
                  <a:invGamma/>
                </a:srgbClr>
              </a:gs>
              <a:gs pos="0">
                <a:srgbClr val="44546A">
                  <a:lumMod val="20000"/>
                  <a:lumOff val="80000"/>
                </a:srgbClr>
              </a:gs>
              <a:gs pos="100000">
                <a:sysClr val="window" lastClr="FFFFFF"/>
              </a:gs>
            </a:gsLst>
            <a:lin ang="0" scaled="1"/>
          </a:gra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Реализация в 2021 году</a:t>
            </a:r>
          </a:p>
        </p:txBody>
      </p:sp>
    </p:spTree>
    <p:extLst>
      <p:ext uri="{BB962C8B-B14F-4D97-AF65-F5344CB8AC3E}">
        <p14:creationId xmlns:p14="http://schemas.microsoft.com/office/powerpoint/2010/main" val="3902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904" y="33469"/>
            <a:ext cx="5436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>
                  <a:solidFill>
                    <a:srgbClr val="00206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ВЫПОЛНЕНИЕ СТРАТЕГИИ</a:t>
            </a:r>
            <a:endParaRPr lang="ru-RU" sz="3200" b="1" dirty="0">
              <a:ln>
                <a:solidFill>
                  <a:srgbClr val="002060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747" y="664557"/>
            <a:ext cx="9000504" cy="467034"/>
          </a:xfrm>
          <a:prstGeom prst="roundRect">
            <a:avLst/>
          </a:prstGeom>
          <a:gradFill>
            <a:gsLst>
              <a:gs pos="0">
                <a:srgbClr val="72AFD8">
                  <a:gamma/>
                  <a:tint val="10196"/>
                  <a:invGamma/>
                </a:srgbClr>
              </a:gs>
              <a:gs pos="0">
                <a:srgbClr val="44546A">
                  <a:lumMod val="20000"/>
                  <a:lumOff val="80000"/>
                </a:srgbClr>
              </a:gs>
              <a:gs pos="100000">
                <a:sysClr val="window" lastClr="FFFFFF"/>
              </a:gs>
            </a:gsLst>
            <a:lin ang="0" scaled="1"/>
          </a:gra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23 показателя</a:t>
            </a:r>
            <a:endParaRPr lang="ru-RU" sz="3200" dirty="0">
              <a:solidFill>
                <a:prstClr val="black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669537956"/>
              </p:ext>
            </p:extLst>
          </p:nvPr>
        </p:nvGraphicFramePr>
        <p:xfrm>
          <a:off x="251519" y="1347614"/>
          <a:ext cx="8496945" cy="3492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300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11046</TotalTime>
  <Words>1603</Words>
  <Application>Microsoft Office PowerPoint</Application>
  <PresentationFormat>Экран (16:9)</PresentationFormat>
  <Paragraphs>270</Paragraphs>
  <Slides>18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1_Тема Office</vt:lpstr>
      <vt:lpstr>О реализации в 2021 году  Стратегии учреждения образования «Гродненский государственный университет имени Янки Купалы»  на 2021-2025 годы  и на перспективу до 2030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 реализации в 2021 году  Стратегии учреждения образования «Гродненский государственный университет имени Янки Купалы»  на 2021-2025 годы  и на перспективу до 2030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МАКАРОВА АННА ВАЛЕРЬЕВНА</dc:creator>
  <cp:lastModifiedBy>СКЕРСЬ МАРИЯ АНТОНОВНА</cp:lastModifiedBy>
  <cp:revision>398</cp:revision>
  <cp:lastPrinted>2022-01-10T10:14:28Z</cp:lastPrinted>
  <dcterms:created xsi:type="dcterms:W3CDTF">2020-10-21T11:33:37Z</dcterms:created>
  <dcterms:modified xsi:type="dcterms:W3CDTF">2022-01-18T12:28:01Z</dcterms:modified>
</cp:coreProperties>
</file>