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8" r:id="rId2"/>
    <p:sldId id="378" r:id="rId3"/>
    <p:sldId id="379" r:id="rId4"/>
    <p:sldId id="380" r:id="rId5"/>
    <p:sldId id="356" r:id="rId6"/>
    <p:sldId id="373" r:id="rId7"/>
    <p:sldId id="381" r:id="rId8"/>
    <p:sldId id="362" r:id="rId9"/>
    <p:sldId id="374" r:id="rId10"/>
    <p:sldId id="383" r:id="rId11"/>
    <p:sldId id="384" r:id="rId12"/>
    <p:sldId id="385" r:id="rId13"/>
    <p:sldId id="387" r:id="rId14"/>
    <p:sldId id="388" r:id="rId15"/>
    <p:sldId id="341" r:id="rId16"/>
  </p:sldIdLst>
  <p:sldSz cx="9144000" cy="6858000" type="screen4x3"/>
  <p:notesSz cx="9906000" cy="67849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552579"/>
    <a:srgbClr val="C475D1"/>
    <a:srgbClr val="063FBE"/>
    <a:srgbClr val="053399"/>
    <a:srgbClr val="A2BEFC"/>
    <a:srgbClr val="79A1FB"/>
    <a:srgbClr val="5C8DFA"/>
    <a:srgbClr val="3D77F9"/>
    <a:srgbClr val="074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30" y="-5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A9CA28-44F3-4685-B5B5-B65E52CACBF8}"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ru-RU"/>
        </a:p>
      </dgm:t>
    </dgm:pt>
    <dgm:pt modelId="{4DADE8D4-4300-4529-A339-2834AE9A9F8F}">
      <dgm:prSet phldrT="[Текст]" custT="1"/>
      <dgm:spPr>
        <a:ln>
          <a:solidFill>
            <a:srgbClr val="063FBE"/>
          </a:solidFill>
        </a:ln>
      </dgm:spPr>
      <dgm:t>
        <a:bodyPr/>
        <a:lstStyle/>
        <a:p>
          <a:pPr algn="ctr"/>
          <a:r>
            <a:rPr lang="ru-RU" sz="2800" b="0" dirty="0" smtClean="0">
              <a:latin typeface="Times New Roman" pitchFamily="18" charset="0"/>
              <a:cs typeface="Times New Roman" pitchFamily="18" charset="0"/>
            </a:rPr>
            <a:t>С целью урегулирования отношений, связанных с защитой персональных данных при их обработке, </a:t>
          </a:r>
          <a:br>
            <a:rPr lang="ru-RU" sz="2800" b="0" dirty="0" smtClean="0">
              <a:latin typeface="Times New Roman" pitchFamily="18" charset="0"/>
              <a:cs typeface="Times New Roman" pitchFamily="18" charset="0"/>
            </a:rPr>
          </a:br>
          <a:r>
            <a:rPr lang="ru-RU" sz="2800" b="0" dirty="0" smtClean="0">
              <a:latin typeface="Times New Roman" pitchFamily="18" charset="0"/>
              <a:cs typeface="Times New Roman" pitchFamily="18" charset="0"/>
            </a:rPr>
            <a:t>и на основании Закона «О защите персональных данных» </a:t>
          </a:r>
          <a:r>
            <a:rPr lang="ru-RU" sz="2800" b="0" u="sng" dirty="0" smtClean="0">
              <a:latin typeface="Times New Roman" pitchFamily="18" charset="0"/>
              <a:cs typeface="Times New Roman" pitchFamily="18" charset="0"/>
            </a:rPr>
            <a:t>в университете разработаны</a:t>
          </a:r>
          <a:r>
            <a:rPr lang="ru-RU" sz="2800" b="0" dirty="0" smtClean="0">
              <a:latin typeface="Times New Roman" pitchFamily="18" charset="0"/>
              <a:cs typeface="Times New Roman" pitchFamily="18" charset="0"/>
            </a:rPr>
            <a:t>  </a:t>
          </a:r>
          <a:endParaRPr lang="ru-RU" sz="2800" b="0" dirty="0">
            <a:latin typeface="Times New Roman" pitchFamily="18" charset="0"/>
            <a:cs typeface="Times New Roman" pitchFamily="18" charset="0"/>
          </a:endParaRPr>
        </a:p>
      </dgm:t>
    </dgm:pt>
    <dgm:pt modelId="{454AD291-883E-4E44-93CE-15417FCDB015}" type="parTrans" cxnId="{DB79D213-3186-43C8-BBD5-530341D2BAE8}">
      <dgm:prSet/>
      <dgm:spPr/>
      <dgm:t>
        <a:bodyPr/>
        <a:lstStyle/>
        <a:p>
          <a:endParaRPr lang="ru-RU"/>
        </a:p>
      </dgm:t>
    </dgm:pt>
    <dgm:pt modelId="{07351200-B820-48DE-9F17-C4E92AA857D9}" type="sibTrans" cxnId="{DB79D213-3186-43C8-BBD5-530341D2BAE8}">
      <dgm:prSet/>
      <dgm:spPr/>
      <dgm:t>
        <a:bodyPr/>
        <a:lstStyle/>
        <a:p>
          <a:endParaRPr lang="ru-RU"/>
        </a:p>
      </dgm:t>
    </dgm:pt>
    <dgm:pt modelId="{134A41E0-9537-4125-AE37-E2093DD4156C}">
      <dgm:prSet phldrT="[Текст]" custT="1"/>
      <dgm:spPr/>
      <dgm:t>
        <a:bodyPr/>
        <a:lstStyle/>
        <a:p>
          <a:pPr algn="just"/>
          <a:r>
            <a:rPr lang="ru-RU" sz="2800" i="1" dirty="0" smtClean="0">
              <a:latin typeface="Times New Roman" pitchFamily="18" charset="0"/>
              <a:cs typeface="Times New Roman" pitchFamily="18" charset="0"/>
            </a:rPr>
            <a:t>Политика обработки персональных данных;</a:t>
          </a:r>
          <a:endParaRPr lang="ru-RU" sz="2800" i="1" dirty="0"/>
        </a:p>
      </dgm:t>
    </dgm:pt>
    <dgm:pt modelId="{09C0C619-5F24-44E7-8745-7841F0C2EBCF}" type="parTrans" cxnId="{4EAEAD45-D266-473E-8EFB-117B446E34FF}">
      <dgm:prSet/>
      <dgm:spPr/>
      <dgm:t>
        <a:bodyPr/>
        <a:lstStyle/>
        <a:p>
          <a:endParaRPr lang="ru-RU"/>
        </a:p>
      </dgm:t>
    </dgm:pt>
    <dgm:pt modelId="{0EBCD068-0FDD-4F9F-8068-E0466E44D46C}" type="sibTrans" cxnId="{4EAEAD45-D266-473E-8EFB-117B446E34FF}">
      <dgm:prSet/>
      <dgm:spPr/>
      <dgm:t>
        <a:bodyPr/>
        <a:lstStyle/>
        <a:p>
          <a:endParaRPr lang="ru-RU"/>
        </a:p>
      </dgm:t>
    </dgm:pt>
    <dgm:pt modelId="{C0AF0AB8-66CF-43C7-8904-483CACB71B33}">
      <dgm:prSet phldrT="[Текст]" custT="1"/>
      <dgm:spPr/>
      <dgm:t>
        <a:bodyPr/>
        <a:lstStyle/>
        <a:p>
          <a:pPr algn="just"/>
          <a:r>
            <a:rPr lang="ru-RU" sz="2800" i="1" dirty="0" smtClean="0">
              <a:latin typeface="Times New Roman" pitchFamily="18" charset="0"/>
              <a:cs typeface="Times New Roman" pitchFamily="18" charset="0"/>
            </a:rPr>
            <a:t>Положение об обработке и защите персональных данных.</a:t>
          </a:r>
          <a:endParaRPr lang="ru-RU" sz="2800" i="1" dirty="0"/>
        </a:p>
      </dgm:t>
    </dgm:pt>
    <dgm:pt modelId="{19B9D9AB-AE95-46F7-828A-6FEFD15174A1}" type="parTrans" cxnId="{021B24A2-9A44-432C-A396-7DAF68770B89}">
      <dgm:prSet/>
      <dgm:spPr/>
      <dgm:t>
        <a:bodyPr/>
        <a:lstStyle/>
        <a:p>
          <a:endParaRPr lang="ru-RU"/>
        </a:p>
      </dgm:t>
    </dgm:pt>
    <dgm:pt modelId="{F565E415-5941-454E-AD43-22B740963DC5}" type="sibTrans" cxnId="{021B24A2-9A44-432C-A396-7DAF68770B89}">
      <dgm:prSet/>
      <dgm:spPr/>
      <dgm:t>
        <a:bodyPr/>
        <a:lstStyle/>
        <a:p>
          <a:endParaRPr lang="ru-RU"/>
        </a:p>
      </dgm:t>
    </dgm:pt>
    <dgm:pt modelId="{1A35BCBB-2D46-40C3-802B-EE5E69DE7F8C}" type="pres">
      <dgm:prSet presAssocID="{F7A9CA28-44F3-4685-B5B5-B65E52CACBF8}" presName="linear" presStyleCnt="0">
        <dgm:presLayoutVars>
          <dgm:animLvl val="lvl"/>
          <dgm:resizeHandles val="exact"/>
        </dgm:presLayoutVars>
      </dgm:prSet>
      <dgm:spPr/>
      <dgm:t>
        <a:bodyPr/>
        <a:lstStyle/>
        <a:p>
          <a:endParaRPr lang="ru-RU"/>
        </a:p>
      </dgm:t>
    </dgm:pt>
    <dgm:pt modelId="{A8F13F4C-26F3-4490-ACCF-B54D82DBF78B}" type="pres">
      <dgm:prSet presAssocID="{4DADE8D4-4300-4529-A339-2834AE9A9F8F}" presName="parentText" presStyleLbl="node1" presStyleIdx="0" presStyleCnt="1" custScaleY="103257">
        <dgm:presLayoutVars>
          <dgm:chMax val="0"/>
          <dgm:bulletEnabled val="1"/>
        </dgm:presLayoutVars>
      </dgm:prSet>
      <dgm:spPr/>
      <dgm:t>
        <a:bodyPr/>
        <a:lstStyle/>
        <a:p>
          <a:endParaRPr lang="ru-RU"/>
        </a:p>
      </dgm:t>
    </dgm:pt>
    <dgm:pt modelId="{D5031FC6-DFA5-4A2A-A4F1-C8D227B88B1E}" type="pres">
      <dgm:prSet presAssocID="{4DADE8D4-4300-4529-A339-2834AE9A9F8F}" presName="childText" presStyleLbl="revTx" presStyleIdx="0" presStyleCnt="1" custScaleY="108722" custLinFactNeighborY="8385">
        <dgm:presLayoutVars>
          <dgm:bulletEnabled val="1"/>
        </dgm:presLayoutVars>
      </dgm:prSet>
      <dgm:spPr/>
      <dgm:t>
        <a:bodyPr/>
        <a:lstStyle/>
        <a:p>
          <a:endParaRPr lang="ru-RU"/>
        </a:p>
      </dgm:t>
    </dgm:pt>
  </dgm:ptLst>
  <dgm:cxnLst>
    <dgm:cxn modelId="{5B83FD5B-E287-4F3D-8E4E-725530B88C14}" type="presOf" srcId="{134A41E0-9537-4125-AE37-E2093DD4156C}" destId="{D5031FC6-DFA5-4A2A-A4F1-C8D227B88B1E}" srcOrd="0" destOrd="0" presId="urn:microsoft.com/office/officeart/2005/8/layout/vList2"/>
    <dgm:cxn modelId="{24E7840B-C33D-4EDD-B3D2-C0F85877F98D}" type="presOf" srcId="{F7A9CA28-44F3-4685-B5B5-B65E52CACBF8}" destId="{1A35BCBB-2D46-40C3-802B-EE5E69DE7F8C}" srcOrd="0" destOrd="0" presId="urn:microsoft.com/office/officeart/2005/8/layout/vList2"/>
    <dgm:cxn modelId="{9CDD8D72-AB8E-4A66-BB1C-0217D6A95B39}" type="presOf" srcId="{4DADE8D4-4300-4529-A339-2834AE9A9F8F}" destId="{A8F13F4C-26F3-4490-ACCF-B54D82DBF78B}" srcOrd="0" destOrd="0" presId="urn:microsoft.com/office/officeart/2005/8/layout/vList2"/>
    <dgm:cxn modelId="{4EAEAD45-D266-473E-8EFB-117B446E34FF}" srcId="{4DADE8D4-4300-4529-A339-2834AE9A9F8F}" destId="{134A41E0-9537-4125-AE37-E2093DD4156C}" srcOrd="0" destOrd="0" parTransId="{09C0C619-5F24-44E7-8745-7841F0C2EBCF}" sibTransId="{0EBCD068-0FDD-4F9F-8068-E0466E44D46C}"/>
    <dgm:cxn modelId="{DB79D213-3186-43C8-BBD5-530341D2BAE8}" srcId="{F7A9CA28-44F3-4685-B5B5-B65E52CACBF8}" destId="{4DADE8D4-4300-4529-A339-2834AE9A9F8F}" srcOrd="0" destOrd="0" parTransId="{454AD291-883E-4E44-93CE-15417FCDB015}" sibTransId="{07351200-B820-48DE-9F17-C4E92AA857D9}"/>
    <dgm:cxn modelId="{021B24A2-9A44-432C-A396-7DAF68770B89}" srcId="{4DADE8D4-4300-4529-A339-2834AE9A9F8F}" destId="{C0AF0AB8-66CF-43C7-8904-483CACB71B33}" srcOrd="1" destOrd="0" parTransId="{19B9D9AB-AE95-46F7-828A-6FEFD15174A1}" sibTransId="{F565E415-5941-454E-AD43-22B740963DC5}"/>
    <dgm:cxn modelId="{516C44B9-7BA7-44D0-B377-6779F961CE99}" type="presOf" srcId="{C0AF0AB8-66CF-43C7-8904-483CACB71B33}" destId="{D5031FC6-DFA5-4A2A-A4F1-C8D227B88B1E}" srcOrd="0" destOrd="1" presId="urn:microsoft.com/office/officeart/2005/8/layout/vList2"/>
    <dgm:cxn modelId="{FFA3C08E-04A6-41F0-B11F-4F88E83512A8}" type="presParOf" srcId="{1A35BCBB-2D46-40C3-802B-EE5E69DE7F8C}" destId="{A8F13F4C-26F3-4490-ACCF-B54D82DBF78B}" srcOrd="0" destOrd="0" presId="urn:microsoft.com/office/officeart/2005/8/layout/vList2"/>
    <dgm:cxn modelId="{ED04782E-6A4D-4F8C-BBB9-7C632B9C0B04}" type="presParOf" srcId="{1A35BCBB-2D46-40C3-802B-EE5E69DE7F8C}" destId="{D5031FC6-DFA5-4A2A-A4F1-C8D227B88B1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7A9CA28-44F3-4685-B5B5-B65E52CACBF8}"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ru-RU"/>
        </a:p>
      </dgm:t>
    </dgm:pt>
    <dgm:pt modelId="{4DADE8D4-4300-4529-A339-2834AE9A9F8F}">
      <dgm:prSet phldrT="[Текст]" custT="1"/>
      <dgm:spPr>
        <a:ln>
          <a:solidFill>
            <a:srgbClr val="063FBE"/>
          </a:solidFill>
        </a:ln>
      </dgm:spPr>
      <dgm:t>
        <a:bodyPr/>
        <a:lstStyle/>
        <a:p>
          <a:pPr algn="just"/>
          <a:r>
            <a:rPr lang="ru-RU" sz="2300" dirty="0" smtClean="0">
              <a:latin typeface="Times New Roman" pitchFamily="18" charset="0"/>
              <a:cs typeface="Times New Roman" pitchFamily="18" charset="0"/>
            </a:rPr>
            <a:t>Обработка персональных данных должна быть </a:t>
          </a:r>
          <a:r>
            <a:rPr lang="ru-RU" sz="2300" b="1" i="0" dirty="0" smtClean="0">
              <a:latin typeface="Times New Roman" pitchFamily="18" charset="0"/>
              <a:cs typeface="Times New Roman" pitchFamily="18" charset="0"/>
            </a:rPr>
            <a:t>соразмерна заявленным целям</a:t>
          </a:r>
          <a:r>
            <a:rPr lang="ru-RU" sz="2300" dirty="0" smtClean="0">
              <a:latin typeface="Times New Roman" pitchFamily="18" charset="0"/>
              <a:cs typeface="Times New Roman" pitchFamily="18" charset="0"/>
            </a:rPr>
            <a:t> их обработки и обеспечивать на всех этапах такой обработки справедливое соотношение интересов всех заинтересованных лиц.</a:t>
          </a:r>
          <a:endParaRPr lang="ru-RU" sz="2300" b="0" dirty="0">
            <a:latin typeface="Times New Roman" pitchFamily="18" charset="0"/>
            <a:cs typeface="Times New Roman" pitchFamily="18" charset="0"/>
          </a:endParaRPr>
        </a:p>
      </dgm:t>
    </dgm:pt>
    <dgm:pt modelId="{454AD291-883E-4E44-93CE-15417FCDB015}" type="parTrans" cxnId="{DB79D213-3186-43C8-BBD5-530341D2BAE8}">
      <dgm:prSet/>
      <dgm:spPr/>
      <dgm:t>
        <a:bodyPr/>
        <a:lstStyle/>
        <a:p>
          <a:endParaRPr lang="ru-RU"/>
        </a:p>
      </dgm:t>
    </dgm:pt>
    <dgm:pt modelId="{07351200-B820-48DE-9F17-C4E92AA857D9}" type="sibTrans" cxnId="{DB79D213-3186-43C8-BBD5-530341D2BAE8}">
      <dgm:prSet/>
      <dgm:spPr/>
      <dgm:t>
        <a:bodyPr/>
        <a:lstStyle/>
        <a:p>
          <a:endParaRPr lang="ru-RU"/>
        </a:p>
      </dgm:t>
    </dgm:pt>
    <dgm:pt modelId="{134A41E0-9537-4125-AE37-E2093DD4156C}">
      <dgm:prSet phldrT="[Текст]" custT="1"/>
      <dgm:spPr/>
      <dgm:t>
        <a:bodyPr/>
        <a:lstStyle/>
        <a:p>
          <a:pPr algn="just"/>
          <a:r>
            <a:rPr lang="ru-RU" sz="2300" dirty="0" smtClean="0">
              <a:latin typeface="Times New Roman" pitchFamily="18" charset="0"/>
              <a:cs typeface="Times New Roman" pitchFamily="18" charset="0"/>
            </a:rPr>
            <a:t>Обработка персональных данных должна </a:t>
          </a:r>
          <a:r>
            <a:rPr lang="ru-RU" sz="2300" b="1" i="0" dirty="0" smtClean="0">
              <a:latin typeface="Times New Roman" pitchFamily="18" charset="0"/>
              <a:cs typeface="Times New Roman" pitchFamily="18" charset="0"/>
            </a:rPr>
            <a:t>ограничиваться достижением конкретных, заранее заявленных законных целей. </a:t>
          </a:r>
          <a:r>
            <a:rPr lang="ru-RU" sz="2300" dirty="0" smtClean="0">
              <a:latin typeface="Times New Roman" pitchFamily="18" charset="0"/>
              <a:cs typeface="Times New Roman" pitchFamily="18" charset="0"/>
            </a:rPr>
            <a:t>Не допускается обработка персональных данных, не совместимая с первоначально заявленными целями их обработки.</a:t>
          </a:r>
          <a:endParaRPr lang="ru-RU" sz="2300" u="sng" dirty="0">
            <a:latin typeface="Times New Roman" pitchFamily="18" charset="0"/>
            <a:cs typeface="Times New Roman" pitchFamily="18" charset="0"/>
          </a:endParaRPr>
        </a:p>
      </dgm:t>
    </dgm:pt>
    <dgm:pt modelId="{09C0C619-5F24-44E7-8745-7841F0C2EBCF}" type="parTrans" cxnId="{4EAEAD45-D266-473E-8EFB-117B446E34FF}">
      <dgm:prSet/>
      <dgm:spPr/>
      <dgm:t>
        <a:bodyPr/>
        <a:lstStyle/>
        <a:p>
          <a:endParaRPr lang="ru-RU"/>
        </a:p>
      </dgm:t>
    </dgm:pt>
    <dgm:pt modelId="{0EBCD068-0FDD-4F9F-8068-E0466E44D46C}" type="sibTrans" cxnId="{4EAEAD45-D266-473E-8EFB-117B446E34FF}">
      <dgm:prSet/>
      <dgm:spPr/>
      <dgm:t>
        <a:bodyPr/>
        <a:lstStyle/>
        <a:p>
          <a:endParaRPr lang="ru-RU"/>
        </a:p>
      </dgm:t>
    </dgm:pt>
    <dgm:pt modelId="{89CB3357-9B48-47D1-8A4D-21CD53E99746}">
      <dgm:prSet phldrT="[Текст]" custT="1"/>
      <dgm:spPr>
        <a:ln>
          <a:solidFill>
            <a:srgbClr val="063FBE"/>
          </a:solidFill>
        </a:ln>
      </dgm:spPr>
      <dgm:t>
        <a:bodyPr/>
        <a:lstStyle/>
        <a:p>
          <a:pPr algn="just"/>
          <a:r>
            <a:rPr lang="ru-RU" sz="2300" b="1" dirty="0" smtClean="0">
              <a:latin typeface="Times New Roman" pitchFamily="18" charset="0"/>
              <a:cs typeface="Times New Roman" pitchFamily="18" charset="0"/>
            </a:rPr>
            <a:t>Содержание и объем </a:t>
          </a:r>
          <a:r>
            <a:rPr lang="ru-RU" sz="2300" dirty="0" smtClean="0">
              <a:latin typeface="Times New Roman" pitchFamily="18" charset="0"/>
              <a:cs typeface="Times New Roman" pitchFamily="18" charset="0"/>
            </a:rPr>
            <a:t>обрабатываемых персональных данных </a:t>
          </a:r>
          <a:r>
            <a:rPr lang="ru-RU" sz="2300" b="1" dirty="0" smtClean="0">
              <a:latin typeface="Times New Roman" pitchFamily="18" charset="0"/>
              <a:cs typeface="Times New Roman" pitchFamily="18" charset="0"/>
            </a:rPr>
            <a:t>должны соответствовать заявленным целям </a:t>
          </a:r>
          <a:r>
            <a:rPr lang="ru-RU" sz="2300" dirty="0" smtClean="0">
              <a:latin typeface="Times New Roman" pitchFamily="18" charset="0"/>
              <a:cs typeface="Times New Roman" pitchFamily="18" charset="0"/>
            </a:rPr>
            <a:t>их обработки. Обрабатываемые персональные данные не должны быть избыточными по отношению к заявленным целям их обработки.</a:t>
          </a:r>
          <a:endParaRPr lang="ru-RU" sz="2300" b="0" i="0" dirty="0">
            <a:latin typeface="Times New Roman" pitchFamily="18" charset="0"/>
            <a:cs typeface="Times New Roman" pitchFamily="18" charset="0"/>
          </a:endParaRPr>
        </a:p>
      </dgm:t>
    </dgm:pt>
    <dgm:pt modelId="{BB8DC71E-906E-4204-BE53-675D612ED4DE}" type="parTrans" cxnId="{8C57DC40-D42B-4E7C-9ADF-A66C15447477}">
      <dgm:prSet/>
      <dgm:spPr/>
      <dgm:t>
        <a:bodyPr/>
        <a:lstStyle/>
        <a:p>
          <a:endParaRPr lang="ru-RU"/>
        </a:p>
      </dgm:t>
    </dgm:pt>
    <dgm:pt modelId="{865C9DCA-5163-4ECC-9CBC-9EEF71CD117F}" type="sibTrans" cxnId="{8C57DC40-D42B-4E7C-9ADF-A66C15447477}">
      <dgm:prSet/>
      <dgm:spPr/>
      <dgm:t>
        <a:bodyPr/>
        <a:lstStyle/>
        <a:p>
          <a:endParaRPr lang="ru-RU"/>
        </a:p>
      </dgm:t>
    </dgm:pt>
    <dgm:pt modelId="{1A35BCBB-2D46-40C3-802B-EE5E69DE7F8C}" type="pres">
      <dgm:prSet presAssocID="{F7A9CA28-44F3-4685-B5B5-B65E52CACBF8}" presName="linear" presStyleCnt="0">
        <dgm:presLayoutVars>
          <dgm:animLvl val="lvl"/>
          <dgm:resizeHandles val="exact"/>
        </dgm:presLayoutVars>
      </dgm:prSet>
      <dgm:spPr/>
      <dgm:t>
        <a:bodyPr/>
        <a:lstStyle/>
        <a:p>
          <a:endParaRPr lang="ru-RU"/>
        </a:p>
      </dgm:t>
    </dgm:pt>
    <dgm:pt modelId="{A8F13F4C-26F3-4490-ACCF-B54D82DBF78B}" type="pres">
      <dgm:prSet presAssocID="{4DADE8D4-4300-4529-A339-2834AE9A9F8F}" presName="parentText" presStyleLbl="node1" presStyleIdx="0" presStyleCnt="2" custScaleX="98291" custScaleY="200333" custLinFactNeighborX="-14" custLinFactNeighborY="-31399">
        <dgm:presLayoutVars>
          <dgm:chMax val="0"/>
          <dgm:bulletEnabled val="1"/>
        </dgm:presLayoutVars>
      </dgm:prSet>
      <dgm:spPr/>
      <dgm:t>
        <a:bodyPr/>
        <a:lstStyle/>
        <a:p>
          <a:endParaRPr lang="ru-RU"/>
        </a:p>
      </dgm:t>
    </dgm:pt>
    <dgm:pt modelId="{D5031FC6-DFA5-4A2A-A4F1-C8D227B88B1E}" type="pres">
      <dgm:prSet presAssocID="{4DADE8D4-4300-4529-A339-2834AE9A9F8F}" presName="childText" presStyleLbl="revTx" presStyleIdx="0" presStyleCnt="1" custScaleX="98319" custScaleY="108722" custLinFactNeighborX="-841" custLinFactNeighborY="1884">
        <dgm:presLayoutVars>
          <dgm:bulletEnabled val="1"/>
        </dgm:presLayoutVars>
      </dgm:prSet>
      <dgm:spPr/>
      <dgm:t>
        <a:bodyPr/>
        <a:lstStyle/>
        <a:p>
          <a:endParaRPr lang="ru-RU"/>
        </a:p>
      </dgm:t>
    </dgm:pt>
    <dgm:pt modelId="{635358BF-2F8D-4462-A762-BB8EB13D2AE8}" type="pres">
      <dgm:prSet presAssocID="{89CB3357-9B48-47D1-8A4D-21CD53E99746}" presName="parentText" presStyleLbl="node1" presStyleIdx="1" presStyleCnt="2" custScaleX="98319" custScaleY="198358" custLinFactNeighborX="14" custLinFactNeighborY="13982">
        <dgm:presLayoutVars>
          <dgm:chMax val="0"/>
          <dgm:bulletEnabled val="1"/>
        </dgm:presLayoutVars>
      </dgm:prSet>
      <dgm:spPr/>
      <dgm:t>
        <a:bodyPr/>
        <a:lstStyle/>
        <a:p>
          <a:endParaRPr lang="ru-RU"/>
        </a:p>
      </dgm:t>
    </dgm:pt>
  </dgm:ptLst>
  <dgm:cxnLst>
    <dgm:cxn modelId="{7EDAED2D-5F99-440F-A4BD-E44707469764}" type="presOf" srcId="{89CB3357-9B48-47D1-8A4D-21CD53E99746}" destId="{635358BF-2F8D-4462-A762-BB8EB13D2AE8}" srcOrd="0" destOrd="0" presId="urn:microsoft.com/office/officeart/2005/8/layout/vList2"/>
    <dgm:cxn modelId="{FEA0A835-D3DD-49B0-8DBC-77A7C3218D5F}" type="presOf" srcId="{F7A9CA28-44F3-4685-B5B5-B65E52CACBF8}" destId="{1A35BCBB-2D46-40C3-802B-EE5E69DE7F8C}" srcOrd="0" destOrd="0" presId="urn:microsoft.com/office/officeart/2005/8/layout/vList2"/>
    <dgm:cxn modelId="{2A5FC140-5617-4F1A-B683-92DC689AAE22}" type="presOf" srcId="{4DADE8D4-4300-4529-A339-2834AE9A9F8F}" destId="{A8F13F4C-26F3-4490-ACCF-B54D82DBF78B}" srcOrd="0" destOrd="0" presId="urn:microsoft.com/office/officeart/2005/8/layout/vList2"/>
    <dgm:cxn modelId="{4EAEAD45-D266-473E-8EFB-117B446E34FF}" srcId="{4DADE8D4-4300-4529-A339-2834AE9A9F8F}" destId="{134A41E0-9537-4125-AE37-E2093DD4156C}" srcOrd="0" destOrd="0" parTransId="{09C0C619-5F24-44E7-8745-7841F0C2EBCF}" sibTransId="{0EBCD068-0FDD-4F9F-8068-E0466E44D46C}"/>
    <dgm:cxn modelId="{DB79D213-3186-43C8-BBD5-530341D2BAE8}" srcId="{F7A9CA28-44F3-4685-B5B5-B65E52CACBF8}" destId="{4DADE8D4-4300-4529-A339-2834AE9A9F8F}" srcOrd="0" destOrd="0" parTransId="{454AD291-883E-4E44-93CE-15417FCDB015}" sibTransId="{07351200-B820-48DE-9F17-C4E92AA857D9}"/>
    <dgm:cxn modelId="{B3320411-42ED-4BAA-8FCE-46D6AAF9CDD4}" type="presOf" srcId="{134A41E0-9537-4125-AE37-E2093DD4156C}" destId="{D5031FC6-DFA5-4A2A-A4F1-C8D227B88B1E}" srcOrd="0" destOrd="0" presId="urn:microsoft.com/office/officeart/2005/8/layout/vList2"/>
    <dgm:cxn modelId="{8C57DC40-D42B-4E7C-9ADF-A66C15447477}" srcId="{F7A9CA28-44F3-4685-B5B5-B65E52CACBF8}" destId="{89CB3357-9B48-47D1-8A4D-21CD53E99746}" srcOrd="1" destOrd="0" parTransId="{BB8DC71E-906E-4204-BE53-675D612ED4DE}" sibTransId="{865C9DCA-5163-4ECC-9CBC-9EEF71CD117F}"/>
    <dgm:cxn modelId="{CB5E3370-1258-4C31-96BF-F18B484461EE}" type="presParOf" srcId="{1A35BCBB-2D46-40C3-802B-EE5E69DE7F8C}" destId="{A8F13F4C-26F3-4490-ACCF-B54D82DBF78B}" srcOrd="0" destOrd="0" presId="urn:microsoft.com/office/officeart/2005/8/layout/vList2"/>
    <dgm:cxn modelId="{87387CDA-8265-40C2-ABA4-E95F5E3786D0}" type="presParOf" srcId="{1A35BCBB-2D46-40C3-802B-EE5E69DE7F8C}" destId="{D5031FC6-DFA5-4A2A-A4F1-C8D227B88B1E}" srcOrd="1" destOrd="0" presId="urn:microsoft.com/office/officeart/2005/8/layout/vList2"/>
    <dgm:cxn modelId="{E60B469C-42DA-4539-9CF8-89D220F6EF53}" type="presParOf" srcId="{1A35BCBB-2D46-40C3-802B-EE5E69DE7F8C}" destId="{635358BF-2F8D-4462-A762-BB8EB13D2AE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7A9CA28-44F3-4685-B5B5-B65E52CACBF8}"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ru-RU"/>
        </a:p>
      </dgm:t>
    </dgm:pt>
    <dgm:pt modelId="{4DADE8D4-4300-4529-A339-2834AE9A9F8F}">
      <dgm:prSet phldrT="[Текст]" custT="1"/>
      <dgm:spPr>
        <a:ln>
          <a:solidFill>
            <a:srgbClr val="063FBE"/>
          </a:solidFill>
        </a:ln>
      </dgm:spPr>
      <dgm:t>
        <a:bodyPr/>
        <a:lstStyle/>
        <a:p>
          <a:pPr algn="just"/>
          <a:r>
            <a:rPr lang="ru-RU" sz="2800" dirty="0" smtClean="0">
              <a:solidFill>
                <a:schemeClr val="tx1"/>
              </a:solidFill>
              <a:effectLst/>
              <a:latin typeface="Times New Roman" pitchFamily="18" charset="0"/>
              <a:ea typeface="Calibri"/>
              <a:cs typeface="Times New Roman" pitchFamily="18" charset="0"/>
            </a:rPr>
            <a:t>Обработка персональных данных должна носить </a:t>
          </a:r>
          <a:r>
            <a:rPr lang="ru-RU" sz="2800" b="1" i="0" dirty="0" smtClean="0">
              <a:solidFill>
                <a:schemeClr val="tx1"/>
              </a:solidFill>
              <a:effectLst/>
              <a:latin typeface="Times New Roman" pitchFamily="18" charset="0"/>
              <a:ea typeface="Calibri"/>
              <a:cs typeface="Times New Roman" pitchFamily="18" charset="0"/>
            </a:rPr>
            <a:t>прозрачный характер. </a:t>
          </a:r>
          <a:endParaRPr lang="ru-RU" sz="2800" b="1" i="0" dirty="0">
            <a:solidFill>
              <a:schemeClr val="tx1"/>
            </a:solidFill>
            <a:latin typeface="Times New Roman" pitchFamily="18" charset="0"/>
            <a:cs typeface="Times New Roman" pitchFamily="18" charset="0"/>
          </a:endParaRPr>
        </a:p>
      </dgm:t>
    </dgm:pt>
    <dgm:pt modelId="{454AD291-883E-4E44-93CE-15417FCDB015}" type="parTrans" cxnId="{DB79D213-3186-43C8-BBD5-530341D2BAE8}">
      <dgm:prSet/>
      <dgm:spPr/>
      <dgm:t>
        <a:bodyPr/>
        <a:lstStyle/>
        <a:p>
          <a:endParaRPr lang="ru-RU"/>
        </a:p>
      </dgm:t>
    </dgm:pt>
    <dgm:pt modelId="{07351200-B820-48DE-9F17-C4E92AA857D9}" type="sibTrans" cxnId="{DB79D213-3186-43C8-BBD5-530341D2BAE8}">
      <dgm:prSet/>
      <dgm:spPr/>
      <dgm:t>
        <a:bodyPr/>
        <a:lstStyle/>
        <a:p>
          <a:endParaRPr lang="ru-RU"/>
        </a:p>
      </dgm:t>
    </dgm:pt>
    <dgm:pt modelId="{1A35BCBB-2D46-40C3-802B-EE5E69DE7F8C}" type="pres">
      <dgm:prSet presAssocID="{F7A9CA28-44F3-4685-B5B5-B65E52CACBF8}" presName="linear" presStyleCnt="0">
        <dgm:presLayoutVars>
          <dgm:animLvl val="lvl"/>
          <dgm:resizeHandles val="exact"/>
        </dgm:presLayoutVars>
      </dgm:prSet>
      <dgm:spPr/>
      <dgm:t>
        <a:bodyPr/>
        <a:lstStyle/>
        <a:p>
          <a:endParaRPr lang="ru-RU"/>
        </a:p>
      </dgm:t>
    </dgm:pt>
    <dgm:pt modelId="{A8F13F4C-26F3-4490-ACCF-B54D82DBF78B}" type="pres">
      <dgm:prSet presAssocID="{4DADE8D4-4300-4529-A339-2834AE9A9F8F}" presName="parentText" presStyleLbl="node1" presStyleIdx="0" presStyleCnt="1" custScaleX="98291" custScaleY="86743" custLinFactNeighborX="-14" custLinFactNeighborY="10824">
        <dgm:presLayoutVars>
          <dgm:chMax val="0"/>
          <dgm:bulletEnabled val="1"/>
        </dgm:presLayoutVars>
      </dgm:prSet>
      <dgm:spPr/>
      <dgm:t>
        <a:bodyPr/>
        <a:lstStyle/>
        <a:p>
          <a:endParaRPr lang="ru-RU"/>
        </a:p>
      </dgm:t>
    </dgm:pt>
  </dgm:ptLst>
  <dgm:cxnLst>
    <dgm:cxn modelId="{2C8C8B1A-3DB0-4F06-A9EE-4AF58E60B1A8}" type="presOf" srcId="{F7A9CA28-44F3-4685-B5B5-B65E52CACBF8}" destId="{1A35BCBB-2D46-40C3-802B-EE5E69DE7F8C}" srcOrd="0" destOrd="0" presId="urn:microsoft.com/office/officeart/2005/8/layout/vList2"/>
    <dgm:cxn modelId="{350D1246-9914-4448-9799-9155948C5E48}" type="presOf" srcId="{4DADE8D4-4300-4529-A339-2834AE9A9F8F}" destId="{A8F13F4C-26F3-4490-ACCF-B54D82DBF78B}" srcOrd="0" destOrd="0" presId="urn:microsoft.com/office/officeart/2005/8/layout/vList2"/>
    <dgm:cxn modelId="{DB79D213-3186-43C8-BBD5-530341D2BAE8}" srcId="{F7A9CA28-44F3-4685-B5B5-B65E52CACBF8}" destId="{4DADE8D4-4300-4529-A339-2834AE9A9F8F}" srcOrd="0" destOrd="0" parTransId="{454AD291-883E-4E44-93CE-15417FCDB015}" sibTransId="{07351200-B820-48DE-9F17-C4E92AA857D9}"/>
    <dgm:cxn modelId="{5859C176-D51E-40E3-93FF-ABE833BEDCE0}" type="presParOf" srcId="{1A35BCBB-2D46-40C3-802B-EE5E69DE7F8C}" destId="{A8F13F4C-26F3-4490-ACCF-B54D82DBF78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13F4C-26F3-4490-ACCF-B54D82DBF78B}">
      <dsp:nvSpPr>
        <dsp:cNvPr id="0" name=""/>
        <dsp:cNvSpPr/>
      </dsp:nvSpPr>
      <dsp:spPr>
        <a:xfrm>
          <a:off x="0" y="1131869"/>
          <a:ext cx="8424936" cy="1963173"/>
        </a:xfrm>
        <a:prstGeom prst="roundRect">
          <a:avLst/>
        </a:prstGeom>
        <a:solidFill>
          <a:schemeClr val="lt1">
            <a:hueOff val="0"/>
            <a:satOff val="0"/>
            <a:lumOff val="0"/>
            <a:alphaOff val="0"/>
          </a:schemeClr>
        </a:solidFill>
        <a:ln w="38100" cap="flat" cmpd="sng" algn="ctr">
          <a:solidFill>
            <a:srgbClr val="063FBE"/>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0" kern="1200" dirty="0" smtClean="0">
              <a:latin typeface="Times New Roman" pitchFamily="18" charset="0"/>
              <a:cs typeface="Times New Roman" pitchFamily="18" charset="0"/>
            </a:rPr>
            <a:t>С целью урегулирования отношений, связанных с защитой персональных данных при их обработке, </a:t>
          </a:r>
          <a:br>
            <a:rPr lang="ru-RU" sz="2800" b="0" kern="1200" dirty="0" smtClean="0">
              <a:latin typeface="Times New Roman" pitchFamily="18" charset="0"/>
              <a:cs typeface="Times New Roman" pitchFamily="18" charset="0"/>
            </a:rPr>
          </a:br>
          <a:r>
            <a:rPr lang="ru-RU" sz="2800" b="0" kern="1200" dirty="0" smtClean="0">
              <a:latin typeface="Times New Roman" pitchFamily="18" charset="0"/>
              <a:cs typeface="Times New Roman" pitchFamily="18" charset="0"/>
            </a:rPr>
            <a:t>и на основании Закона «О защите персональных данных» </a:t>
          </a:r>
          <a:r>
            <a:rPr lang="ru-RU" sz="2800" b="0" u="sng" kern="1200" dirty="0" smtClean="0">
              <a:latin typeface="Times New Roman" pitchFamily="18" charset="0"/>
              <a:cs typeface="Times New Roman" pitchFamily="18" charset="0"/>
            </a:rPr>
            <a:t>в университете разработаны</a:t>
          </a:r>
          <a:r>
            <a:rPr lang="ru-RU" sz="2800" b="0" kern="1200" dirty="0" smtClean="0">
              <a:latin typeface="Times New Roman" pitchFamily="18" charset="0"/>
              <a:cs typeface="Times New Roman" pitchFamily="18" charset="0"/>
            </a:rPr>
            <a:t>  </a:t>
          </a:r>
          <a:endParaRPr lang="ru-RU" sz="2800" b="0" kern="1200" dirty="0">
            <a:latin typeface="Times New Roman" pitchFamily="18" charset="0"/>
            <a:cs typeface="Times New Roman" pitchFamily="18" charset="0"/>
          </a:endParaRPr>
        </a:p>
      </dsp:txBody>
      <dsp:txXfrm>
        <a:off x="95834" y="1227703"/>
        <a:ext cx="8233268" cy="1771505"/>
      </dsp:txXfrm>
    </dsp:sp>
    <dsp:sp modelId="{D5031FC6-DFA5-4A2A-A4F1-C8D227B88B1E}">
      <dsp:nvSpPr>
        <dsp:cNvPr id="0" name=""/>
        <dsp:cNvSpPr/>
      </dsp:nvSpPr>
      <dsp:spPr>
        <a:xfrm>
          <a:off x="0" y="3254462"/>
          <a:ext cx="8424936" cy="1389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ru-RU" sz="2800" i="1" kern="1200" dirty="0" smtClean="0">
              <a:latin typeface="Times New Roman" pitchFamily="18" charset="0"/>
              <a:cs typeface="Times New Roman" pitchFamily="18" charset="0"/>
            </a:rPr>
            <a:t>Политика обработки персональных данных;</a:t>
          </a:r>
          <a:endParaRPr lang="ru-RU" sz="2800" i="1" kern="1200" dirty="0"/>
        </a:p>
        <a:p>
          <a:pPr marL="285750" lvl="1" indent="-285750" algn="just" defTabSz="1244600">
            <a:lnSpc>
              <a:spcPct val="90000"/>
            </a:lnSpc>
            <a:spcBef>
              <a:spcPct val="0"/>
            </a:spcBef>
            <a:spcAft>
              <a:spcPct val="20000"/>
            </a:spcAft>
            <a:buChar char="••"/>
          </a:pPr>
          <a:r>
            <a:rPr lang="ru-RU" sz="2800" i="1" kern="1200" dirty="0" smtClean="0">
              <a:latin typeface="Times New Roman" pitchFamily="18" charset="0"/>
              <a:cs typeface="Times New Roman" pitchFamily="18" charset="0"/>
            </a:rPr>
            <a:t>Положение об обработке и защите персональных данных.</a:t>
          </a:r>
          <a:endParaRPr lang="ru-RU" sz="2800" i="1" kern="1200" dirty="0"/>
        </a:p>
      </dsp:txBody>
      <dsp:txXfrm>
        <a:off x="0" y="3254462"/>
        <a:ext cx="8424936" cy="13897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fld id="{D841DC7A-E050-49C6-A129-D61AB7957B3B}" type="datetimeFigureOut">
              <a:rPr lang="ru-RU" smtClean="0"/>
              <a:pPr/>
              <a:t>16.11.2021</a:t>
            </a:fld>
            <a:endParaRPr lang="ru-RU"/>
          </a:p>
        </p:txBody>
      </p:sp>
      <p:sp>
        <p:nvSpPr>
          <p:cNvPr id="4" name="Нижний колонтитул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fld id="{B5717D9D-7ECD-42AA-B656-B77960B494CD}" type="slidenum">
              <a:rPr lang="ru-RU" smtClean="0"/>
              <a:pPr/>
              <a:t>‹#›</a:t>
            </a:fld>
            <a:endParaRPr lang="ru-RU"/>
          </a:p>
        </p:txBody>
      </p:sp>
    </p:spTree>
    <p:extLst>
      <p:ext uri="{BB962C8B-B14F-4D97-AF65-F5344CB8AC3E}">
        <p14:creationId xmlns:p14="http://schemas.microsoft.com/office/powerpoint/2010/main" val="3430175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292600" cy="3397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11813" y="0"/>
            <a:ext cx="4292600" cy="339725"/>
          </a:xfrm>
          <a:prstGeom prst="rect">
            <a:avLst/>
          </a:prstGeom>
        </p:spPr>
        <p:txBody>
          <a:bodyPr vert="horz" lIns="91440" tIns="45720" rIns="91440" bIns="45720" rtlCol="0"/>
          <a:lstStyle>
            <a:lvl1pPr algn="r">
              <a:defRPr sz="1200"/>
            </a:lvl1pPr>
          </a:lstStyle>
          <a:p>
            <a:fld id="{C80A5F46-65BC-43C2-9364-7E4B47D9BC47}" type="datetimeFigureOut">
              <a:rPr lang="ru-RU" smtClean="0"/>
              <a:pPr/>
              <a:t>16.11.2021</a:t>
            </a:fld>
            <a:endParaRPr lang="ru-RU"/>
          </a:p>
        </p:txBody>
      </p:sp>
      <p:sp>
        <p:nvSpPr>
          <p:cNvPr id="4" name="Образ слайда 3"/>
          <p:cNvSpPr>
            <a:spLocks noGrp="1" noRot="1" noChangeAspect="1"/>
          </p:cNvSpPr>
          <p:nvPr>
            <p:ph type="sldImg" idx="2"/>
          </p:nvPr>
        </p:nvSpPr>
        <p:spPr>
          <a:xfrm>
            <a:off x="3257550" y="509588"/>
            <a:ext cx="3390900" cy="25431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0600" y="3222625"/>
            <a:ext cx="7924800" cy="305276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445250"/>
            <a:ext cx="4292600" cy="33813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11813" y="6445250"/>
            <a:ext cx="4292600" cy="338138"/>
          </a:xfrm>
          <a:prstGeom prst="rect">
            <a:avLst/>
          </a:prstGeom>
        </p:spPr>
        <p:txBody>
          <a:bodyPr vert="horz" lIns="91440" tIns="45720" rIns="91440" bIns="45720" rtlCol="0" anchor="b"/>
          <a:lstStyle>
            <a:lvl1pPr algn="r">
              <a:defRPr sz="1200"/>
            </a:lvl1pPr>
          </a:lstStyle>
          <a:p>
            <a:fld id="{DFEBC9B9-62BC-4970-94DD-423E028BC208}" type="slidenum">
              <a:rPr lang="ru-RU" smtClean="0"/>
              <a:pPr/>
              <a:t>‹#›</a:t>
            </a:fld>
            <a:endParaRPr lang="ru-RU"/>
          </a:p>
        </p:txBody>
      </p:sp>
    </p:spTree>
    <p:extLst>
      <p:ext uri="{BB962C8B-B14F-4D97-AF65-F5344CB8AC3E}">
        <p14:creationId xmlns:p14="http://schemas.microsoft.com/office/powerpoint/2010/main" val="58352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FEBC9B9-62BC-4970-94DD-423E028BC208}" type="slidenum">
              <a:rPr lang="ru-RU" smtClean="0"/>
              <a:pPr/>
              <a:t>1</a:t>
            </a:fld>
            <a:endParaRPr lang="ru-RU"/>
          </a:p>
        </p:txBody>
      </p:sp>
    </p:spTree>
    <p:extLst>
      <p:ext uri="{BB962C8B-B14F-4D97-AF65-F5344CB8AC3E}">
        <p14:creationId xmlns:p14="http://schemas.microsoft.com/office/powerpoint/2010/main" val="2592170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FEBC9B9-62BC-4970-94DD-423E028BC208}" type="slidenum">
              <a:rPr lang="ru-RU" smtClean="0"/>
              <a:pPr/>
              <a:t>5</a:t>
            </a:fld>
            <a:endParaRPr lang="ru-RU"/>
          </a:p>
        </p:txBody>
      </p:sp>
    </p:spTree>
    <p:extLst>
      <p:ext uri="{BB962C8B-B14F-4D97-AF65-F5344CB8AC3E}">
        <p14:creationId xmlns:p14="http://schemas.microsoft.com/office/powerpoint/2010/main" val="1457101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140E20-090C-475E-8396-685612B56297}"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8415293"/>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E281EB-DA52-424A-8172-771AD21CF5FA}"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607297360"/>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B626D0-DB69-43D5-B582-80D9BA703459}"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394077404"/>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CA5A56E-3E72-42DC-BE0E-0A627D9413DF}"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770135487"/>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CB5E204-3224-4901-9534-CF4736CD8EA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48250267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87E7C4-EAA0-4973-BBFD-2B64D9BA0A28}"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521711318"/>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F75807-CD06-4AA7-BB30-AC0680F894B1}"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518480579"/>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3F75E82-8304-42C2-B3CD-74B18181BCD4}"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268100219"/>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8E50A2D-F263-4FE6-89EE-57A208D8C545}"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211251991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05C9431-015C-4626-A756-0C8A46A8973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11165407"/>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196DA74-0A5B-47D8-B092-2C96228FDB43}"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8948641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7BABA2F-CC7D-43D1-A6E3-C9093AAA7130}"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29018125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7DDC3A-7FC5-4AF7-A9D6-BF91ABB027BD}" type="slidenum">
              <a:rPr lang="ru-RU">
                <a:solidFill>
                  <a:srgbClr val="000000"/>
                </a:solidFill>
              </a:rPr>
              <a:pPr>
                <a:defRPr/>
              </a:pPr>
              <a:t>‹#›</a:t>
            </a:fld>
            <a:endParaRPr lang="ru-RU">
              <a:solidFill>
                <a:srgbClr val="000000"/>
              </a:solidFill>
            </a:endParaRPr>
          </a:p>
        </p:txBody>
      </p:sp>
    </p:spTree>
    <p:extLst>
      <p:ext uri="{BB962C8B-B14F-4D97-AF65-F5344CB8AC3E}">
        <p14:creationId xmlns:p14="http://schemas.microsoft.com/office/powerpoint/2010/main" val="396770091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64B4585-A3E8-47E8-A238-B91E926A2948}" type="slidenum">
              <a:rPr lang="ru-RU">
                <a:solidFill>
                  <a:srgbClr val="000000"/>
                </a:solidFill>
              </a:rPr>
              <a:pPr fontAlgn="base">
                <a:spcBef>
                  <a:spcPct val="0"/>
                </a:spcBef>
                <a:spcAft>
                  <a:spcPct val="0"/>
                </a:spcAft>
                <a:defRPr/>
              </a:pPr>
              <a:t>‹#›</a:t>
            </a:fld>
            <a:endParaRPr lang="ru-RU">
              <a:solidFill>
                <a:srgbClr val="000000"/>
              </a:solidFill>
            </a:endParaRPr>
          </a:p>
        </p:txBody>
      </p:sp>
    </p:spTree>
    <p:extLst>
      <p:ext uri="{BB962C8B-B14F-4D97-AF65-F5344CB8AC3E}">
        <p14:creationId xmlns:p14="http://schemas.microsoft.com/office/powerpoint/2010/main" val="1873762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cover/>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3"/>
          <p:cNvSpPr>
            <a:spLocks noGrp="1"/>
          </p:cNvSpPr>
          <p:nvPr>
            <p:ph type="ctrTitle"/>
          </p:nvPr>
        </p:nvSpPr>
        <p:spPr>
          <a:xfrm>
            <a:off x="467544" y="620688"/>
            <a:ext cx="8280920" cy="3744416"/>
          </a:xfrm>
          <a:effectLst>
            <a:outerShdw blurRad="50800" dist="38100" dir="5400000" algn="t" rotWithShape="0">
              <a:prstClr val="black">
                <a:alpha val="40000"/>
              </a:prstClr>
            </a:outerShdw>
          </a:effectLst>
        </p:spPr>
        <p:txBody>
          <a:bodyPr/>
          <a:lstStyle/>
          <a:p>
            <a:r>
              <a:rPr lang="ru-RU" b="1" dirty="0" smtClean="0">
                <a:solidFill>
                  <a:srgbClr val="0033CC"/>
                </a:solidFill>
                <a:latin typeface="Times New Roman" pitchFamily="18" charset="0"/>
                <a:cs typeface="Times New Roman" pitchFamily="18" charset="0"/>
              </a:rPr>
              <a:t>О ЗАЩИТЕ </a:t>
            </a:r>
            <a:br>
              <a:rPr lang="ru-RU" b="1" dirty="0" smtClean="0">
                <a:solidFill>
                  <a:srgbClr val="0033CC"/>
                </a:solidFill>
                <a:latin typeface="Times New Roman" pitchFamily="18" charset="0"/>
                <a:cs typeface="Times New Roman" pitchFamily="18" charset="0"/>
              </a:rPr>
            </a:br>
            <a:r>
              <a:rPr lang="ru-RU" b="1" dirty="0" smtClean="0">
                <a:solidFill>
                  <a:srgbClr val="0033CC"/>
                </a:solidFill>
                <a:latin typeface="Times New Roman" pitchFamily="18" charset="0"/>
                <a:cs typeface="Times New Roman" pitchFamily="18" charset="0"/>
              </a:rPr>
              <a:t>ПЕРСОНАЛЬНЫХ ДАННЫХ</a:t>
            </a:r>
            <a:endParaRPr lang="ru-RU" dirty="0">
              <a:solidFill>
                <a:srgbClr val="0033CC"/>
              </a:solidFill>
              <a:latin typeface="Times New Roman" pitchFamily="18" charset="0"/>
              <a:cs typeface="Times New Roman" pitchFamily="18" charset="0"/>
            </a:endParaRPr>
          </a:p>
        </p:txBody>
      </p:sp>
      <p:sp>
        <p:nvSpPr>
          <p:cNvPr id="3" name="TextBox 2"/>
          <p:cNvSpPr txBox="1"/>
          <p:nvPr/>
        </p:nvSpPr>
        <p:spPr>
          <a:xfrm>
            <a:off x="323528" y="4149080"/>
            <a:ext cx="8424936" cy="1200329"/>
          </a:xfrm>
          <a:prstGeom prst="rect">
            <a:avLst/>
          </a:prstGeom>
          <a:noFill/>
        </p:spPr>
        <p:txBody>
          <a:bodyPr wrap="square" rtlCol="0">
            <a:spAutoFit/>
          </a:bodyPr>
          <a:lstStyle/>
          <a:p>
            <a:pPr algn="ctr"/>
            <a:r>
              <a:rPr lang="ru-RU" sz="2400" dirty="0">
                <a:latin typeface="Times New Roman" pitchFamily="18" charset="0"/>
                <a:cs typeface="Times New Roman" pitchFamily="18" charset="0"/>
              </a:rPr>
              <a:t>15 ноября 2021 года вступил в силу Закон Республики Беларусь от 7 мая 2021 года № 99-3 </a:t>
            </a:r>
            <a:r>
              <a:rPr lang="ru-RU"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О защите персональных данных» </a:t>
            </a:r>
          </a:p>
        </p:txBody>
      </p:sp>
      <p:sp>
        <p:nvSpPr>
          <p:cNvPr id="2" name="Прямоугольник 1"/>
          <p:cNvSpPr/>
          <p:nvPr/>
        </p:nvSpPr>
        <p:spPr>
          <a:xfrm>
            <a:off x="22974" y="116632"/>
            <a:ext cx="5545832" cy="1200329"/>
          </a:xfrm>
          <a:prstGeom prst="rect">
            <a:avLst/>
          </a:prstGeom>
        </p:spPr>
        <p:txBody>
          <a:bodyPr wrap="square">
            <a:spAutoFit/>
          </a:bodyPr>
          <a:lstStyle/>
          <a:p>
            <a:r>
              <a:rPr lang="ru-RU" b="1" i="1" dirty="0"/>
              <a:t>«Материалы ЕДИ, ноябрь 2021 г.»</a:t>
            </a:r>
            <a:endParaRPr lang="ru-RU" dirty="0"/>
          </a:p>
          <a:p>
            <a:r>
              <a:rPr lang="ru-RU" i="1" dirty="0"/>
              <a:t>Подготовлено юридическим отделом </a:t>
            </a:r>
            <a:r>
              <a:rPr lang="ru-RU" i="1" dirty="0" err="1"/>
              <a:t>ЦКиПР</a:t>
            </a:r>
            <a:r>
              <a:rPr lang="ru-RU" i="1" dirty="0"/>
              <a:t> </a:t>
            </a:r>
            <a:endParaRPr lang="en-US" i="1" dirty="0" smtClean="0"/>
          </a:p>
          <a:p>
            <a:r>
              <a:rPr lang="ru-RU" i="1" dirty="0" smtClean="0"/>
              <a:t>УО </a:t>
            </a:r>
            <a:r>
              <a:rPr lang="ru-RU" i="1" dirty="0"/>
              <a:t>«Гродненский государственный университет имени Янки Купалы»</a:t>
            </a:r>
            <a:endParaRPr lang="ru-RU" dirty="0"/>
          </a:p>
        </p:txBody>
      </p:sp>
    </p:spTree>
    <p:extLst>
      <p:ext uri="{BB962C8B-B14F-4D97-AF65-F5344CB8AC3E}">
        <p14:creationId xmlns:p14="http://schemas.microsoft.com/office/powerpoint/2010/main" val="4072060772"/>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graphicFrame>
        <p:nvGraphicFramePr>
          <p:cNvPr id="6" name="Схема 5"/>
          <p:cNvGraphicFramePr/>
          <p:nvPr>
            <p:extLst>
              <p:ext uri="{D42A27DB-BD31-4B8C-83A1-F6EECF244321}">
                <p14:modId xmlns:p14="http://schemas.microsoft.com/office/powerpoint/2010/main" val="4110431654"/>
              </p:ext>
            </p:extLst>
          </p:nvPr>
        </p:nvGraphicFramePr>
        <p:xfrm>
          <a:off x="323528" y="116632"/>
          <a:ext cx="8568952"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95536" y="1819905"/>
            <a:ext cx="8352928" cy="3403304"/>
          </a:xfrm>
          <a:prstGeom prst="rect">
            <a:avLst/>
          </a:prstGeom>
          <a:noFill/>
        </p:spPr>
        <p:txBody>
          <a:bodyPr wrap="square" rtlCol="0">
            <a:spAutoFit/>
          </a:bodyPr>
          <a:lstStyle/>
          <a:p>
            <a:pPr indent="450215" algn="just">
              <a:lnSpc>
                <a:spcPts val="2600"/>
              </a:lnSpc>
              <a:spcAft>
                <a:spcPts val="0"/>
              </a:spcAft>
            </a:pPr>
            <a:r>
              <a:rPr lang="ru-RU" sz="2000" dirty="0">
                <a:latin typeface="Times New Roman"/>
                <a:ea typeface="Times New Roman"/>
              </a:rPr>
              <a:t>В этих целях субъекту персональных данных до получения его согласия на обработку предоставляется информация, содержащая:</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наименование и место нахождения университета;</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цели обработки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перечень персональных данных, на обработку которых дается согласие субъекта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срок, на который дается согласие субъекта персональных данных;</a:t>
            </a:r>
          </a:p>
          <a:p>
            <a:pPr marL="342900" lvl="0" indent="-342900" algn="just">
              <a:lnSpc>
                <a:spcPts val="2600"/>
              </a:lnSpc>
              <a:spcAft>
                <a:spcPts val="0"/>
              </a:spcAft>
              <a:buFont typeface="Vrinda"/>
              <a:buChar char="-"/>
            </a:pPr>
            <a:r>
              <a:rPr lang="ru-RU" sz="2000" dirty="0">
                <a:latin typeface="Times New Roman"/>
                <a:ea typeface="Times New Roman"/>
                <a:cs typeface="Times New Roman"/>
              </a:rPr>
              <a:t>перечень действий с персональными данными, на совершение которых дается согласие субъекта персональных данных, общее описание используемых оператором способов обработки персональных данных.</a:t>
            </a:r>
            <a:endParaRPr lang="ru-RU" sz="2000" dirty="0">
              <a:effectLst/>
              <a:latin typeface="Times New Roman"/>
              <a:ea typeface="Times New Roman"/>
              <a:cs typeface="Times New Roman"/>
            </a:endParaRPr>
          </a:p>
        </p:txBody>
      </p:sp>
    </p:spTree>
    <p:extLst>
      <p:ext uri="{BB962C8B-B14F-4D97-AF65-F5344CB8AC3E}">
        <p14:creationId xmlns:p14="http://schemas.microsoft.com/office/powerpoint/2010/main" val="356512251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395536" y="404664"/>
            <a:ext cx="8208912" cy="21602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indent="450215" algn="just">
              <a:spcAft>
                <a:spcPts val="0"/>
              </a:spcAft>
              <a:tabLst>
                <a:tab pos="900430" algn="l"/>
              </a:tabLst>
            </a:pPr>
            <a:r>
              <a:rPr lang="ru-RU" sz="2000" b="1" dirty="0">
                <a:solidFill>
                  <a:schemeClr val="tx1"/>
                </a:solidFill>
                <a:latin typeface="Times New Roman"/>
                <a:ea typeface="Times New Roman"/>
              </a:rPr>
              <a:t>Внутренний контроль</a:t>
            </a:r>
            <a:r>
              <a:rPr lang="ru-RU" sz="2000" dirty="0">
                <a:solidFill>
                  <a:schemeClr val="tx1"/>
                </a:solidFill>
                <a:latin typeface="Times New Roman"/>
                <a:ea typeface="Times New Roman"/>
              </a:rPr>
              <a:t> за соблюдением структурными подразделениями университета законодательства Республики Беларусь и локальных правовых актов университета в области персональных данных, </a:t>
            </a:r>
            <a:r>
              <a:rPr lang="ru-RU" sz="2000" b="1" dirty="0">
                <a:solidFill>
                  <a:schemeClr val="tx1"/>
                </a:solidFill>
                <a:latin typeface="Times New Roman"/>
                <a:ea typeface="Times New Roman"/>
              </a:rPr>
              <a:t>осуществляется лицом (структурным подразделением), ответственным за осуществление внутреннего контроля за обработкой персональных данных в университете</a:t>
            </a:r>
            <a:r>
              <a:rPr lang="ru-RU" sz="2000" dirty="0">
                <a:solidFill>
                  <a:schemeClr val="tx1"/>
                </a:solidFill>
                <a:latin typeface="Times New Roman"/>
                <a:ea typeface="Times New Roman"/>
              </a:rPr>
              <a:t>.</a:t>
            </a:r>
            <a:endParaRPr lang="ru-RU" sz="2000" dirty="0">
              <a:solidFill>
                <a:schemeClr val="tx1"/>
              </a:solidFill>
              <a:effectLst/>
              <a:latin typeface="Times New Roman"/>
              <a:ea typeface="Times New Roman"/>
            </a:endParaRPr>
          </a:p>
        </p:txBody>
      </p:sp>
      <p:sp>
        <p:nvSpPr>
          <p:cNvPr id="6" name="Скругленный прямоугольник 5"/>
          <p:cNvSpPr/>
          <p:nvPr/>
        </p:nvSpPr>
        <p:spPr>
          <a:xfrm>
            <a:off x="395536" y="2996952"/>
            <a:ext cx="8208912"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000" dirty="0" smtClean="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Персональная </a:t>
            </a:r>
            <a:r>
              <a:rPr lang="ru-RU" sz="2000" b="1" dirty="0">
                <a:solidFill>
                  <a:schemeClr val="tx1"/>
                </a:solidFill>
                <a:latin typeface="Times New Roman" pitchFamily="18" charset="0"/>
                <a:cs typeface="Times New Roman" pitchFamily="18" charset="0"/>
              </a:rPr>
              <a:t>ответственность </a:t>
            </a:r>
            <a:r>
              <a:rPr lang="ru-RU" sz="2000" dirty="0">
                <a:solidFill>
                  <a:schemeClr val="tx1"/>
                </a:solidFill>
                <a:latin typeface="Times New Roman" pitchFamily="18" charset="0"/>
                <a:cs typeface="Times New Roman" pitchFamily="18" charset="0"/>
              </a:rPr>
              <a:t>за соблюдение требований законодательства Республики Беларусь и локальных правовых актов университета в области персональных данных в структурных подразделениях университета, а также за обеспечение конфиденциальности и безопасности персональных данных в указанных подразделениях </a:t>
            </a:r>
            <a:r>
              <a:rPr lang="ru-RU" sz="2000" b="1" dirty="0">
                <a:solidFill>
                  <a:schemeClr val="tx1"/>
                </a:solidFill>
                <a:latin typeface="Times New Roman" pitchFamily="18" charset="0"/>
                <a:cs typeface="Times New Roman" pitchFamily="18" charset="0"/>
              </a:rPr>
              <a:t>возлагается на их руководителей</a:t>
            </a:r>
            <a:r>
              <a:rPr lang="ru-RU" sz="20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9016354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340345450"/>
              </p:ext>
            </p:extLst>
          </p:nvPr>
        </p:nvGraphicFramePr>
        <p:xfrm>
          <a:off x="457200" y="1124744"/>
          <a:ext cx="8229600" cy="4464496"/>
        </p:xfrm>
        <a:graphic>
          <a:graphicData uri="http://schemas.openxmlformats.org/drawingml/2006/table">
            <a:tbl>
              <a:tblPr firstRow="1" bandRow="1">
                <a:tableStyleId>{3B4B98B0-60AC-42C2-AFA5-B58CD77FA1E5}</a:tableStyleId>
              </a:tblPr>
              <a:tblGrid>
                <a:gridCol w="8229600"/>
              </a:tblGrid>
              <a:tr h="478785">
                <a:tc>
                  <a:txBody>
                    <a:bodyPr/>
                    <a:lstStyle/>
                    <a:p>
                      <a:r>
                        <a:rPr lang="ru-RU" sz="2000" dirty="0" smtClean="0">
                          <a:latin typeface="Times New Roman" pitchFamily="18" charset="0"/>
                          <a:cs typeface="Times New Roman" pitchFamily="18" charset="0"/>
                        </a:rPr>
                        <a:t>Гражданско-правовая ответственность</a:t>
                      </a:r>
                      <a:endParaRPr lang="ru-RU" sz="2000" dirty="0">
                        <a:latin typeface="Times New Roman" pitchFamily="18" charset="0"/>
                        <a:cs typeface="Times New Roman" pitchFamily="18" charset="0"/>
                      </a:endParaRPr>
                    </a:p>
                  </a:txBody>
                  <a:tcPr/>
                </a:tc>
              </a:tr>
              <a:tr h="1317311">
                <a:tc>
                  <a:txBody>
                    <a:bodyPr/>
                    <a:lstStyle/>
                    <a:p>
                      <a:pPr algn="just"/>
                      <a:r>
                        <a:rPr lang="ru-RU" dirty="0" smtClean="0">
                          <a:latin typeface="Times New Roman" pitchFamily="18" charset="0"/>
                          <a:cs typeface="Times New Roman" pitchFamily="18" charset="0"/>
                        </a:rPr>
                        <a:t>Субъект персональных данных может требовать возмещения имущественного вреда и понесенных убытков, а также морального вреда, причиненного нарушением его прав (п. 2 ст. 19 Закона о защите персональных данных; п. 8, 10 ст. 11 Гражданского кодекса Республики Беларусь).</a:t>
                      </a:r>
                      <a:endParaRPr lang="ru-RU" dirty="0">
                        <a:latin typeface="Times New Roman" pitchFamily="18" charset="0"/>
                        <a:cs typeface="Times New Roman" pitchFamily="18" charset="0"/>
                      </a:endParaRPr>
                    </a:p>
                  </a:txBody>
                  <a:tcPr/>
                </a:tc>
              </a:tr>
              <a:tr h="439104">
                <a:tc>
                  <a:txBody>
                    <a:bodyPr/>
                    <a:lstStyle/>
                    <a:p>
                      <a:r>
                        <a:rPr lang="ru-RU" sz="2000" b="1" dirty="0" smtClean="0">
                          <a:latin typeface="Times New Roman" pitchFamily="18" charset="0"/>
                          <a:cs typeface="Times New Roman" pitchFamily="18" charset="0"/>
                        </a:rPr>
                        <a:t>Дисциплинарная ответственность</a:t>
                      </a:r>
                      <a:endParaRPr lang="ru-RU" sz="2000" b="1" dirty="0">
                        <a:latin typeface="Times New Roman" pitchFamily="18" charset="0"/>
                        <a:cs typeface="Times New Roman" pitchFamily="18" charset="0"/>
                      </a:endParaRPr>
                    </a:p>
                  </a:txBody>
                  <a:tcPr/>
                </a:tc>
              </a:tr>
              <a:tr h="2229296">
                <a:tc>
                  <a:txBody>
                    <a:bodyPr/>
                    <a:lstStyle/>
                    <a:p>
                      <a:pPr algn="just"/>
                      <a:r>
                        <a:rPr lang="ru-RU" dirty="0" smtClean="0">
                          <a:latin typeface="Times New Roman" pitchFamily="18" charset="0"/>
                          <a:cs typeface="Times New Roman" pitchFamily="18" charset="0"/>
                        </a:rPr>
                        <a:t>Трудовой договор с работником можно прекратить в связи с нарушением им порядка обработки персональных данных. Увольнение как мера дисциплинарного взыскания по данному основанию возможно, если работник допустил нарушение при сборе персональных данных, их систематизации, хранении, изменении, использовании, обезличивании, блокировании, распространении, предоставлении, удалении (п. 10 ч. 1 ст. 47, п. 4 ч. 1 ст. 198 Трудового кодекса Республики Беларусь).</a:t>
                      </a:r>
                      <a:endParaRPr lang="ru-RU" dirty="0">
                        <a:latin typeface="Times New Roman" pitchFamily="18" charset="0"/>
                        <a:cs typeface="Times New Roman" pitchFamily="18" charset="0"/>
                      </a:endParaRPr>
                    </a:p>
                  </a:txBody>
                  <a:tcPr/>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12</a:t>
            </a:fld>
            <a:endParaRPr lang="ru-RU">
              <a:solidFill>
                <a:srgbClr val="000000"/>
              </a:solidFill>
            </a:endParaRPr>
          </a:p>
        </p:txBody>
      </p:sp>
    </p:spTree>
    <p:extLst>
      <p:ext uri="{BB962C8B-B14F-4D97-AF65-F5344CB8AC3E}">
        <p14:creationId xmlns:p14="http://schemas.microsoft.com/office/powerpoint/2010/main" val="2237662630"/>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738815362"/>
              </p:ext>
            </p:extLst>
          </p:nvPr>
        </p:nvGraphicFramePr>
        <p:xfrm>
          <a:off x="457200" y="980728"/>
          <a:ext cx="8229600" cy="4968240"/>
        </p:xfrm>
        <a:graphic>
          <a:graphicData uri="http://schemas.openxmlformats.org/drawingml/2006/table">
            <a:tbl>
              <a:tblPr firstRow="1" bandRow="1">
                <a:tableStyleId>{0E3FDE45-AF77-4B5C-9715-49D594BDF05E}</a:tableStyleId>
              </a:tblPr>
              <a:tblGrid>
                <a:gridCol w="5626968"/>
                <a:gridCol w="2602632"/>
              </a:tblGrid>
              <a:tr h="360040">
                <a:tc gridSpan="2">
                  <a:txBody>
                    <a:bodyPr/>
                    <a:lstStyle/>
                    <a:p>
                      <a:r>
                        <a:rPr lang="ru-RU" sz="2000" dirty="0" smtClean="0">
                          <a:latin typeface="Times New Roman" pitchFamily="18" charset="0"/>
                          <a:cs typeface="Times New Roman" pitchFamily="18" charset="0"/>
                        </a:rPr>
                        <a:t>Административная ответственность</a:t>
                      </a:r>
                      <a:endParaRPr lang="ru-RU" sz="2000" dirty="0">
                        <a:latin typeface="Times New Roman" pitchFamily="18" charset="0"/>
                        <a:cs typeface="Times New Roman" pitchFamily="18" charset="0"/>
                      </a:endParaRPr>
                    </a:p>
                  </a:txBody>
                  <a:tcPr/>
                </a:tc>
                <a:tc hMerge="1">
                  <a:txBody>
                    <a:bodyPr/>
                    <a:lstStyle/>
                    <a:p>
                      <a:endParaRPr lang="ru-RU"/>
                    </a:p>
                  </a:txBody>
                  <a:tcPr/>
                </a:tc>
              </a:tr>
              <a:tr h="438719">
                <a:tc>
                  <a:txBody>
                    <a:bodyPr/>
                    <a:lstStyle/>
                    <a:p>
                      <a:pPr algn="ctr">
                        <a:spcAft>
                          <a:spcPts val="0"/>
                        </a:spcAft>
                      </a:pPr>
                      <a:r>
                        <a:rPr lang="ru-RU" sz="1500" b="1" dirty="0">
                          <a:effectLst/>
                          <a:latin typeface="Times New Roman" pitchFamily="18" charset="0"/>
                          <a:cs typeface="Times New Roman" pitchFamily="18" charset="0"/>
                        </a:rPr>
                        <a:t>Состав административного правонарушения</a:t>
                      </a:r>
                      <a:endParaRPr lang="ru-RU" sz="1500" b="1" dirty="0">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ru-RU" sz="1500" b="1" dirty="0">
                          <a:effectLst/>
                          <a:latin typeface="Times New Roman" pitchFamily="18" charset="0"/>
                          <a:cs typeface="Times New Roman" pitchFamily="18" charset="0"/>
                        </a:rPr>
                        <a:t>Административная ответственность</a:t>
                      </a:r>
                      <a:endParaRPr lang="ru-RU" sz="1500" b="1" dirty="0">
                        <a:effectLst/>
                        <a:latin typeface="Times New Roman" pitchFamily="18" charset="0"/>
                        <a:ea typeface="Times New Roman"/>
                        <a:cs typeface="Times New Roman" pitchFamily="18" charset="0"/>
                      </a:endParaRPr>
                    </a:p>
                  </a:txBody>
                  <a:tcPr marL="68580" marR="68580" marT="0" marB="0"/>
                </a:tc>
              </a:tr>
              <a:tr h="1109257">
                <a:tc>
                  <a:txBody>
                    <a:bodyPr/>
                    <a:lstStyle/>
                    <a:p>
                      <a:pPr>
                        <a:spcAft>
                          <a:spcPts val="0"/>
                        </a:spcAft>
                      </a:pPr>
                      <a:r>
                        <a:rPr lang="ru-RU" sz="1500" dirty="0">
                          <a:effectLst/>
                          <a:latin typeface="Times New Roman" pitchFamily="18" charset="0"/>
                          <a:cs typeface="Times New Roman" pitchFamily="18" charset="0"/>
                        </a:rPr>
                        <a:t>Умышленные незаконные сбор, обработка, хранение или предоставление персональных данных физического лица либо нарушение его прав, связанных с обработкой персональных данных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1 ст. 23.7 Кодекса Республики Беларусь об административных правонарушениях (далее –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a:effectLst/>
                          <a:latin typeface="Times New Roman" pitchFamily="18" charset="0"/>
                          <a:cs typeface="Times New Roman" pitchFamily="18" charset="0"/>
                        </a:rPr>
                        <a:t>Штраф до 50 базовых величин (далее – БВ)</a:t>
                      </a:r>
                      <a:endParaRPr lang="ru-RU" sz="1500">
                        <a:effectLst/>
                        <a:latin typeface="Times New Roman" pitchFamily="18" charset="0"/>
                        <a:ea typeface="Times New Roman"/>
                        <a:cs typeface="Times New Roman" pitchFamily="18" charset="0"/>
                      </a:endParaRPr>
                    </a:p>
                  </a:txBody>
                  <a:tcPr marL="68580" marR="68580" marT="0" marB="0"/>
                </a:tc>
              </a:tr>
              <a:tr h="658078">
                <a:tc>
                  <a:txBody>
                    <a:bodyPr/>
                    <a:lstStyle/>
                    <a:p>
                      <a:pPr>
                        <a:spcAft>
                          <a:spcPts val="0"/>
                        </a:spcAft>
                      </a:pPr>
                      <a:r>
                        <a:rPr lang="ru-RU" sz="1500" dirty="0">
                          <a:effectLst/>
                          <a:latin typeface="Times New Roman" pitchFamily="18" charset="0"/>
                          <a:cs typeface="Times New Roman" pitchFamily="18" charset="0"/>
                        </a:rPr>
                        <a:t>Вышеуказанные действия, совершенные лицом, которому персональные данные известны в связи с профессиональной или служебной деятельностью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2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от 4 до 100 БВ</a:t>
                      </a:r>
                      <a:endParaRPr lang="ru-RU" sz="1500" dirty="0">
                        <a:effectLst/>
                        <a:latin typeface="Times New Roman" pitchFamily="18" charset="0"/>
                        <a:ea typeface="Times New Roman"/>
                        <a:cs typeface="Times New Roman" pitchFamily="18" charset="0"/>
                      </a:endParaRPr>
                    </a:p>
                  </a:txBody>
                  <a:tcPr marL="68580" marR="68580" marT="0" marB="0"/>
                </a:tc>
              </a:tr>
              <a:tr h="438719">
                <a:tc>
                  <a:txBody>
                    <a:bodyPr/>
                    <a:lstStyle/>
                    <a:p>
                      <a:pPr>
                        <a:spcAft>
                          <a:spcPts val="0"/>
                        </a:spcAft>
                      </a:pPr>
                      <a:r>
                        <a:rPr lang="ru-RU" sz="1500" dirty="0">
                          <a:effectLst/>
                          <a:latin typeface="Times New Roman" pitchFamily="18" charset="0"/>
                          <a:cs typeface="Times New Roman" pitchFamily="18" charset="0"/>
                        </a:rPr>
                        <a:t>Умышленное незаконное распространение персональных данных физических лиц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3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до 200 БВ</a:t>
                      </a:r>
                      <a:endParaRPr lang="ru-RU" sz="1500" dirty="0">
                        <a:effectLst/>
                        <a:latin typeface="Times New Roman" pitchFamily="18" charset="0"/>
                        <a:ea typeface="Times New Roman"/>
                        <a:cs typeface="Times New Roman" pitchFamily="18" charset="0"/>
                      </a:endParaRPr>
                    </a:p>
                  </a:txBody>
                  <a:tcPr marL="68580" marR="68580" marT="0" marB="0"/>
                </a:tc>
              </a:tr>
              <a:tr h="1096797">
                <a:tc>
                  <a:txBody>
                    <a:bodyPr/>
                    <a:lstStyle/>
                    <a:p>
                      <a:pPr>
                        <a:spcAft>
                          <a:spcPts val="0"/>
                        </a:spcAft>
                      </a:pPr>
                      <a:r>
                        <a:rPr lang="ru-RU" sz="1500" dirty="0">
                          <a:effectLst/>
                          <a:latin typeface="Times New Roman" pitchFamily="18" charset="0"/>
                          <a:cs typeface="Times New Roman" pitchFamily="18" charset="0"/>
                        </a:rPr>
                        <a:t>Несоблюдение мер обеспечения защиты персональных данных физических лиц </a:t>
                      </a:r>
                      <a:r>
                        <a:rPr lang="ru-RU" sz="1500" baseline="0" dirty="0" smtClean="0">
                          <a:effectLst/>
                          <a:latin typeface="Times New Roman" pitchFamily="18" charset="0"/>
                          <a:cs typeface="Times New Roman" pitchFamily="18" charset="0"/>
                        </a:rPr>
                        <a:t> </a:t>
                      </a: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4 ст. 23.7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Физическое лицо - штраф</a:t>
                      </a:r>
                    </a:p>
                    <a:p>
                      <a:pPr algn="ctr">
                        <a:spcAft>
                          <a:spcPts val="0"/>
                        </a:spcAft>
                      </a:pPr>
                      <a:r>
                        <a:rPr lang="ru-RU" sz="1500" dirty="0">
                          <a:effectLst/>
                          <a:latin typeface="Times New Roman" pitchFamily="18" charset="0"/>
                          <a:cs typeface="Times New Roman" pitchFamily="18" charset="0"/>
                        </a:rPr>
                        <a:t>от 2 до 10 </a:t>
                      </a:r>
                      <a:r>
                        <a:rPr lang="ru-RU" sz="1500" dirty="0" smtClean="0">
                          <a:effectLst/>
                          <a:latin typeface="Times New Roman" pitchFamily="18" charset="0"/>
                          <a:cs typeface="Times New Roman" pitchFamily="18" charset="0"/>
                        </a:rPr>
                        <a:t>БВ.</a:t>
                      </a:r>
                    </a:p>
                    <a:p>
                      <a:pPr algn="ctr">
                        <a:spcAft>
                          <a:spcPts val="0"/>
                        </a:spcAft>
                      </a:pPr>
                      <a:r>
                        <a:rPr lang="ru-RU" sz="1500" dirty="0" smtClean="0">
                          <a:effectLst/>
                          <a:latin typeface="Times New Roman" pitchFamily="18" charset="0"/>
                          <a:cs typeface="Times New Roman" pitchFamily="18" charset="0"/>
                        </a:rPr>
                        <a:t>ИП - штраф от 10 до 25 БВ.</a:t>
                      </a:r>
                    </a:p>
                    <a:p>
                      <a:pPr algn="ctr">
                        <a:spcAft>
                          <a:spcPts val="0"/>
                        </a:spcAft>
                      </a:pPr>
                      <a:r>
                        <a:rPr lang="ru-RU" sz="1500" dirty="0" smtClean="0">
                          <a:effectLst/>
                          <a:latin typeface="Times New Roman" pitchFamily="18" charset="0"/>
                          <a:cs typeface="Times New Roman" pitchFamily="18" charset="0"/>
                        </a:rPr>
                        <a:t>Организация - штраф</a:t>
                      </a:r>
                    </a:p>
                    <a:p>
                      <a:pPr algn="ctr">
                        <a:spcAft>
                          <a:spcPts val="0"/>
                        </a:spcAft>
                      </a:pPr>
                      <a:r>
                        <a:rPr lang="ru-RU" sz="1500" dirty="0" smtClean="0">
                          <a:effectLst/>
                          <a:latin typeface="Times New Roman" pitchFamily="18" charset="0"/>
                          <a:cs typeface="Times New Roman" pitchFamily="18" charset="0"/>
                        </a:rPr>
                        <a:t>от </a:t>
                      </a:r>
                      <a:r>
                        <a:rPr lang="ru-RU" sz="1500" dirty="0">
                          <a:effectLst/>
                          <a:latin typeface="Times New Roman" pitchFamily="18" charset="0"/>
                          <a:cs typeface="Times New Roman" pitchFamily="18" charset="0"/>
                        </a:rPr>
                        <a:t>20 до 50 БВ</a:t>
                      </a:r>
                      <a:endParaRPr lang="ru-RU" sz="1500" dirty="0">
                        <a:effectLst/>
                        <a:latin typeface="Times New Roman" pitchFamily="18" charset="0"/>
                        <a:ea typeface="Times New Roman"/>
                        <a:cs typeface="Times New Roman" pitchFamily="18" charset="0"/>
                      </a:endParaRPr>
                    </a:p>
                  </a:txBody>
                  <a:tcPr marL="68580" marR="68580" marT="0" marB="0"/>
                </a:tc>
              </a:tr>
              <a:tr h="658078">
                <a:tc>
                  <a:txBody>
                    <a:bodyPr/>
                    <a:lstStyle/>
                    <a:p>
                      <a:pPr>
                        <a:spcAft>
                          <a:spcPts val="0"/>
                        </a:spcAft>
                      </a:pPr>
                      <a:r>
                        <a:rPr lang="ru-RU" sz="1500" dirty="0">
                          <a:effectLst/>
                          <a:latin typeface="Times New Roman" pitchFamily="18" charset="0"/>
                          <a:cs typeface="Times New Roman" pitchFamily="18" charset="0"/>
                        </a:rPr>
                        <a:t>Нарушение требований законодательных актов по учету и хранению персональных данных пользователей интернет-услуг </a:t>
                      </a:r>
                      <a:endParaRPr lang="ru-RU" sz="1500" dirty="0" smtClean="0">
                        <a:effectLst/>
                        <a:latin typeface="Times New Roman" pitchFamily="18" charset="0"/>
                        <a:cs typeface="Times New Roman" pitchFamily="18" charset="0"/>
                      </a:endParaRPr>
                    </a:p>
                    <a:p>
                      <a:pPr>
                        <a:spcAft>
                          <a:spcPts val="0"/>
                        </a:spcAft>
                      </a:pPr>
                      <a:r>
                        <a:rPr lang="ru-RU" sz="1500" dirty="0" smtClean="0">
                          <a:effectLst/>
                          <a:latin typeface="Times New Roman" pitchFamily="18" charset="0"/>
                          <a:cs typeface="Times New Roman" pitchFamily="18" charset="0"/>
                        </a:rPr>
                        <a:t>(</a:t>
                      </a:r>
                      <a:r>
                        <a:rPr lang="ru-RU" sz="1500" dirty="0">
                          <a:effectLst/>
                          <a:latin typeface="Times New Roman" pitchFamily="18" charset="0"/>
                          <a:cs typeface="Times New Roman" pitchFamily="18" charset="0"/>
                        </a:rPr>
                        <a:t>ч. 2 ст. 23.9 КоАП)</a:t>
                      </a:r>
                      <a:endParaRPr lang="ru-RU" sz="15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500" dirty="0">
                          <a:effectLst/>
                          <a:latin typeface="Times New Roman" pitchFamily="18" charset="0"/>
                          <a:cs typeface="Times New Roman" pitchFamily="18" charset="0"/>
                        </a:rPr>
                        <a:t>Штраф от 5 до 15 БВ</a:t>
                      </a:r>
                      <a:endParaRPr lang="ru-RU" sz="1500" dirty="0">
                        <a:effectLst/>
                        <a:latin typeface="Times New Roman" pitchFamily="18" charset="0"/>
                        <a:ea typeface="Times New Roman"/>
                        <a:cs typeface="Times New Roman" pitchFamily="18" charset="0"/>
                      </a:endParaRP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13</a:t>
            </a:fld>
            <a:endParaRPr lang="ru-RU">
              <a:solidFill>
                <a:srgbClr val="000000"/>
              </a:solidFill>
            </a:endParaRPr>
          </a:p>
        </p:txBody>
      </p:sp>
    </p:spTree>
    <p:extLst>
      <p:ext uri="{BB962C8B-B14F-4D97-AF65-F5344CB8AC3E}">
        <p14:creationId xmlns:p14="http://schemas.microsoft.com/office/powerpoint/2010/main" val="316294931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lstStyle/>
          <a:p>
            <a:pPr algn="l"/>
            <a:r>
              <a:rPr lang="ru-RU" sz="2800" b="1" dirty="0" smtClean="0">
                <a:solidFill>
                  <a:srgbClr val="0033CC"/>
                </a:solidFill>
                <a:latin typeface="Times New Roman" pitchFamily="18" charset="0"/>
                <a:cs typeface="Times New Roman" pitchFamily="18" charset="0"/>
              </a:rPr>
              <a:t>Ответственность в сфере персональных данных </a:t>
            </a:r>
            <a:endParaRPr lang="ru-RU" sz="2800" b="1" dirty="0">
              <a:solidFill>
                <a:srgbClr val="0033CC"/>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827283394"/>
              </p:ext>
            </p:extLst>
          </p:nvPr>
        </p:nvGraphicFramePr>
        <p:xfrm>
          <a:off x="457200" y="980728"/>
          <a:ext cx="8229600" cy="4788677"/>
        </p:xfrm>
        <a:graphic>
          <a:graphicData uri="http://schemas.openxmlformats.org/drawingml/2006/table">
            <a:tbl>
              <a:tblPr firstRow="1" bandRow="1">
                <a:tableStyleId>{0E3FDE45-AF77-4B5C-9715-49D594BDF05E}</a:tableStyleId>
              </a:tblPr>
              <a:tblGrid>
                <a:gridCol w="4330824"/>
                <a:gridCol w="3898776"/>
              </a:tblGrid>
              <a:tr h="360040">
                <a:tc gridSpan="2">
                  <a:txBody>
                    <a:bodyPr/>
                    <a:lstStyle/>
                    <a:p>
                      <a:r>
                        <a:rPr lang="ru-RU" sz="2000" dirty="0" smtClean="0">
                          <a:latin typeface="Times New Roman" pitchFamily="18" charset="0"/>
                          <a:cs typeface="Times New Roman" pitchFamily="18" charset="0"/>
                        </a:rPr>
                        <a:t>Уголовная ответственность</a:t>
                      </a:r>
                      <a:endParaRPr lang="ru-RU" sz="2000" dirty="0">
                        <a:latin typeface="Times New Roman" pitchFamily="18" charset="0"/>
                        <a:cs typeface="Times New Roman" pitchFamily="18" charset="0"/>
                      </a:endParaRPr>
                    </a:p>
                  </a:txBody>
                  <a:tcPr/>
                </a:tc>
                <a:tc hMerge="1">
                  <a:txBody>
                    <a:bodyPr/>
                    <a:lstStyle/>
                    <a:p>
                      <a:endParaRPr lang="ru-RU"/>
                    </a:p>
                  </a:txBody>
                  <a:tcPr/>
                </a:tc>
              </a:tr>
              <a:tr h="323840">
                <a:tc>
                  <a:txBody>
                    <a:bodyPr/>
                    <a:lstStyle/>
                    <a:p>
                      <a:pPr algn="ctr">
                        <a:spcAft>
                          <a:spcPts val="0"/>
                        </a:spcAft>
                      </a:pPr>
                      <a:r>
                        <a:rPr lang="ru-RU" sz="1300" b="1" dirty="0">
                          <a:effectLst/>
                          <a:latin typeface="Times New Roman" pitchFamily="18" charset="0"/>
                          <a:ea typeface="Times New Roman"/>
                          <a:cs typeface="Times New Roman" pitchFamily="18" charset="0"/>
                        </a:rPr>
                        <a:t>Состав преступления</a:t>
                      </a:r>
                      <a:endParaRPr lang="ru-RU" sz="1300" dirty="0">
                        <a:effectLst/>
                        <a:latin typeface="Times New Roman" pitchFamily="18" charset="0"/>
                        <a:ea typeface="Times New Roman"/>
                        <a:cs typeface="Times New Roman" pitchFamily="18" charset="0"/>
                      </a:endParaRPr>
                    </a:p>
                  </a:txBody>
                  <a:tcPr marL="68580" marR="68580" marT="0" marB="0"/>
                </a:tc>
                <a:tc>
                  <a:txBody>
                    <a:bodyPr/>
                    <a:lstStyle/>
                    <a:p>
                      <a:pPr algn="ctr">
                        <a:spcAft>
                          <a:spcPts val="0"/>
                        </a:spcAft>
                      </a:pPr>
                      <a:r>
                        <a:rPr lang="ru-RU" sz="1300" b="1">
                          <a:effectLst/>
                          <a:latin typeface="Times New Roman" pitchFamily="18" charset="0"/>
                          <a:ea typeface="Times New Roman"/>
                          <a:cs typeface="Times New Roman" pitchFamily="18" charset="0"/>
                        </a:rPr>
                        <a:t>Уголовная ответственность</a:t>
                      </a:r>
                      <a:endParaRPr lang="ru-RU" sz="1300">
                        <a:effectLst/>
                        <a:latin typeface="Times New Roman" pitchFamily="18" charset="0"/>
                        <a:ea typeface="Times New Roman"/>
                        <a:cs typeface="Times New Roman" pitchFamily="18" charset="0"/>
                      </a:endParaRPr>
                    </a:p>
                  </a:txBody>
                  <a:tcPr marL="68580" marR="68580" marT="0" marB="0"/>
                </a:tc>
              </a:tr>
              <a:tr h="1109257">
                <a:tc>
                  <a:txBody>
                    <a:bodyPr/>
                    <a:lstStyle/>
                    <a:p>
                      <a:pPr>
                        <a:spcAft>
                          <a:spcPts val="0"/>
                        </a:spcAft>
                      </a:pPr>
                      <a:r>
                        <a:rPr lang="ru-RU" sz="1300" dirty="0">
                          <a:effectLst/>
                          <a:latin typeface="Times New Roman" pitchFamily="18" charset="0"/>
                          <a:ea typeface="Times New Roman"/>
                          <a:cs typeface="Times New Roman" pitchFamily="18" charset="0"/>
                        </a:rPr>
                        <a:t>Умышленные незаконные </a:t>
                      </a:r>
                      <a:r>
                        <a:rPr lang="ru-RU" sz="1300" b="1" dirty="0">
                          <a:effectLst/>
                          <a:latin typeface="Times New Roman" pitchFamily="18" charset="0"/>
                          <a:ea typeface="Times New Roman"/>
                          <a:cs typeface="Times New Roman" pitchFamily="18" charset="0"/>
                        </a:rPr>
                        <a:t>сбор, предоставление</a:t>
                      </a:r>
                      <a:r>
                        <a:rPr lang="ru-RU" sz="1300" dirty="0">
                          <a:effectLst/>
                          <a:latin typeface="Times New Roman" pitchFamily="18" charset="0"/>
                          <a:ea typeface="Times New Roman"/>
                          <a:cs typeface="Times New Roman" pitchFamily="18" charset="0"/>
                        </a:rPr>
                        <a:t> информации о персональных данных другого лица без его согласия, повлекшие причинение существенного вреда правам, свободам и законным интересам гражданина </a:t>
                      </a:r>
                      <a:r>
                        <a:rPr lang="ru-RU" sz="1300" dirty="0" smtClean="0">
                          <a:effectLst/>
                          <a:latin typeface="Times New Roman" pitchFamily="18" charset="0"/>
                          <a:ea typeface="Times New Roman"/>
                          <a:cs typeface="Times New Roman" pitchFamily="18" charset="0"/>
                        </a:rPr>
                        <a:t>(</a:t>
                      </a:r>
                      <a:r>
                        <a:rPr lang="ru-RU" sz="1300" dirty="0">
                          <a:effectLst/>
                          <a:latin typeface="Times New Roman" pitchFamily="18" charset="0"/>
                          <a:ea typeface="Times New Roman"/>
                          <a:cs typeface="Times New Roman" pitchFamily="18" charset="0"/>
                        </a:rPr>
                        <a:t>ч. 1 ст. 203-1 Уголовного </a:t>
                      </a:r>
                      <a:r>
                        <a:rPr lang="ru-RU" sz="1300" dirty="0" smtClean="0">
                          <a:effectLst/>
                          <a:latin typeface="Times New Roman" pitchFamily="18" charset="0"/>
                          <a:ea typeface="Times New Roman"/>
                          <a:cs typeface="Times New Roman" pitchFamily="18" charset="0"/>
                        </a:rPr>
                        <a:t>кодекса </a:t>
                      </a:r>
                      <a:r>
                        <a:rPr lang="ru-RU" sz="1300" dirty="0">
                          <a:effectLst/>
                          <a:latin typeface="Times New Roman" pitchFamily="18" charset="0"/>
                          <a:ea typeface="Times New Roman"/>
                          <a:cs typeface="Times New Roman" pitchFamily="18" charset="0"/>
                        </a:rPr>
                        <a:t>Республики Беларусь (далее –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Общественные работы, или штраф, или арест, или ограничение свободы до 2 лет, или лишение свободы на тот же срок</a:t>
                      </a:r>
                    </a:p>
                  </a:txBody>
                  <a:tcPr marL="68580" marR="68580" marT="0" marB="0"/>
                </a:tc>
              </a:tr>
              <a:tr h="658078">
                <a:tc>
                  <a:txBody>
                    <a:bodyPr/>
                    <a:lstStyle/>
                    <a:p>
                      <a:pPr>
                        <a:spcAft>
                          <a:spcPts val="0"/>
                        </a:spcAft>
                      </a:pPr>
                      <a:r>
                        <a:rPr lang="ru-RU" sz="1300">
                          <a:effectLst/>
                          <a:latin typeface="Times New Roman" pitchFamily="18" charset="0"/>
                          <a:ea typeface="Times New Roman"/>
                          <a:cs typeface="Times New Roman" pitchFamily="18" charset="0"/>
                        </a:rPr>
                        <a:t>Умышленное незаконное </a:t>
                      </a:r>
                      <a:r>
                        <a:rPr lang="ru-RU" sz="1300" b="1">
                          <a:effectLst/>
                          <a:latin typeface="Times New Roman" pitchFamily="18" charset="0"/>
                          <a:ea typeface="Times New Roman"/>
                          <a:cs typeface="Times New Roman" pitchFamily="18" charset="0"/>
                        </a:rPr>
                        <a:t>распространение</a:t>
                      </a:r>
                      <a:r>
                        <a:rPr lang="ru-RU" sz="1300">
                          <a:effectLst/>
                          <a:latin typeface="Times New Roman" pitchFamily="18" charset="0"/>
                          <a:ea typeface="Times New Roman"/>
                          <a:cs typeface="Times New Roman" pitchFamily="18" charset="0"/>
                        </a:rPr>
                        <a:t> информации о персональных данных другого лица без его согласия, повлекшее причинение существенного вреда правам, свободам и законным интересам гражданина </a:t>
                      </a:r>
                    </a:p>
                    <a:p>
                      <a:pPr>
                        <a:spcAft>
                          <a:spcPts val="0"/>
                        </a:spcAft>
                      </a:pPr>
                      <a:r>
                        <a:rPr lang="ru-RU" sz="1300">
                          <a:effectLst/>
                          <a:latin typeface="Times New Roman" pitchFamily="18" charset="0"/>
                          <a:ea typeface="Times New Roman"/>
                          <a:cs typeface="Times New Roman" pitchFamily="18" charset="0"/>
                        </a:rPr>
                        <a:t>(ч. 2 ст. 203-1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Ограничение свободы до 3 лет или лишение свободы до 3 лет со штрафом</a:t>
                      </a:r>
                    </a:p>
                  </a:txBody>
                  <a:tcPr marL="68580" marR="68580" marT="0" marB="0"/>
                </a:tc>
              </a:tr>
              <a:tr h="438719">
                <a:tc>
                  <a:txBody>
                    <a:bodyPr/>
                    <a:lstStyle/>
                    <a:p>
                      <a:pPr>
                        <a:spcAft>
                          <a:spcPts val="0"/>
                        </a:spcAft>
                      </a:pPr>
                      <a:r>
                        <a:rPr lang="ru-RU" sz="1300" dirty="0">
                          <a:effectLst/>
                          <a:latin typeface="Times New Roman" pitchFamily="18" charset="0"/>
                          <a:ea typeface="Times New Roman"/>
                          <a:cs typeface="Times New Roman" pitchFamily="18" charset="0"/>
                        </a:rPr>
                        <a:t>Вышеуказанные действия, совершенные в отношении лица или его близких в связи с осуществлением им служебной деятельности или с выполнением общественного долга </a:t>
                      </a:r>
                      <a:endParaRPr lang="ru-RU" sz="1300" dirty="0" smtClean="0">
                        <a:effectLst/>
                        <a:latin typeface="Times New Roman" pitchFamily="18" charset="0"/>
                        <a:ea typeface="Times New Roman"/>
                        <a:cs typeface="Times New Roman" pitchFamily="18" charset="0"/>
                      </a:endParaRPr>
                    </a:p>
                    <a:p>
                      <a:pPr>
                        <a:spcAft>
                          <a:spcPts val="0"/>
                        </a:spcAft>
                      </a:pPr>
                      <a:r>
                        <a:rPr lang="ru-RU" sz="1300" dirty="0" smtClean="0">
                          <a:effectLst/>
                          <a:latin typeface="Times New Roman" pitchFamily="18" charset="0"/>
                          <a:ea typeface="Times New Roman"/>
                          <a:cs typeface="Times New Roman" pitchFamily="18" charset="0"/>
                        </a:rPr>
                        <a:t>(</a:t>
                      </a:r>
                      <a:r>
                        <a:rPr lang="ru-RU" sz="1300" dirty="0">
                          <a:effectLst/>
                          <a:latin typeface="Times New Roman" pitchFamily="18" charset="0"/>
                          <a:ea typeface="Times New Roman"/>
                          <a:cs typeface="Times New Roman" pitchFamily="18" charset="0"/>
                        </a:rPr>
                        <a:t>ч. 3 ст. 203-1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Ограничение свободы до 5 лет или лишение свободы до 5 лет со штрафом</a:t>
                      </a:r>
                    </a:p>
                  </a:txBody>
                  <a:tcPr marL="68580" marR="68580" marT="0" marB="0"/>
                </a:tc>
              </a:tr>
              <a:tr h="1096797">
                <a:tc>
                  <a:txBody>
                    <a:bodyPr/>
                    <a:lstStyle/>
                    <a:p>
                      <a:pPr>
                        <a:spcAft>
                          <a:spcPts val="0"/>
                        </a:spcAft>
                      </a:pPr>
                      <a:r>
                        <a:rPr lang="ru-RU" sz="1300">
                          <a:effectLst/>
                          <a:latin typeface="Times New Roman" pitchFamily="18" charset="0"/>
                          <a:ea typeface="Times New Roman"/>
                          <a:cs typeface="Times New Roman" pitchFamily="18" charset="0"/>
                        </a:rPr>
                        <a:t>Несоблюдение мер обеспечения защиты персональных данных лицом, осуществляющим их обработку, повлекшее по неосторожности распространение этих данных и причинение тяжких последствий </a:t>
                      </a:r>
                    </a:p>
                    <a:p>
                      <a:pPr>
                        <a:spcAft>
                          <a:spcPts val="0"/>
                        </a:spcAft>
                      </a:pPr>
                      <a:r>
                        <a:rPr lang="ru-RU" sz="1300">
                          <a:effectLst/>
                          <a:latin typeface="Times New Roman" pitchFamily="18" charset="0"/>
                          <a:ea typeface="Times New Roman"/>
                          <a:cs typeface="Times New Roman" pitchFamily="18" charset="0"/>
                        </a:rPr>
                        <a:t>(ст. 203-2 УК)</a:t>
                      </a:r>
                    </a:p>
                  </a:txBody>
                  <a:tcPr marL="68580" marR="68580" marT="0" marB="0"/>
                </a:tc>
                <a:tc>
                  <a:txBody>
                    <a:bodyPr/>
                    <a:lstStyle/>
                    <a:p>
                      <a:pPr>
                        <a:spcAft>
                          <a:spcPts val="0"/>
                        </a:spcAft>
                      </a:pPr>
                      <a:r>
                        <a:rPr lang="ru-RU" sz="1300" dirty="0">
                          <a:effectLst/>
                          <a:latin typeface="Times New Roman" pitchFamily="18" charset="0"/>
                          <a:ea typeface="Times New Roman"/>
                          <a:cs typeface="Times New Roman" pitchFamily="18" charset="0"/>
                        </a:rPr>
                        <a:t>Штраф, или лишение права занимать определенные должности или заниматься определенной деятельностью, или исправительные работы до 1 года, или арест, или ограничение свободы до 2 лет, или лишение свободы до 1 года</a:t>
                      </a:r>
                    </a:p>
                  </a:txBody>
                  <a:tcPr marL="68580" marR="68580" marT="0" marB="0"/>
                </a:tc>
              </a:tr>
            </a:tbl>
          </a:graphicData>
        </a:graphic>
      </p:graphicFrame>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14</a:t>
            </a:fld>
            <a:endParaRPr lang="ru-RU">
              <a:solidFill>
                <a:srgbClr val="000000"/>
              </a:solidFill>
            </a:endParaRPr>
          </a:p>
        </p:txBody>
      </p:sp>
    </p:spTree>
    <p:extLst>
      <p:ext uri="{BB962C8B-B14F-4D97-AF65-F5344CB8AC3E}">
        <p14:creationId xmlns:p14="http://schemas.microsoft.com/office/powerpoint/2010/main" val="1682562956"/>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E21976FB-B64F-4704-82A6-9608AF8D55FE}" type="slidenum">
              <a:rPr lang="ru-RU" smtClean="0"/>
              <a:pPr>
                <a:defRPr/>
              </a:pPr>
              <a:t>15</a:t>
            </a:fld>
            <a:endParaRPr lang="ru-RU" dirty="0"/>
          </a:p>
        </p:txBody>
      </p:sp>
      <p:sp>
        <p:nvSpPr>
          <p:cNvPr id="3" name="Прямоугольник 2"/>
          <p:cNvSpPr/>
          <p:nvPr/>
        </p:nvSpPr>
        <p:spPr>
          <a:xfrm>
            <a:off x="1803944" y="2263507"/>
            <a:ext cx="5686172"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solidFill>
                  <a:srgbClr val="0033CC"/>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СПАСИБО </a:t>
            </a:r>
          </a:p>
          <a:p>
            <a:pPr algn="ctr"/>
            <a:r>
              <a:rPr lang="ru-RU" sz="5400" b="1" cap="all" spc="0" dirty="0" smtClean="0">
                <a:ln w="0"/>
                <a:solidFill>
                  <a:srgbClr val="0033CC"/>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за внимание!</a:t>
            </a:r>
            <a:endParaRPr lang="ru-RU" sz="5400" b="1" cap="all" spc="0" dirty="0">
              <a:ln w="0"/>
              <a:solidFill>
                <a:srgbClr val="0033CC"/>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2330306569"/>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sp>
        <p:nvSpPr>
          <p:cNvPr id="3" name="Скругленный прямоугольник 2"/>
          <p:cNvSpPr/>
          <p:nvPr/>
        </p:nvSpPr>
        <p:spPr>
          <a:xfrm>
            <a:off x="539552" y="548680"/>
            <a:ext cx="7776864" cy="1584176"/>
          </a:xfrm>
          <a:prstGeom prst="roundRect">
            <a:avLst/>
          </a:prstGeom>
          <a:ln w="60325"/>
        </p:spPr>
        <p:style>
          <a:lnRef idx="2">
            <a:schemeClr val="accent2"/>
          </a:lnRef>
          <a:fillRef idx="1">
            <a:schemeClr val="lt1"/>
          </a:fillRef>
          <a:effectRef idx="0">
            <a:schemeClr val="accent2"/>
          </a:effectRef>
          <a:fontRef idx="minor">
            <a:schemeClr val="dk1"/>
          </a:fontRef>
        </p:style>
        <p:txBody>
          <a:bodyPr rtlCol="0" anchor="ctr"/>
          <a:lstStyle/>
          <a:p>
            <a:pPr algn="ctr"/>
            <a:r>
              <a:rPr lang="ru-RU" sz="4400" b="1" dirty="0" smtClean="0">
                <a:latin typeface="Times New Roman" pitchFamily="18" charset="0"/>
                <a:cs typeface="Times New Roman" pitchFamily="18" charset="0"/>
              </a:rPr>
              <a:t>Персональные данные </a:t>
            </a:r>
            <a:endParaRPr lang="ru-RU" sz="4400" b="1" dirty="0">
              <a:latin typeface="Times New Roman" pitchFamily="18" charset="0"/>
              <a:cs typeface="Times New Roman" pitchFamily="18" charset="0"/>
            </a:endParaRPr>
          </a:p>
        </p:txBody>
      </p:sp>
      <p:sp>
        <p:nvSpPr>
          <p:cNvPr id="5" name="TextBox 4"/>
          <p:cNvSpPr txBox="1"/>
          <p:nvPr/>
        </p:nvSpPr>
        <p:spPr>
          <a:xfrm>
            <a:off x="683568" y="2492896"/>
            <a:ext cx="7632848" cy="2246769"/>
          </a:xfrm>
          <a:prstGeom prst="rect">
            <a:avLst/>
          </a:prstGeom>
          <a:noFill/>
        </p:spPr>
        <p:txBody>
          <a:bodyPr wrap="square" rtlCol="0">
            <a:spAutoFit/>
          </a:bodyPr>
          <a:lstStyle/>
          <a:p>
            <a:pPr algn="ct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это любая информация, относящаяся </a:t>
            </a:r>
            <a:endParaRPr lang="ru-RU" sz="2800" dirty="0" smtClean="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к </a:t>
            </a:r>
            <a:r>
              <a:rPr lang="ru-RU" sz="2800" dirty="0">
                <a:latin typeface="Times New Roman" pitchFamily="18" charset="0"/>
                <a:cs typeface="Times New Roman" pitchFamily="18" charset="0"/>
              </a:rPr>
              <a:t>идентификационному физическому лицу </a:t>
            </a:r>
            <a:endParaRPr lang="ru-RU" sz="2800" dirty="0" smtClean="0">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или </a:t>
            </a:r>
            <a:r>
              <a:rPr lang="ru-RU" sz="2800" dirty="0">
                <a:latin typeface="Times New Roman" pitchFamily="18" charset="0"/>
                <a:cs typeface="Times New Roman" pitchFamily="18" charset="0"/>
              </a:rPr>
              <a:t>физическому лицу, которое может быть </a:t>
            </a:r>
            <a:r>
              <a:rPr lang="ru-RU" sz="2800" dirty="0" smtClean="0">
                <a:latin typeface="Times New Roman" pitchFamily="18" charset="0"/>
                <a:cs typeface="Times New Roman" pitchFamily="18" charset="0"/>
              </a:rPr>
              <a:t>идентифицировано</a:t>
            </a:r>
          </a:p>
          <a:p>
            <a:pPr algn="ctr"/>
            <a:r>
              <a:rPr lang="ru-RU" sz="2800" dirty="0" smtClean="0">
                <a:latin typeface="Times New Roman" pitchFamily="18" charset="0"/>
                <a:cs typeface="Times New Roman" pitchFamily="18" charset="0"/>
              </a:rPr>
              <a:t>(ст. 1 Закона «О защите персональных данных»).</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96702089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sp>
        <p:nvSpPr>
          <p:cNvPr id="3" name="Скругленный прямоугольник 2"/>
          <p:cNvSpPr/>
          <p:nvPr/>
        </p:nvSpPr>
        <p:spPr>
          <a:xfrm>
            <a:off x="539552" y="548680"/>
            <a:ext cx="7776864" cy="1584176"/>
          </a:xfrm>
          <a:prstGeom prst="roundRect">
            <a:avLst/>
          </a:prstGeom>
          <a:ln w="60325"/>
        </p:spPr>
        <p:style>
          <a:lnRef idx="2">
            <a:schemeClr val="accent2"/>
          </a:lnRef>
          <a:fillRef idx="1">
            <a:schemeClr val="lt1"/>
          </a:fillRef>
          <a:effectRef idx="0">
            <a:schemeClr val="accent2"/>
          </a:effectRef>
          <a:fontRef idx="minor">
            <a:schemeClr val="dk1"/>
          </a:fontRef>
        </p:style>
        <p:txBody>
          <a:bodyPr rtlCol="0" anchor="ctr"/>
          <a:lstStyle/>
          <a:p>
            <a:pPr algn="ctr"/>
            <a:r>
              <a:rPr lang="ru-RU" sz="4400" b="1" dirty="0" smtClean="0">
                <a:solidFill>
                  <a:srgbClr val="000000"/>
                </a:solidFill>
                <a:latin typeface="Times New Roman" pitchFamily="18" charset="0"/>
                <a:cs typeface="Times New Roman" pitchFamily="18" charset="0"/>
              </a:rPr>
              <a:t>Обработка</a:t>
            </a:r>
            <a:r>
              <a:rPr lang="ru-RU" sz="4400" dirty="0" smtClean="0">
                <a:solidFill>
                  <a:srgbClr val="000000"/>
                </a:solidFill>
                <a:latin typeface="Times New Roman" pitchFamily="18" charset="0"/>
                <a:cs typeface="Times New Roman" pitchFamily="18" charset="0"/>
              </a:rPr>
              <a:t> </a:t>
            </a:r>
          </a:p>
          <a:p>
            <a:pPr algn="ctr"/>
            <a:r>
              <a:rPr lang="ru-RU" sz="4400" dirty="0" smtClean="0">
                <a:solidFill>
                  <a:srgbClr val="000000"/>
                </a:solidFill>
                <a:latin typeface="Times New Roman" pitchFamily="18" charset="0"/>
                <a:cs typeface="Times New Roman" pitchFamily="18" charset="0"/>
              </a:rPr>
              <a:t>персональных данных </a:t>
            </a:r>
            <a:endParaRPr lang="ru-RU" sz="4400" dirty="0">
              <a:solidFill>
                <a:srgbClr val="000000"/>
              </a:solidFill>
              <a:latin typeface="Times New Roman" pitchFamily="18" charset="0"/>
              <a:cs typeface="Times New Roman" pitchFamily="18" charset="0"/>
            </a:endParaRPr>
          </a:p>
        </p:txBody>
      </p:sp>
      <p:sp>
        <p:nvSpPr>
          <p:cNvPr id="5" name="TextBox 4"/>
          <p:cNvSpPr txBox="1"/>
          <p:nvPr/>
        </p:nvSpPr>
        <p:spPr>
          <a:xfrm>
            <a:off x="539552" y="2492896"/>
            <a:ext cx="7848872" cy="3108543"/>
          </a:xfrm>
          <a:prstGeom prst="rect">
            <a:avLst/>
          </a:prstGeom>
          <a:noFill/>
        </p:spPr>
        <p:txBody>
          <a:bodyPr wrap="square" rtlCol="0">
            <a:spAutoFit/>
          </a:bodyPr>
          <a:lstStyle/>
          <a:p>
            <a:pPr algn="ctr"/>
            <a:r>
              <a:rPr lang="ru-RU" sz="2800" dirty="0" smtClean="0">
                <a:solidFill>
                  <a:srgbClr val="000000"/>
                </a:solidFill>
                <a:latin typeface="Times New Roman" pitchFamily="18" charset="0"/>
                <a:cs typeface="Times New Roman" pitchFamily="18" charset="0"/>
              </a:rPr>
              <a:t>– </a:t>
            </a:r>
            <a:r>
              <a:rPr lang="ru-RU" sz="2800" dirty="0">
                <a:solidFill>
                  <a:srgbClr val="000000"/>
                </a:solidFill>
                <a:latin typeface="Times New Roman" pitchFamily="18" charset="0"/>
                <a:cs typeface="Times New Roman" pitchFamily="18" charset="0"/>
              </a:rPr>
              <a:t>это любое действие или совокупность действий, совершаемые с персональными данными, включая сбор, систематизацию, хранение, изменение, использование, обезличивание, блокирование, распространение, предоставление, удаление персональных </a:t>
            </a:r>
            <a:r>
              <a:rPr lang="ru-RU" sz="2800" dirty="0" smtClean="0">
                <a:solidFill>
                  <a:srgbClr val="000000"/>
                </a:solidFill>
                <a:latin typeface="Times New Roman" pitchFamily="18" charset="0"/>
                <a:cs typeface="Times New Roman" pitchFamily="18" charset="0"/>
              </a:rPr>
              <a:t>данных</a:t>
            </a:r>
          </a:p>
          <a:p>
            <a:pPr algn="ctr"/>
            <a:r>
              <a:rPr lang="ru-RU" sz="2800" dirty="0" smtClean="0">
                <a:solidFill>
                  <a:srgbClr val="000000"/>
                </a:solidFill>
                <a:latin typeface="Times New Roman" pitchFamily="18" charset="0"/>
                <a:cs typeface="Times New Roman" pitchFamily="18" charset="0"/>
              </a:rPr>
              <a:t> </a:t>
            </a:r>
            <a:r>
              <a:rPr lang="ru-RU" sz="2800" dirty="0">
                <a:solidFill>
                  <a:srgbClr val="000000"/>
                </a:solidFill>
                <a:latin typeface="Times New Roman" pitchFamily="18" charset="0"/>
                <a:cs typeface="Times New Roman" pitchFamily="18" charset="0"/>
              </a:rPr>
              <a:t>(</a:t>
            </a:r>
            <a:r>
              <a:rPr lang="ru-RU" sz="2800" dirty="0" smtClean="0">
                <a:solidFill>
                  <a:srgbClr val="000000"/>
                </a:solidFill>
                <a:latin typeface="Times New Roman" pitchFamily="18" charset="0"/>
                <a:cs typeface="Times New Roman" pitchFamily="18" charset="0"/>
              </a:rPr>
              <a:t>ст. 1 Закона «О защите персональных данных»).</a:t>
            </a:r>
            <a:endParaRPr lang="ru-RU" sz="2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0360394"/>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294238336"/>
              </p:ext>
            </p:extLst>
          </p:nvPr>
        </p:nvGraphicFramePr>
        <p:xfrm>
          <a:off x="467544" y="1268760"/>
          <a:ext cx="8229600" cy="3636404"/>
        </p:xfrm>
        <a:graphic>
          <a:graphicData uri="http://schemas.openxmlformats.org/drawingml/2006/table">
            <a:tbl>
              <a:tblPr firstRow="1" bandRow="1">
                <a:tableStyleId>{3B4B98B0-60AC-42C2-AFA5-B58CD77FA1E5}</a:tableStyleId>
              </a:tblPr>
              <a:tblGrid>
                <a:gridCol w="4042792"/>
                <a:gridCol w="4186808"/>
              </a:tblGrid>
              <a:tr h="1584176">
                <a:tc>
                  <a:txBody>
                    <a:bodyPr/>
                    <a:lstStyle/>
                    <a:p>
                      <a:pPr algn="ctr"/>
                      <a:r>
                        <a:rPr lang="ru-RU" sz="2400" dirty="0" smtClean="0">
                          <a:latin typeface="Times New Roman" pitchFamily="18" charset="0"/>
                          <a:cs typeface="Times New Roman" pitchFamily="18" charset="0"/>
                        </a:rPr>
                        <a:t>ОПЕРАТОР</a:t>
                      </a:r>
                      <a:endParaRPr lang="ru-RU" sz="2400" dirty="0">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СУБЪЕКТ ПЕРСОНАЛЬНЫХ ДАННЫХ</a:t>
                      </a:r>
                      <a:endParaRPr lang="ru-RU" sz="2400" dirty="0">
                        <a:latin typeface="Times New Roman" pitchFamily="18" charset="0"/>
                        <a:cs typeface="Times New Roman" pitchFamily="18" charset="0"/>
                      </a:endParaRPr>
                    </a:p>
                  </a:txBody>
                  <a:tcPr/>
                </a:tc>
              </a:tr>
              <a:tr h="2052228">
                <a:tc>
                  <a:txBody>
                    <a:bodyPr/>
                    <a:lstStyle/>
                    <a:p>
                      <a:pPr algn="ctr"/>
                      <a:r>
                        <a:rPr lang="ru-RU" sz="2400" dirty="0" smtClean="0">
                          <a:effectLst/>
                          <a:latin typeface="Times New Roman"/>
                          <a:ea typeface="Calibri"/>
                        </a:rPr>
                        <a:t>Университет, организуя и осуществляя обработку персональных данных</a:t>
                      </a:r>
                      <a:endParaRPr lang="ru-RU" sz="2400" dirty="0"/>
                    </a:p>
                  </a:txBody>
                  <a:tcPr/>
                </a:tc>
                <a:tc>
                  <a:txBody>
                    <a:bodyPr/>
                    <a:lstStyle/>
                    <a:p>
                      <a:pPr algn="ctr"/>
                      <a:r>
                        <a:rPr lang="ru-RU" sz="2400" dirty="0" smtClean="0">
                          <a:effectLst/>
                          <a:latin typeface="Times New Roman"/>
                          <a:ea typeface="Calibri"/>
                        </a:rPr>
                        <a:t>Физические лица, в отношении которых осуществляется обработка персональных данных</a:t>
                      </a:r>
                      <a:endParaRPr lang="ru-RU" sz="2400" dirty="0"/>
                    </a:p>
                  </a:txBody>
                  <a:tcPr/>
                </a:tc>
              </a:tr>
            </a:tbl>
          </a:graphicData>
        </a:graphic>
      </p:graphicFrame>
    </p:spTree>
    <p:extLst>
      <p:ext uri="{BB962C8B-B14F-4D97-AF65-F5344CB8AC3E}">
        <p14:creationId xmlns:p14="http://schemas.microsoft.com/office/powerpoint/2010/main" val="3949220160"/>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graphicFrame>
        <p:nvGraphicFramePr>
          <p:cNvPr id="6" name="Схема 5"/>
          <p:cNvGraphicFramePr/>
          <p:nvPr>
            <p:extLst>
              <p:ext uri="{D42A27DB-BD31-4B8C-83A1-F6EECF244321}">
                <p14:modId xmlns:p14="http://schemas.microsoft.com/office/powerpoint/2010/main" val="2048355016"/>
              </p:ext>
            </p:extLst>
          </p:nvPr>
        </p:nvGraphicFramePr>
        <p:xfrm>
          <a:off x="323528" y="188640"/>
          <a:ext cx="8424936"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042324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556792"/>
          </a:xfrm>
        </p:spPr>
        <p:txBody>
          <a:bodyPr/>
          <a:lstStyle/>
          <a:p>
            <a:pPr algn="just"/>
            <a:r>
              <a:rPr lang="ru-RU" sz="2000" dirty="0">
                <a:solidFill>
                  <a:schemeClr val="tx1"/>
                </a:solidFill>
                <a:latin typeface="Times New Roman" pitchFamily="18" charset="0"/>
                <a:cs typeface="Times New Roman" pitchFamily="18" charset="0"/>
              </a:rPr>
              <a:t>В соответствии с Политикой обработки персональных данных университет осуществляет обработку персональных данных следующих </a:t>
            </a:r>
            <a:r>
              <a:rPr lang="ru-RU" sz="2000" b="1" dirty="0">
                <a:solidFill>
                  <a:schemeClr val="tx1"/>
                </a:solidFill>
                <a:latin typeface="Times New Roman" pitchFamily="18" charset="0"/>
                <a:cs typeface="Times New Roman" pitchFamily="18" charset="0"/>
              </a:rPr>
              <a:t>категорий субъектов персональных данных</a:t>
            </a:r>
            <a:r>
              <a:rPr lang="ru-RU" sz="2000" dirty="0">
                <a:solidFill>
                  <a:schemeClr val="tx1"/>
                </a:solidFill>
                <a:latin typeface="Times New Roman" pitchFamily="18" charset="0"/>
                <a:cs typeface="Times New Roman" pitchFamily="18" charset="0"/>
              </a:rPr>
              <a:t>:</a:t>
            </a:r>
          </a:p>
        </p:txBody>
      </p:sp>
      <p:sp>
        <p:nvSpPr>
          <p:cNvPr id="3" name="Объект 2"/>
          <p:cNvSpPr>
            <a:spLocks noGrp="1"/>
          </p:cNvSpPr>
          <p:nvPr>
            <p:ph idx="1"/>
          </p:nvPr>
        </p:nvSpPr>
        <p:spPr>
          <a:xfrm>
            <a:off x="467544" y="1340768"/>
            <a:ext cx="8280920" cy="4713387"/>
          </a:xfrm>
        </p:spPr>
        <p:txBody>
          <a:bodyPr/>
          <a:lstStyle/>
          <a:p>
            <a:pPr lvl="0" algn="just">
              <a:spcAft>
                <a:spcPts val="0"/>
              </a:spcAft>
              <a:buFont typeface="Vrinda"/>
              <a:buChar char="-"/>
              <a:tabLst>
                <a:tab pos="630555" algn="l"/>
              </a:tabLst>
            </a:pPr>
            <a:r>
              <a:rPr lang="ru-RU" sz="1800" dirty="0">
                <a:latin typeface="Times New Roman"/>
                <a:ea typeface="Times New Roman"/>
                <a:cs typeface="Times New Roman"/>
              </a:rPr>
              <a:t>работников и бывших работников структурных и обособленных подразделений университета;</a:t>
            </a:r>
          </a:p>
          <a:p>
            <a:pPr lvl="0" algn="just">
              <a:spcAft>
                <a:spcPts val="0"/>
              </a:spcAft>
              <a:buFont typeface="Vrinda"/>
              <a:buChar char="-"/>
              <a:tabLst>
                <a:tab pos="630555" algn="l"/>
              </a:tabLst>
            </a:pPr>
            <a:r>
              <a:rPr lang="ru-RU" sz="1800" dirty="0">
                <a:latin typeface="Times New Roman"/>
                <a:ea typeface="Times New Roman"/>
                <a:cs typeface="Times New Roman"/>
              </a:rPr>
              <a:t>кандидатов на занятие вакантных должностей;</a:t>
            </a:r>
          </a:p>
          <a:p>
            <a:pPr lvl="0" algn="just">
              <a:spcAft>
                <a:spcPts val="0"/>
              </a:spcAft>
              <a:buFont typeface="Vrinda"/>
              <a:buChar char="-"/>
              <a:tabLst>
                <a:tab pos="630555" algn="l"/>
              </a:tabLst>
            </a:pPr>
            <a:r>
              <a:rPr lang="ru-RU" sz="1800" dirty="0">
                <a:latin typeface="Times New Roman"/>
                <a:ea typeface="Times New Roman"/>
                <a:cs typeface="Times New Roman"/>
              </a:rPr>
              <a:t>обучающихся и бывших обучающихся университета и их законных представителей;</a:t>
            </a:r>
          </a:p>
          <a:p>
            <a:pPr lvl="0" algn="just">
              <a:spcAft>
                <a:spcPts val="0"/>
              </a:spcAft>
              <a:buFont typeface="Vrinda"/>
              <a:buChar char="-"/>
              <a:tabLst>
                <a:tab pos="630555" algn="l"/>
              </a:tabLst>
            </a:pPr>
            <a:r>
              <a:rPr lang="ru-RU" sz="1800" dirty="0">
                <a:latin typeface="Times New Roman"/>
                <a:ea typeface="Times New Roman"/>
                <a:cs typeface="Times New Roman"/>
              </a:rPr>
              <a:t>абитуриентов и их законных представителей;</a:t>
            </a:r>
          </a:p>
          <a:p>
            <a:pPr lvl="0" algn="just">
              <a:spcAft>
                <a:spcPts val="0"/>
              </a:spcAft>
              <a:buFont typeface="Vrinda"/>
              <a:buChar char="-"/>
              <a:tabLst>
                <a:tab pos="630555" algn="l"/>
              </a:tabLst>
            </a:pPr>
            <a:r>
              <a:rPr lang="ru-RU" sz="1800" dirty="0">
                <a:latin typeface="Times New Roman"/>
                <a:ea typeface="Times New Roman"/>
                <a:cs typeface="Times New Roman"/>
              </a:rPr>
              <a:t>контрагентов университета, являющихся физическими лицами;</a:t>
            </a:r>
          </a:p>
          <a:p>
            <a:pPr lvl="0" algn="just">
              <a:spcAft>
                <a:spcPts val="0"/>
              </a:spcAft>
              <a:buFont typeface="Vrinda"/>
              <a:buChar char="-"/>
              <a:tabLst>
                <a:tab pos="630555" algn="l"/>
              </a:tabLst>
            </a:pPr>
            <a:r>
              <a:rPr lang="ru-RU" sz="1800" dirty="0">
                <a:latin typeface="Times New Roman"/>
                <a:ea typeface="Times New Roman"/>
                <a:cs typeface="Times New Roman"/>
              </a:rPr>
              <a:t>представителей и/или работников контрагентов университета, являющихся юридическими лицами или индивидуальными предпринимателями;</a:t>
            </a:r>
          </a:p>
          <a:p>
            <a:pPr lvl="0" algn="just">
              <a:spcAft>
                <a:spcPts val="0"/>
              </a:spcAft>
              <a:buFont typeface="Vrinda"/>
              <a:buChar char="-"/>
              <a:tabLst>
                <a:tab pos="630555" algn="l"/>
              </a:tabLst>
            </a:pPr>
            <a:r>
              <a:rPr lang="ru-RU" sz="1800" dirty="0">
                <a:latin typeface="Times New Roman"/>
                <a:ea typeface="Times New Roman"/>
                <a:cs typeface="Times New Roman"/>
              </a:rPr>
              <a:t>посетителей университета; пользователей информационных ресурсов университета, в том числе Интернет-ресурсов;</a:t>
            </a:r>
          </a:p>
          <a:p>
            <a:pPr lvl="0" algn="just">
              <a:spcAft>
                <a:spcPts val="0"/>
              </a:spcAft>
              <a:buFont typeface="Vrinda"/>
              <a:buChar char="-"/>
              <a:tabLst>
                <a:tab pos="630555" algn="l"/>
              </a:tabLst>
            </a:pPr>
            <a:r>
              <a:rPr lang="ru-RU" sz="1800" dirty="0">
                <a:latin typeface="Times New Roman"/>
                <a:ea typeface="Times New Roman"/>
                <a:cs typeface="Times New Roman"/>
              </a:rPr>
              <a:t>лиц, предоставивших университету персональные данные при отправке обращений, путем заполнения анкет, в ходе проводимых университетом мероприятий;</a:t>
            </a:r>
          </a:p>
          <a:p>
            <a:pPr lvl="0" algn="just">
              <a:spcAft>
                <a:spcPts val="0"/>
              </a:spcAft>
              <a:buFont typeface="Vrinda"/>
              <a:buChar char="-"/>
              <a:tabLst>
                <a:tab pos="630555" algn="l"/>
              </a:tabLst>
            </a:pPr>
            <a:r>
              <a:rPr lang="ru-RU" sz="1800" dirty="0">
                <a:latin typeface="Times New Roman"/>
                <a:ea typeface="Times New Roman"/>
                <a:cs typeface="Times New Roman"/>
              </a:rPr>
              <a:t>лиц, предоставивших персональные данные университету иным путем.</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7F87E7C4-EAA0-4973-BBFD-2B64D9BA0A28}" type="slidenum">
              <a:rPr lang="ru-RU" smtClean="0">
                <a:solidFill>
                  <a:srgbClr val="000000"/>
                </a:solidFill>
              </a:rPr>
              <a:pPr>
                <a:defRPr/>
              </a:pPr>
              <a:t>6</a:t>
            </a:fld>
            <a:endParaRPr lang="ru-RU">
              <a:solidFill>
                <a:srgbClr val="000000"/>
              </a:solidFill>
            </a:endParaRPr>
          </a:p>
        </p:txBody>
      </p:sp>
    </p:spTree>
    <p:extLst>
      <p:ext uri="{BB962C8B-B14F-4D97-AF65-F5344CB8AC3E}">
        <p14:creationId xmlns:p14="http://schemas.microsoft.com/office/powerpoint/2010/main" val="3821298824"/>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68608878"/>
              </p:ext>
            </p:extLst>
          </p:nvPr>
        </p:nvGraphicFramePr>
        <p:xfrm>
          <a:off x="457200" y="476250"/>
          <a:ext cx="8229600" cy="5273040"/>
        </p:xfrm>
        <a:graphic>
          <a:graphicData uri="http://schemas.openxmlformats.org/drawingml/2006/table">
            <a:tbl>
              <a:tblPr firstRow="1" bandRow="1">
                <a:tableStyleId>{5DA37D80-6434-44D0-A028-1B22A696006F}</a:tableStyleId>
              </a:tblPr>
              <a:tblGrid>
                <a:gridCol w="4474840"/>
                <a:gridCol w="3754760"/>
              </a:tblGrid>
              <a:tr h="370840">
                <a:tc gridSpan="2">
                  <a:txBody>
                    <a:bodyPr/>
                    <a:lstStyle/>
                    <a:p>
                      <a:pPr algn="ctr"/>
                      <a:r>
                        <a:rPr lang="ru-RU" sz="1900" b="0" dirty="0" smtClean="0">
                          <a:latin typeface="Times New Roman" pitchFamily="18" charset="0"/>
                          <a:cs typeface="Times New Roman" pitchFamily="18" charset="0"/>
                        </a:rPr>
                        <a:t>В соответствии с Положением об обработке и защите персональных данных</a:t>
                      </a:r>
                      <a:br>
                        <a:rPr lang="ru-RU" sz="1900" b="0" dirty="0" smtClean="0">
                          <a:latin typeface="Times New Roman" pitchFamily="18" charset="0"/>
                          <a:cs typeface="Times New Roman" pitchFamily="18" charset="0"/>
                        </a:rPr>
                      </a:br>
                      <a:r>
                        <a:rPr lang="ru-RU" sz="1900" b="0" dirty="0" smtClean="0">
                          <a:latin typeface="Times New Roman" pitchFamily="18" charset="0"/>
                          <a:cs typeface="Times New Roman" pitchFamily="18" charset="0"/>
                        </a:rPr>
                        <a:t>обрабатываемые в университете персональные данные </a:t>
                      </a:r>
                      <a:r>
                        <a:rPr lang="ru-RU" sz="1900" b="1" dirty="0" smtClean="0">
                          <a:latin typeface="Times New Roman" pitchFamily="18" charset="0"/>
                          <a:cs typeface="Times New Roman" pitchFamily="18" charset="0"/>
                        </a:rPr>
                        <a:t>делятся на: </a:t>
                      </a:r>
                      <a:endParaRPr lang="ru-RU" sz="1900" b="1" dirty="0">
                        <a:latin typeface="Times New Roman" pitchFamily="18" charset="0"/>
                        <a:cs typeface="Times New Roman" pitchFamily="18" charset="0"/>
                      </a:endParaRPr>
                    </a:p>
                  </a:txBody>
                  <a:tcPr/>
                </a:tc>
                <a:tc hMerge="1">
                  <a:txBody>
                    <a:bodyPr/>
                    <a:lstStyle/>
                    <a:p>
                      <a:endParaRPr lang="ru-RU" dirty="0"/>
                    </a:p>
                  </a:txBody>
                  <a:tcPr/>
                </a:tc>
              </a:tr>
              <a:tr h="370840">
                <a:tc>
                  <a:txBody>
                    <a:bodyPr/>
                    <a:lstStyle/>
                    <a:p>
                      <a:pPr algn="ctr"/>
                      <a:r>
                        <a:rPr lang="ru-RU" sz="2000" b="1" dirty="0" smtClean="0">
                          <a:latin typeface="Times New Roman" pitchFamily="18" charset="0"/>
                          <a:cs typeface="Times New Roman" pitchFamily="18" charset="0"/>
                        </a:rPr>
                        <a:t>Общие </a:t>
                      </a:r>
                      <a:endParaRPr lang="ru-RU" sz="2000" b="1" dirty="0">
                        <a:latin typeface="Times New Roman" pitchFamily="18" charset="0"/>
                        <a:cs typeface="Times New Roman" pitchFamily="18" charset="0"/>
                      </a:endParaRPr>
                    </a:p>
                  </a:txBody>
                  <a:tcPr/>
                </a:tc>
                <a:tc>
                  <a:txBody>
                    <a:bodyPr/>
                    <a:lstStyle/>
                    <a:p>
                      <a:pPr algn="ctr"/>
                      <a:r>
                        <a:rPr lang="ru-RU" sz="2000" b="1" dirty="0" smtClean="0">
                          <a:latin typeface="Times New Roman" pitchFamily="18" charset="0"/>
                          <a:cs typeface="Times New Roman" pitchFamily="18" charset="0"/>
                        </a:rPr>
                        <a:t>Специальные</a:t>
                      </a:r>
                      <a:endParaRPr lang="ru-RU" sz="2000" b="1" dirty="0">
                        <a:latin typeface="Times New Roman" pitchFamily="18" charset="0"/>
                        <a:cs typeface="Times New Roman" pitchFamily="18" charset="0"/>
                      </a:endParaRPr>
                    </a:p>
                  </a:txBody>
                  <a:tcPr/>
                </a:tc>
              </a:tr>
              <a:tr h="370840">
                <a:tc>
                  <a:txBody>
                    <a:bodyPr/>
                    <a:lstStyle/>
                    <a:p>
                      <a:pPr marL="285750" indent="-285750" algn="just">
                        <a:buFontTx/>
                        <a:buChar char="-"/>
                      </a:pPr>
                      <a:r>
                        <a:rPr lang="ru-RU" sz="1500" b="1" dirty="0" smtClean="0">
                          <a:latin typeface="Times New Roman" pitchFamily="18" charset="0"/>
                          <a:cs typeface="Times New Roman" pitchFamily="18" charset="0"/>
                        </a:rPr>
                        <a:t>Основные</a:t>
                      </a:r>
                      <a:r>
                        <a:rPr lang="ru-RU" sz="1500" b="1" baseline="0" dirty="0" smtClean="0">
                          <a:latin typeface="Times New Roman" pitchFamily="18" charset="0"/>
                          <a:cs typeface="Times New Roman" pitchFamily="18" charset="0"/>
                        </a:rPr>
                        <a:t> </a:t>
                      </a:r>
                      <a:r>
                        <a:rPr lang="ru-RU" sz="1500" baseline="0" dirty="0" smtClean="0">
                          <a:latin typeface="Times New Roman" pitchFamily="18" charset="0"/>
                          <a:cs typeface="Times New Roman" pitchFamily="18" charset="0"/>
                        </a:rPr>
                        <a:t>(идентификационный номер; ФИО; пол; число, месяц, год рождения; место рождения; реквизиты документа, удостоверяющего личность; данные о гражданстве (подданстве); данные о регистрации по месту жительства (месту пребывания), адрес фактического проживания; данные о смерти или объявлении физического лица умершим, признании безвестно отсутствующим, недееспособным, ограниченно дееспособным);</a:t>
                      </a:r>
                    </a:p>
                    <a:p>
                      <a:pPr marL="285750" indent="-285750" algn="just">
                        <a:buFontTx/>
                        <a:buChar char="-"/>
                      </a:pPr>
                      <a:r>
                        <a:rPr lang="ru-RU" sz="1500" b="1" dirty="0" smtClean="0">
                          <a:latin typeface="Times New Roman" pitchFamily="18" charset="0"/>
                          <a:cs typeface="Times New Roman" pitchFamily="18" charset="0"/>
                        </a:rPr>
                        <a:t>Дополнительные</a:t>
                      </a:r>
                      <a:r>
                        <a:rPr lang="ru-RU" sz="1500" dirty="0" smtClean="0">
                          <a:latin typeface="Times New Roman" pitchFamily="18" charset="0"/>
                          <a:cs typeface="Times New Roman" pitchFamily="18" charset="0"/>
                        </a:rPr>
                        <a:t> (номера рабочих, домашних (стационарных) и мобильных телефонов или сведения о других способах связи; реквизиты свидетельства о браке; сведения о семейном положении, составе семьи и близких родственниках; сведения о воинском учете и реквизиты документов воинского учета; сведения об образовании и др.)</a:t>
                      </a:r>
                      <a:endParaRPr lang="ru-RU" sz="1500" dirty="0">
                        <a:latin typeface="Times New Roman" pitchFamily="18" charset="0"/>
                        <a:cs typeface="Times New Roman" pitchFamily="18" charset="0"/>
                      </a:endParaRPr>
                    </a:p>
                  </a:txBody>
                  <a:tcPr/>
                </a:tc>
                <a:tc>
                  <a:txBody>
                    <a:bodyPr/>
                    <a:lstStyle/>
                    <a:p>
                      <a:pPr marL="285750" indent="-285750" algn="just">
                        <a:buFontTx/>
                        <a:buChar char="-"/>
                      </a:pPr>
                      <a:r>
                        <a:rPr lang="ru-RU" sz="1500" b="1" baseline="0" dirty="0" smtClean="0">
                          <a:latin typeface="Times New Roman" pitchFamily="18" charset="0"/>
                          <a:cs typeface="Times New Roman" pitchFamily="18" charset="0"/>
                        </a:rPr>
                        <a:t>Б</a:t>
                      </a:r>
                      <a:r>
                        <a:rPr lang="ru-RU" sz="1500" b="1" dirty="0" smtClean="0">
                          <a:latin typeface="Times New Roman" pitchFamily="18" charset="0"/>
                          <a:cs typeface="Times New Roman" pitchFamily="18" charset="0"/>
                        </a:rPr>
                        <a:t>иометрические</a:t>
                      </a:r>
                      <a:r>
                        <a:rPr lang="ru-RU" sz="1500" dirty="0" smtClean="0">
                          <a:latin typeface="Times New Roman" pitchFamily="18" charset="0"/>
                          <a:cs typeface="Times New Roman" pitchFamily="18" charset="0"/>
                        </a:rPr>
                        <a:t> (включая</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фотографии, изображения с камер видеонаблюдения, записи голоса);</a:t>
                      </a:r>
                    </a:p>
                    <a:p>
                      <a:pPr marL="285750" indent="-285750" algn="just">
                        <a:buFontTx/>
                        <a:buChar char="-"/>
                      </a:pPr>
                      <a:r>
                        <a:rPr lang="ru-RU" sz="1500" b="1" dirty="0" smtClean="0">
                          <a:latin typeface="Times New Roman" pitchFamily="18" charset="0"/>
                          <a:cs typeface="Times New Roman" pitchFamily="18" charset="0"/>
                        </a:rPr>
                        <a:t>иные специальные персональные данные</a:t>
                      </a:r>
                      <a:r>
                        <a:rPr lang="ru-RU" sz="1500" dirty="0" smtClean="0">
                          <a:latin typeface="Times New Roman" pitchFamily="18" charset="0"/>
                          <a:cs typeface="Times New Roman" pitchFamily="18" charset="0"/>
                        </a:rPr>
                        <a:t>, касающиеся членства в профессиональных союзах, здоровья, привлечения к административной или уголовной ответственности.</a:t>
                      </a:r>
                    </a:p>
                    <a:p>
                      <a:endParaRPr lang="ru-RU" dirty="0"/>
                    </a:p>
                  </a:txBody>
                  <a:tcPr/>
                </a:tc>
              </a:tr>
            </a:tbl>
          </a:graphicData>
        </a:graphic>
      </p:graphicFrame>
    </p:spTree>
    <p:extLst>
      <p:ext uri="{BB962C8B-B14F-4D97-AF65-F5344CB8AC3E}">
        <p14:creationId xmlns:p14="http://schemas.microsoft.com/office/powerpoint/2010/main" val="319790974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276872"/>
            <a:ext cx="8280920" cy="3705275"/>
          </a:xfrm>
        </p:spPr>
        <p:txBody>
          <a:bodyPr/>
          <a:lstStyle/>
          <a:p>
            <a:pPr marL="0" indent="0" algn="just">
              <a:buNone/>
            </a:pPr>
            <a:r>
              <a:rPr lang="ru-RU" sz="2200" dirty="0">
                <a:latin typeface="Times New Roman" pitchFamily="18" charset="0"/>
                <a:cs typeface="Times New Roman" pitchFamily="18" charset="0"/>
              </a:rPr>
              <a:t>Согласие субъекта персональных данных может быть получено:</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письменной форме;</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виде электронного документа;</a:t>
            </a:r>
          </a:p>
          <a:p>
            <a:pPr algn="just"/>
            <a:r>
              <a:rPr lang="ru-RU" sz="2200" dirty="0" smtClean="0">
                <a:latin typeface="Times New Roman" pitchFamily="18" charset="0"/>
                <a:cs typeface="Times New Roman" pitchFamily="18" charset="0"/>
              </a:rPr>
              <a:t>в </a:t>
            </a:r>
            <a:r>
              <a:rPr lang="ru-RU" sz="2200" dirty="0">
                <a:latin typeface="Times New Roman" pitchFamily="18" charset="0"/>
                <a:cs typeface="Times New Roman" pitchFamily="18" charset="0"/>
              </a:rPr>
              <a:t>иной электронной форме (указание субъектом персональных данных определенной информации (кода) после получения CMC-сообщения, сообщение на адрес электронной почты, проставление соответствующей отметки на </a:t>
            </a:r>
            <a:r>
              <a:rPr lang="ru-RU" sz="2200" dirty="0" err="1">
                <a:latin typeface="Times New Roman" pitchFamily="18" charset="0"/>
                <a:cs typeface="Times New Roman" pitchFamily="18" charset="0"/>
              </a:rPr>
              <a:t>интернет-ресурсе</a:t>
            </a:r>
            <a:r>
              <a:rPr lang="ru-RU" sz="2200" dirty="0">
                <a:latin typeface="Times New Roman" pitchFamily="18" charset="0"/>
                <a:cs typeface="Times New Roman" pitchFamily="18" charset="0"/>
              </a:rPr>
              <a:t> и другие способы, позволяющих установить факт получения согласия субъекта персональных данных).</a:t>
            </a:r>
          </a:p>
          <a:p>
            <a:pPr algn="just"/>
            <a:endParaRPr lang="ru-RU" sz="2200" dirty="0">
              <a:latin typeface="Times New Roman" pitchFamily="18" charset="0"/>
              <a:cs typeface="Times New Roman" pitchFamily="18" charset="0"/>
            </a:endParaRPr>
          </a:p>
        </p:txBody>
      </p:sp>
      <p:sp>
        <p:nvSpPr>
          <p:cNvPr id="5" name="TextBox 4"/>
          <p:cNvSpPr txBox="1"/>
          <p:nvPr/>
        </p:nvSpPr>
        <p:spPr>
          <a:xfrm>
            <a:off x="323528" y="404664"/>
            <a:ext cx="8568952" cy="1631216"/>
          </a:xfrm>
          <a:prstGeom prst="rect">
            <a:avLst/>
          </a:prstGeom>
          <a:noFill/>
        </p:spPr>
        <p:txBody>
          <a:bodyPr wrap="square" rtlCol="0">
            <a:spAutoFit/>
          </a:bodyPr>
          <a:lstStyle/>
          <a:p>
            <a:pPr algn="ctr"/>
            <a:r>
              <a:rPr lang="ru-RU" sz="2500" kern="0" dirty="0">
                <a:solidFill>
                  <a:srgbClr val="000000"/>
                </a:solidFill>
                <a:latin typeface="Times New Roman"/>
                <a:ea typeface="Times New Roman"/>
                <a:cs typeface="+mj-cs"/>
              </a:rPr>
              <a:t>Обработка персональных данных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осуществляется с </a:t>
            </a:r>
            <a:r>
              <a:rPr lang="ru-RU" sz="2500" b="1" kern="0" dirty="0">
                <a:solidFill>
                  <a:srgbClr val="0033CC"/>
                </a:solidFill>
                <a:latin typeface="Times New Roman"/>
                <a:ea typeface="Times New Roman"/>
                <a:cs typeface="+mj-cs"/>
              </a:rPr>
              <a:t>согласия</a:t>
            </a:r>
            <a:r>
              <a:rPr lang="ru-RU" sz="2500" b="1" kern="0" dirty="0">
                <a:solidFill>
                  <a:srgbClr val="000000"/>
                </a:solidFill>
                <a:latin typeface="Times New Roman"/>
                <a:ea typeface="Times New Roman"/>
                <a:cs typeface="+mj-cs"/>
              </a:rPr>
              <a:t> </a:t>
            </a:r>
            <a:r>
              <a:rPr lang="ru-RU" sz="2500" kern="0" dirty="0">
                <a:solidFill>
                  <a:srgbClr val="000000"/>
                </a:solidFill>
                <a:latin typeface="Times New Roman"/>
                <a:ea typeface="Times New Roman"/>
                <a:cs typeface="+mj-cs"/>
              </a:rPr>
              <a:t>субъекта персональных данных,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за </a:t>
            </a:r>
            <a:r>
              <a:rPr lang="ru-RU" sz="2500" kern="0" dirty="0">
                <a:solidFill>
                  <a:srgbClr val="000000"/>
                </a:solidFill>
                <a:latin typeface="Times New Roman"/>
                <a:ea typeface="Times New Roman"/>
                <a:cs typeface="+mj-cs"/>
              </a:rPr>
              <a:t>исключением случаев, предусмотренных </a:t>
            </a:r>
            <a:r>
              <a:rPr lang="ru-RU" sz="2500" kern="0" dirty="0" smtClean="0">
                <a:solidFill>
                  <a:srgbClr val="000000"/>
                </a:solidFill>
                <a:latin typeface="Times New Roman"/>
                <a:ea typeface="Times New Roman"/>
                <a:cs typeface="+mj-cs"/>
              </a:rPr>
              <a:t/>
            </a:r>
            <a:br>
              <a:rPr lang="ru-RU" sz="2500" kern="0" dirty="0" smtClean="0">
                <a:solidFill>
                  <a:srgbClr val="000000"/>
                </a:solidFill>
                <a:latin typeface="Times New Roman"/>
                <a:ea typeface="Times New Roman"/>
                <a:cs typeface="+mj-cs"/>
              </a:rPr>
            </a:br>
            <a:r>
              <a:rPr lang="ru-RU" sz="2500" kern="0" dirty="0" smtClean="0">
                <a:solidFill>
                  <a:srgbClr val="000000"/>
                </a:solidFill>
                <a:latin typeface="Times New Roman"/>
                <a:ea typeface="Times New Roman"/>
                <a:cs typeface="+mj-cs"/>
              </a:rPr>
              <a:t>законодательными </a:t>
            </a:r>
            <a:r>
              <a:rPr lang="ru-RU" sz="2500" kern="0" dirty="0">
                <a:solidFill>
                  <a:srgbClr val="000000"/>
                </a:solidFill>
                <a:latin typeface="Times New Roman"/>
                <a:ea typeface="Times New Roman"/>
                <a:cs typeface="+mj-cs"/>
              </a:rPr>
              <a:t>актами Республики Беларусь</a:t>
            </a:r>
            <a:r>
              <a:rPr lang="ru-RU" sz="2400" kern="0" dirty="0">
                <a:solidFill>
                  <a:srgbClr val="000000"/>
                </a:solidFill>
                <a:latin typeface="Times New Roman"/>
                <a:ea typeface="Times New Roman"/>
                <a:cs typeface="+mj-cs"/>
              </a:rPr>
              <a:t>.</a:t>
            </a:r>
            <a:endParaRPr lang="ru-RU" dirty="0"/>
          </a:p>
        </p:txBody>
      </p:sp>
    </p:spTree>
    <p:extLst>
      <p:ext uri="{BB962C8B-B14F-4D97-AF65-F5344CB8AC3E}">
        <p14:creationId xmlns:p14="http://schemas.microsoft.com/office/powerpoint/2010/main" val="340057820"/>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143000"/>
          </a:xfrm>
        </p:spPr>
        <p:txBody>
          <a:bodyPr/>
          <a:lstStyle/>
          <a:p>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p>
        </p:txBody>
      </p:sp>
      <p:graphicFrame>
        <p:nvGraphicFramePr>
          <p:cNvPr id="6" name="Схема 5"/>
          <p:cNvGraphicFramePr/>
          <p:nvPr>
            <p:extLst>
              <p:ext uri="{D42A27DB-BD31-4B8C-83A1-F6EECF244321}">
                <p14:modId xmlns:p14="http://schemas.microsoft.com/office/powerpoint/2010/main" val="3443734611"/>
              </p:ext>
            </p:extLst>
          </p:nvPr>
        </p:nvGraphicFramePr>
        <p:xfrm>
          <a:off x="323528" y="116632"/>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476163"/>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TotalTime>
  <Words>1095</Words>
  <Application>Microsoft Office PowerPoint</Application>
  <PresentationFormat>Экран (4:3)</PresentationFormat>
  <Paragraphs>108</Paragraphs>
  <Slides>15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Оформление по умолчанию</vt:lpstr>
      <vt:lpstr>О ЗАЩИТЕ  ПЕРСОНАЛЬНЫХ ДАННЫХ</vt:lpstr>
      <vt:lpstr> </vt:lpstr>
      <vt:lpstr> </vt:lpstr>
      <vt:lpstr>Презентация PowerPoint</vt:lpstr>
      <vt:lpstr> </vt:lpstr>
      <vt:lpstr>В соответствии с Политикой обработки персональных данных университет осуществляет обработку персональных данных следующих категорий субъектов персональных данных:</vt:lpstr>
      <vt:lpstr>Презентация PowerPoint</vt:lpstr>
      <vt:lpstr>Презентация PowerPoint</vt:lpstr>
      <vt:lpstr> </vt:lpstr>
      <vt:lpstr> </vt:lpstr>
      <vt:lpstr>Презентация PowerPoint</vt:lpstr>
      <vt:lpstr>Ответственность в сфере персональных данных </vt:lpstr>
      <vt:lpstr>Ответственность в сфере персональных данных </vt:lpstr>
      <vt:lpstr>Ответственность в сфере персональных данных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ПЕДАГОГИЧЕСКИЙ ФАКУЛЬТЕТ  учреждения образования  «Гродненский государственный университет имени Янки Купалы»</dc:title>
  <dc:creator>МИХАЙЛОВА НАТАЛЬЯ СЕРГЕЕВНА</dc:creator>
  <cp:lastModifiedBy>СКЕРСЬ МАРИЯ АНТОНОВНА</cp:lastModifiedBy>
  <cp:revision>157</cp:revision>
  <cp:lastPrinted>2018-06-11T09:31:27Z</cp:lastPrinted>
  <dcterms:created xsi:type="dcterms:W3CDTF">2016-12-15T09:04:13Z</dcterms:created>
  <dcterms:modified xsi:type="dcterms:W3CDTF">2021-11-16T14:28:46Z</dcterms:modified>
</cp:coreProperties>
</file>