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820" r:id="rId2"/>
  </p:sldMasterIdLst>
  <p:notesMasterIdLst>
    <p:notesMasterId r:id="rId15"/>
  </p:notesMasterIdLst>
  <p:handoutMasterIdLst>
    <p:handoutMasterId r:id="rId16"/>
  </p:handoutMasterIdLst>
  <p:sldIdLst>
    <p:sldId id="378" r:id="rId3"/>
    <p:sldId id="607" r:id="rId4"/>
    <p:sldId id="612" r:id="rId5"/>
    <p:sldId id="614" r:id="rId6"/>
    <p:sldId id="616" r:id="rId7"/>
    <p:sldId id="624" r:id="rId8"/>
    <p:sldId id="625" r:id="rId9"/>
    <p:sldId id="623" r:id="rId10"/>
    <p:sldId id="620" r:id="rId11"/>
    <p:sldId id="621" r:id="rId12"/>
    <p:sldId id="622" r:id="rId13"/>
    <p:sldId id="571" r:id="rId14"/>
  </p:sldIdLst>
  <p:sldSz cx="9906000" cy="6858000" type="A4"/>
  <p:notesSz cx="9945688" cy="68119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6">
          <p15:clr>
            <a:srgbClr val="A4A3A4"/>
          </p15:clr>
        </p15:guide>
        <p15:guide id="2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99"/>
    <a:srgbClr val="000099"/>
    <a:srgbClr val="07E98E"/>
    <a:srgbClr val="000000"/>
    <a:srgbClr val="669900"/>
    <a:srgbClr val="9FB8E9"/>
    <a:srgbClr val="FF9900"/>
    <a:srgbClr val="CC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9" autoAdjust="0"/>
    <p:restoredTop sz="89165" autoAdjust="0"/>
  </p:normalViewPr>
  <p:slideViewPr>
    <p:cSldViewPr snapToGrid="0">
      <p:cViewPr>
        <p:scale>
          <a:sx n="71" d="100"/>
          <a:sy n="71" d="100"/>
        </p:scale>
        <p:origin x="-1971" y="-40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Grid="0">
      <p:cViewPr varScale="1">
        <p:scale>
          <a:sx n="35" d="100"/>
          <a:sy n="35" d="100"/>
        </p:scale>
        <p:origin x="-1608" y="-90"/>
      </p:cViewPr>
      <p:guideLst>
        <p:guide orient="horz" pos="2146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16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0"/>
            <a:ext cx="43116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0650"/>
            <a:ext cx="43116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70650"/>
            <a:ext cx="43116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9D3DBC8-3E11-4548-B431-982272FBE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05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16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450" y="0"/>
            <a:ext cx="43116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8963" y="511175"/>
            <a:ext cx="3690937" cy="2554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35325"/>
            <a:ext cx="7958138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0650"/>
            <a:ext cx="43116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450" y="6470650"/>
            <a:ext cx="43116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0A1BDAD-02EB-4381-9CF6-9C7471B66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35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14EE4-44C6-4C1A-9971-DAA57458F1D6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D03BC-C1A8-49B0-951B-9395FC1D4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35C0-7A6B-4A29-9D78-836C7BFD6B6B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80DAF-AACA-4293-9F4C-AE2AC3D99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BF693-9E53-4493-B882-A6C23BF8085F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5F271-5AE6-40A3-811A-CAEB64CF0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7C4A172-139A-4770-85D5-9152DBEDC985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FD5B573-AE64-4276-8F6B-8ABE586F6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AE2EB03-5ADD-412E-9FC1-DDC03CBF2EF9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3ED1EAF-3A43-4E1F-B7F2-BB00A7307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995ACCE-DD0F-4B43-A183-7DB644ECE81E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597AE9D-2F91-409E-BD01-AF876F4E8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C73B5F-BA05-40BB-9461-F74010461313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D94CD9-684E-4CD9-8188-9C4A7F7B8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DB4D874-3A33-4EA5-938A-E0BBC383B86A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A3CB74A-C003-4E83-9174-2181959AA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12AD0B4-049C-4182-9291-C62871A66CD4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A36445-ACC1-4F6D-A67F-9B4B7D250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738EE9D-4B90-4C72-9877-DE259A7D5A11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82F02BF-990A-4C42-9EA3-F1AAE4EBC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DCCD1F6-4A90-4976-93C6-0906ABD46FCC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24E8CFD-D8DB-4E76-8621-05D5937C8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EACBC-8DFF-4A47-9F99-17303456052E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DC858-7868-4812-8218-A58CA4D71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D0C6FAA-42EA-4822-9F77-E4155A5A057D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D11A2B8-9DEC-45AA-82DF-2ACBC9A6D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61AFF0-CD8C-429E-93EF-7EFFF7015A95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83619FD-1959-402A-A608-6D65DACD8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A88BF2-7633-458F-A481-1B7F141B8F8E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38E81D9-3055-4D95-945D-6CC55E237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5300" y="511175"/>
            <a:ext cx="8915400" cy="88582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95300" y="1473200"/>
            <a:ext cx="89154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800B912-584F-4038-9DE6-29C6F305995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6408D-AD45-476E-AD26-C5D686A29487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A91C-E1A1-4D05-874B-7BEEE41E9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B45A5-8992-4536-A863-812110F638AC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94476-A090-4BC1-BB15-B938D66FC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4657A-4B16-4A33-9065-2193F8DA1ACB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772D2-5708-418D-BC25-C7A2DFE93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03676-CCD8-439A-8462-9A57CD3AA7E5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E64DF-1A79-4ABD-83D4-ED9F462EA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82B62-C57E-4029-BB54-B39FDDB379E3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34D9-C5B5-4C35-9721-744DD0401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67D14-1EEF-46EB-9F5D-45A1B6F764BD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ADB6F-BEF1-46D1-BB29-E8A9C4988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9C234-5580-4003-930C-3DE8576CB261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19A7A-503F-4AA7-88B0-D35ADDE54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29D80012-6467-4E55-99EA-72185DD5ADCF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5C89F1B-2C6E-4829-B2CF-528E16F56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1929F5C-E3E5-48F5-8BC2-C2246C37B2E0}" type="datetime1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E488291-9FAB-4655-925D-C7EBFF267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712694" y="470647"/>
            <a:ext cx="8656356" cy="3079376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lvl="0" algn="ctr"/>
            <a:endParaRPr lang="en-US" sz="36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назначении стипендий </a:t>
            </a:r>
            <a:endParaRPr lang="en-US" sz="36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Республики Беларусь, </a:t>
            </a:r>
            <a:endParaRPr lang="en-US" sz="36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именных </a:t>
            </a:r>
            <a:r>
              <a:rPr lang="ru-RU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стипендий, </a:t>
            </a:r>
            <a:endParaRPr lang="en-US" sz="36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персональных </a:t>
            </a:r>
            <a:endParaRPr lang="en-US" sz="36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стипендий </a:t>
            </a:r>
            <a:r>
              <a:rPr lang="ru-RU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Совета </a:t>
            </a: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университета» </a:t>
            </a:r>
            <a:endParaRPr lang="ru-RU" sz="36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Himalaya" pitchFamily="2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94462" y="4928259"/>
            <a:ext cx="6628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/>
              <a:t>«Материалы ЕДИ, январь 2022 г.»</a:t>
            </a:r>
          </a:p>
          <a:p>
            <a:pPr algn="r"/>
            <a:r>
              <a:rPr lang="ru-RU" i="1" dirty="0" smtClean="0"/>
              <a:t>Подготовлено отделом поддержки молодёжных проектов и инициатив </a:t>
            </a:r>
            <a:r>
              <a:rPr lang="ru-RU" i="1" dirty="0" err="1" smtClean="0"/>
              <a:t>УВРсМ</a:t>
            </a:r>
            <a:r>
              <a:rPr lang="ru-RU" i="1" dirty="0" smtClean="0"/>
              <a:t> УО «Гродненский государственный университет имени Янки Купалы»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Перечень </a:t>
            </a:r>
            <a:r>
              <a:rPr lang="ru-RU" sz="2800" b="1" dirty="0" smtClean="0">
                <a:solidFill>
                  <a:srgbClr val="FF0000"/>
                </a:solidFill>
              </a:rPr>
              <a:t>документов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для назначения </a:t>
            </a:r>
            <a:r>
              <a:rPr lang="ru-RU" sz="2800" b="1" dirty="0" smtClean="0">
                <a:solidFill>
                  <a:srgbClr val="FF0000"/>
                </a:solidFill>
              </a:rPr>
              <a:t>именных стипендий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(предоставляется в Комиссию)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419100" y="1590675"/>
            <a:ext cx="9469439" cy="3336925"/>
            <a:chOff x="264" y="1002"/>
            <a:chExt cx="5965" cy="2102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264" y="1008"/>
              <a:ext cx="5625" cy="2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05" y="1002"/>
              <a:ext cx="187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84" y="102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78" y="1021"/>
              <a:ext cx="12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Для назначения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026" y="1018"/>
              <a:ext cx="155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sng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именных</a:t>
              </a:r>
              <a:r>
                <a:rPr kumimoji="0" lang="ru-RU" sz="21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ru-RU" sz="2100" b="1" i="0" u="sng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стипендий</a:t>
              </a:r>
              <a:endPara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604" y="1021"/>
              <a:ext cx="11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682" y="1021"/>
              <a:ext cx="235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(стипендии имени Франциска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64" y="1216"/>
              <a:ext cx="584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Скорины, имени А.Н. </a:t>
              </a:r>
              <a:r>
                <a:rPr kumimoji="0" lang="ru-RU" sz="2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Севченко</a:t>
              </a:r>
              <a:r>
                <a:rPr kumimoji="0" lang="ru-RU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, имени </a:t>
              </a:r>
              <a:r>
                <a:rPr kumimoji="0" lang="ru-RU" sz="2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Якуба</a:t>
              </a:r>
              <a:r>
                <a:rPr kumimoji="0" lang="ru-RU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Коласа, имени Янки Купалы,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4" y="1409"/>
              <a:ext cx="585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имени Максима Богдановича, имени Петруся Бровки, имени И.П.Шамякина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64" y="1602"/>
              <a:ext cx="534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(для студентов филологического факультета), имени </a:t>
              </a:r>
              <a:r>
                <a:rPr kumimoji="0" lang="ru-RU" sz="2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А.С.Пушкина</a:t>
              </a:r>
              <a:r>
                <a:rPr kumimoji="0" lang="ru-RU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(для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64" y="1796"/>
              <a:ext cx="2012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студентов филологическо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127" y="1796"/>
              <a:ext cx="256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го</a:t>
              </a:r>
              <a:r>
                <a:rPr kumimoji="0" lang="ru-RU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факультета) предоставляются: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514" y="1796"/>
              <a:ext cx="11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05" y="1990"/>
              <a:ext cx="1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723" y="1990"/>
              <a:ext cx="11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863" y="1990"/>
              <a:ext cx="536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список кандидатов для назначения именных 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стипендий по установленной</a:t>
              </a:r>
              <a:r>
                <a:rPr kumimoji="0" lang="ru-RU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форме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158" y="2168"/>
              <a:ext cx="10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320" y="2168"/>
              <a:ext cx="10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05" y="2349"/>
              <a:ext cx="1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723" y="2349"/>
              <a:ext cx="11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863" y="2349"/>
              <a:ext cx="485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выписка из протокола заседания Совета факультета с рекомендацией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64" y="2527"/>
              <a:ext cx="168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кандидата (кандидатов)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851" y="2527"/>
              <a:ext cx="10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890" y="2527"/>
              <a:ext cx="242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 получение именной стипендии;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0" name="Rectangle 31"/>
            <p:cNvSpPr>
              <a:spLocks noChangeArrowheads="1"/>
            </p:cNvSpPr>
            <p:nvPr/>
          </p:nvSpPr>
          <p:spPr bwMode="auto">
            <a:xfrm>
              <a:off x="4199" y="2527"/>
              <a:ext cx="10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" name="Rectangle 32"/>
            <p:cNvSpPr>
              <a:spLocks noChangeArrowheads="1"/>
            </p:cNvSpPr>
            <p:nvPr/>
          </p:nvSpPr>
          <p:spPr bwMode="auto">
            <a:xfrm>
              <a:off x="605" y="2708"/>
              <a:ext cx="1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" name="Rectangle 33"/>
            <p:cNvSpPr>
              <a:spLocks noChangeArrowheads="1"/>
            </p:cNvSpPr>
            <p:nvPr/>
          </p:nvSpPr>
          <p:spPr bwMode="auto">
            <a:xfrm>
              <a:off x="723" y="2708"/>
              <a:ext cx="11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" name="Rectangle 34"/>
            <p:cNvSpPr>
              <a:spLocks noChangeArrowheads="1"/>
            </p:cNvSpPr>
            <p:nvPr/>
          </p:nvSpPr>
          <p:spPr bwMode="auto">
            <a:xfrm>
              <a:off x="863" y="2708"/>
              <a:ext cx="139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выписка из зачётно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5" name="Rectangle 35"/>
            <p:cNvSpPr>
              <a:spLocks noChangeArrowheads="1"/>
            </p:cNvSpPr>
            <p:nvPr/>
          </p:nvSpPr>
          <p:spPr bwMode="auto">
            <a:xfrm>
              <a:off x="2198" y="2708"/>
              <a:ext cx="11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6" name="Rectangle 36"/>
            <p:cNvSpPr>
              <a:spLocks noChangeArrowheads="1"/>
            </p:cNvSpPr>
            <p:nvPr/>
          </p:nvSpPr>
          <p:spPr bwMode="auto">
            <a:xfrm>
              <a:off x="2252" y="2708"/>
              <a:ext cx="5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экзаме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7" name="Rectangle 37"/>
            <p:cNvSpPr>
              <a:spLocks noChangeArrowheads="1"/>
            </p:cNvSpPr>
            <p:nvPr/>
          </p:nvSpPr>
          <p:spPr bwMode="auto">
            <a:xfrm>
              <a:off x="2694" y="2708"/>
              <a:ext cx="47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нацио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8" name="Rectangle 38"/>
            <p:cNvSpPr>
              <a:spLocks noChangeArrowheads="1"/>
            </p:cNvSpPr>
            <p:nvPr/>
          </p:nvSpPr>
          <p:spPr bwMode="auto">
            <a:xfrm>
              <a:off x="3094" y="2708"/>
              <a:ext cx="208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нной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ведомости за последние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9" name="Rectangle 39"/>
            <p:cNvSpPr>
              <a:spLocks noChangeArrowheads="1"/>
            </p:cNvSpPr>
            <p:nvPr/>
          </p:nvSpPr>
          <p:spPr bwMode="auto">
            <a:xfrm>
              <a:off x="5130" y="2708"/>
              <a:ext cx="10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0" name="Rectangle 40"/>
            <p:cNvSpPr>
              <a:spLocks noChangeArrowheads="1"/>
            </p:cNvSpPr>
            <p:nvPr/>
          </p:nvSpPr>
          <p:spPr bwMode="auto">
            <a:xfrm>
              <a:off x="5191" y="2708"/>
              <a:ext cx="81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4 (четыре)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1" name="Rectangle 41"/>
            <p:cNvSpPr>
              <a:spLocks noChangeArrowheads="1"/>
            </p:cNvSpPr>
            <p:nvPr/>
          </p:nvSpPr>
          <p:spPr bwMode="auto">
            <a:xfrm>
              <a:off x="264" y="2888"/>
              <a:ext cx="71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семестра.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2" name="Rectangle 42"/>
            <p:cNvSpPr>
              <a:spLocks noChangeArrowheads="1"/>
            </p:cNvSpPr>
            <p:nvPr/>
          </p:nvSpPr>
          <p:spPr bwMode="auto">
            <a:xfrm>
              <a:off x="898" y="2888"/>
              <a:ext cx="10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782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959" y="309282"/>
            <a:ext cx="8915400" cy="847165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</a:rPr>
              <a:t>Перечень документов,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предоставляемый в Комиссию </a:t>
            </a:r>
            <a:r>
              <a:rPr lang="ru-RU" sz="2400" b="1" dirty="0" smtClean="0">
                <a:solidFill>
                  <a:srgbClr val="FF0000"/>
                </a:solidFill>
              </a:rPr>
              <a:t> для </a:t>
            </a:r>
            <a:r>
              <a:rPr lang="ru-RU" sz="2400" b="1" dirty="0">
                <a:solidFill>
                  <a:srgbClr val="FF0000"/>
                </a:solidFill>
              </a:rPr>
              <a:t>назначения стипендий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711201" y="1123950"/>
            <a:ext cx="8851903" cy="2303463"/>
            <a:chOff x="709" y="708"/>
            <a:chExt cx="5576" cy="1451"/>
          </a:xfrm>
        </p:grpSpPr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709" y="712"/>
              <a:ext cx="5385" cy="1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995" y="708"/>
              <a:ext cx="17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070" y="726"/>
              <a:ext cx="12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0" y="726"/>
              <a:ext cx="123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Для назначения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417" y="721"/>
              <a:ext cx="252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стипендий    Совета университета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971" y="726"/>
              <a:ext cx="10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076" y="72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6066" y="726"/>
              <a:ext cx="10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37" y="726"/>
              <a:ext cx="134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предоставляются: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898" y="913"/>
              <a:ext cx="10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826" y="1094"/>
              <a:ext cx="10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925" y="944"/>
              <a:ext cx="212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1. </a:t>
              </a: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список кандидатов на назначение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061" y="922"/>
              <a:ext cx="30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персональных стипендий Совета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078" y="1109"/>
              <a:ext cx="231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7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у</a:t>
              </a: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ниверситета по установленной</a:t>
              </a:r>
              <a:r>
                <a:rPr kumimoji="0" lang="ru-RU" sz="17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форме</a:t>
              </a: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460" y="1254"/>
              <a:ext cx="93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846" y="1254"/>
              <a:ext cx="93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3099" y="1254"/>
              <a:ext cx="93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925" y="1353"/>
              <a:ext cx="23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700" b="1" dirty="0">
                  <a:solidFill>
                    <a:srgbClr val="3333FF"/>
                  </a:solidFill>
                  <a:latin typeface="Times New Roman" pitchFamily="18" charset="0"/>
                  <a:cs typeface="Arial" pitchFamily="34" charset="0"/>
                </a:rPr>
                <a:t>2</a:t>
              </a: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088" y="1413"/>
              <a:ext cx="10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241" y="1414"/>
              <a:ext cx="93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4" name="Rectangle 32"/>
            <p:cNvSpPr>
              <a:spLocks noChangeArrowheads="1"/>
            </p:cNvSpPr>
            <p:nvPr/>
          </p:nvSpPr>
          <p:spPr bwMode="auto">
            <a:xfrm>
              <a:off x="1160" y="1345"/>
              <a:ext cx="18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выписка из протокола заседания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5" name="Rectangle 33"/>
            <p:cNvSpPr>
              <a:spLocks noChangeArrowheads="1"/>
            </p:cNvSpPr>
            <p:nvPr/>
          </p:nvSpPr>
          <p:spPr bwMode="auto">
            <a:xfrm>
              <a:off x="2988" y="1307"/>
              <a:ext cx="112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Совета факультета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8" name="Rectangle 34"/>
            <p:cNvSpPr>
              <a:spLocks noChangeArrowheads="1"/>
            </p:cNvSpPr>
            <p:nvPr/>
          </p:nvSpPr>
          <p:spPr bwMode="auto">
            <a:xfrm>
              <a:off x="4490" y="1414"/>
              <a:ext cx="93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" name="Rectangle 35"/>
            <p:cNvSpPr>
              <a:spLocks noChangeArrowheads="1"/>
            </p:cNvSpPr>
            <p:nvPr/>
          </p:nvSpPr>
          <p:spPr bwMode="auto">
            <a:xfrm>
              <a:off x="4066" y="1318"/>
              <a:ext cx="159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/ Коллегиального органа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0" name="Rectangle 36"/>
            <p:cNvSpPr>
              <a:spLocks noChangeArrowheads="1"/>
            </p:cNvSpPr>
            <p:nvPr/>
          </p:nvSpPr>
          <p:spPr bwMode="auto">
            <a:xfrm>
              <a:off x="1066" y="1522"/>
              <a:ext cx="1965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студенческого самоуправления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1" name="Rectangle 37"/>
            <p:cNvSpPr>
              <a:spLocks noChangeArrowheads="1"/>
            </p:cNvSpPr>
            <p:nvPr/>
          </p:nvSpPr>
          <p:spPr bwMode="auto">
            <a:xfrm>
              <a:off x="2532" y="1596"/>
              <a:ext cx="9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;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2" name="Rectangle 38"/>
            <p:cNvSpPr>
              <a:spLocks noChangeArrowheads="1"/>
            </p:cNvSpPr>
            <p:nvPr/>
          </p:nvSpPr>
          <p:spPr bwMode="auto">
            <a:xfrm>
              <a:off x="2572" y="1596"/>
              <a:ext cx="93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3" name="Rectangle 39"/>
            <p:cNvSpPr>
              <a:spLocks noChangeArrowheads="1"/>
            </p:cNvSpPr>
            <p:nvPr/>
          </p:nvSpPr>
          <p:spPr bwMode="auto">
            <a:xfrm>
              <a:off x="925" y="1719"/>
              <a:ext cx="10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700" b="1" dirty="0">
                  <a:solidFill>
                    <a:srgbClr val="3333FF"/>
                  </a:solidFill>
                  <a:latin typeface="Times New Roman" pitchFamily="18" charset="0"/>
                  <a:cs typeface="Arial" pitchFamily="34" charset="0"/>
                </a:rPr>
                <a:t>3</a:t>
              </a: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4" name="Rectangle 40"/>
            <p:cNvSpPr>
              <a:spLocks noChangeArrowheads="1"/>
            </p:cNvSpPr>
            <p:nvPr/>
          </p:nvSpPr>
          <p:spPr bwMode="auto">
            <a:xfrm>
              <a:off x="1088" y="1779"/>
              <a:ext cx="10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5" name="Rectangle 41"/>
            <p:cNvSpPr>
              <a:spLocks noChangeArrowheads="1"/>
            </p:cNvSpPr>
            <p:nvPr/>
          </p:nvSpPr>
          <p:spPr bwMode="auto">
            <a:xfrm>
              <a:off x="1072" y="1745"/>
              <a:ext cx="124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выписка из </a:t>
              </a:r>
              <a:r>
                <a:rPr kumimoji="0" lang="ru-RU" sz="17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зачётно</a:t>
              </a: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-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6" name="Rectangle 42"/>
            <p:cNvSpPr>
              <a:spLocks noChangeArrowheads="1"/>
            </p:cNvSpPr>
            <p:nvPr/>
          </p:nvSpPr>
          <p:spPr bwMode="auto">
            <a:xfrm>
              <a:off x="2528" y="1780"/>
              <a:ext cx="105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" name="Rectangle 43"/>
            <p:cNvSpPr>
              <a:spLocks noChangeArrowheads="1"/>
            </p:cNvSpPr>
            <p:nvPr/>
          </p:nvSpPr>
          <p:spPr bwMode="auto">
            <a:xfrm>
              <a:off x="2394" y="1745"/>
              <a:ext cx="3343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экзаменационной ведомости за последних 4 (четыре)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Rectangle 44"/>
            <p:cNvSpPr>
              <a:spLocks noChangeArrowheads="1"/>
            </p:cNvSpPr>
            <p:nvPr/>
          </p:nvSpPr>
          <p:spPr bwMode="auto">
            <a:xfrm>
              <a:off x="5502" y="1758"/>
              <a:ext cx="63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семестра.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Rectangle 45"/>
            <p:cNvSpPr>
              <a:spLocks noChangeArrowheads="1"/>
            </p:cNvSpPr>
            <p:nvPr/>
          </p:nvSpPr>
          <p:spPr bwMode="auto">
            <a:xfrm>
              <a:off x="1228" y="1962"/>
              <a:ext cx="93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60" name="Group 48"/>
          <p:cNvGrpSpPr>
            <a:grpSpLocks noChangeAspect="1"/>
          </p:cNvGrpSpPr>
          <p:nvPr/>
        </p:nvGrpSpPr>
        <p:grpSpPr bwMode="auto">
          <a:xfrm>
            <a:off x="596994" y="3082879"/>
            <a:ext cx="9269413" cy="3435351"/>
            <a:chOff x="616" y="2035"/>
            <a:chExt cx="5839" cy="2164"/>
          </a:xfrm>
        </p:grpSpPr>
        <p:sp>
          <p:nvSpPr>
            <p:cNvPr id="6161" name="AutoShape 47"/>
            <p:cNvSpPr>
              <a:spLocks noChangeAspect="1" noChangeArrowheads="1" noTextEdit="1"/>
            </p:cNvSpPr>
            <p:nvPr/>
          </p:nvSpPr>
          <p:spPr bwMode="auto">
            <a:xfrm>
              <a:off x="616" y="2035"/>
              <a:ext cx="5839" cy="2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2" name="Rectangle 49"/>
            <p:cNvSpPr>
              <a:spLocks noChangeArrowheads="1"/>
            </p:cNvSpPr>
            <p:nvPr/>
          </p:nvSpPr>
          <p:spPr bwMode="auto">
            <a:xfrm>
              <a:off x="904" y="2054"/>
              <a:ext cx="1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3" name="Rectangle 50"/>
            <p:cNvSpPr>
              <a:spLocks noChangeArrowheads="1"/>
            </p:cNvSpPr>
            <p:nvPr/>
          </p:nvSpPr>
          <p:spPr bwMode="auto">
            <a:xfrm>
              <a:off x="994" y="2070"/>
              <a:ext cx="11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4" name="Rectangle 51"/>
            <p:cNvSpPr>
              <a:spLocks noChangeArrowheads="1"/>
            </p:cNvSpPr>
            <p:nvPr/>
          </p:nvSpPr>
          <p:spPr bwMode="auto">
            <a:xfrm>
              <a:off x="1001" y="2073"/>
              <a:ext cx="10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5" name="Rectangle 52"/>
            <p:cNvSpPr>
              <a:spLocks noChangeArrowheads="1"/>
            </p:cNvSpPr>
            <p:nvPr/>
          </p:nvSpPr>
          <p:spPr bwMode="auto">
            <a:xfrm>
              <a:off x="1041" y="2073"/>
              <a:ext cx="1181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Для назначения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6" name="Rectangle 53"/>
            <p:cNvSpPr>
              <a:spLocks noChangeArrowheads="1"/>
            </p:cNvSpPr>
            <p:nvPr/>
          </p:nvSpPr>
          <p:spPr bwMode="auto">
            <a:xfrm>
              <a:off x="2156" y="2079"/>
              <a:ext cx="333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Областной</a:t>
              </a:r>
              <a:r>
                <a:rPr kumimoji="0" lang="ru-RU" sz="2000" b="1" i="0" u="none" strike="noStrike" cap="none" normalizeH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 премии   имени   А.И. </a:t>
              </a: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Дубко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7" name="Rectangle 54"/>
            <p:cNvSpPr>
              <a:spLocks noChangeArrowheads="1"/>
            </p:cNvSpPr>
            <p:nvPr/>
          </p:nvSpPr>
          <p:spPr bwMode="auto">
            <a:xfrm>
              <a:off x="5914" y="2073"/>
              <a:ext cx="10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8" name="Rectangle 55"/>
            <p:cNvSpPr>
              <a:spLocks noChangeArrowheads="1"/>
            </p:cNvSpPr>
            <p:nvPr/>
          </p:nvSpPr>
          <p:spPr bwMode="auto">
            <a:xfrm>
              <a:off x="5155" y="2056"/>
              <a:ext cx="128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предоставляются: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9" name="Rectangle 56"/>
            <p:cNvSpPr>
              <a:spLocks noChangeArrowheads="1"/>
            </p:cNvSpPr>
            <p:nvPr/>
          </p:nvSpPr>
          <p:spPr bwMode="auto">
            <a:xfrm>
              <a:off x="1810" y="2257"/>
              <a:ext cx="10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0" name="Rectangle 57"/>
            <p:cNvSpPr>
              <a:spLocks noChangeArrowheads="1"/>
            </p:cNvSpPr>
            <p:nvPr/>
          </p:nvSpPr>
          <p:spPr bwMode="auto">
            <a:xfrm>
              <a:off x="912" y="2298"/>
              <a:ext cx="1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1" name="Rectangle 58"/>
            <p:cNvSpPr>
              <a:spLocks noChangeArrowheads="1"/>
            </p:cNvSpPr>
            <p:nvPr/>
          </p:nvSpPr>
          <p:spPr bwMode="auto">
            <a:xfrm>
              <a:off x="1031" y="2439"/>
              <a:ext cx="10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2" name="Rectangle 59"/>
            <p:cNvSpPr>
              <a:spLocks noChangeArrowheads="1"/>
            </p:cNvSpPr>
            <p:nvPr/>
          </p:nvSpPr>
          <p:spPr bwMode="auto">
            <a:xfrm>
              <a:off x="1142" y="2288"/>
              <a:ext cx="364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список кандидатов на назначение именных стипендий Совета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3" name="Rectangle 60"/>
            <p:cNvSpPr>
              <a:spLocks noChangeArrowheads="1"/>
            </p:cNvSpPr>
            <p:nvPr/>
          </p:nvSpPr>
          <p:spPr bwMode="auto">
            <a:xfrm>
              <a:off x="4886" y="2298"/>
              <a:ext cx="82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университета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4" name="Rectangle 61"/>
            <p:cNvSpPr>
              <a:spLocks noChangeArrowheads="1"/>
            </p:cNvSpPr>
            <p:nvPr/>
          </p:nvSpPr>
          <p:spPr bwMode="auto">
            <a:xfrm>
              <a:off x="1150" y="2453"/>
              <a:ext cx="149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7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п</a:t>
              </a:r>
              <a:r>
                <a:rPr lang="ru-RU" sz="17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о установленной форме</a:t>
              </a: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;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5" name="Rectangle 62"/>
            <p:cNvSpPr>
              <a:spLocks noChangeArrowheads="1"/>
            </p:cNvSpPr>
            <p:nvPr/>
          </p:nvSpPr>
          <p:spPr bwMode="auto">
            <a:xfrm>
              <a:off x="1973" y="2607"/>
              <a:ext cx="89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6" name="Rectangle 63"/>
            <p:cNvSpPr>
              <a:spLocks noChangeArrowheads="1"/>
            </p:cNvSpPr>
            <p:nvPr/>
          </p:nvSpPr>
          <p:spPr bwMode="auto">
            <a:xfrm>
              <a:off x="2008" y="260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8" name="Rectangle 65"/>
            <p:cNvSpPr>
              <a:spLocks noChangeArrowheads="1"/>
            </p:cNvSpPr>
            <p:nvPr/>
          </p:nvSpPr>
          <p:spPr bwMode="auto">
            <a:xfrm>
              <a:off x="2212" y="260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9" name="Rectangle 66"/>
            <p:cNvSpPr>
              <a:spLocks noChangeArrowheads="1"/>
            </p:cNvSpPr>
            <p:nvPr/>
          </p:nvSpPr>
          <p:spPr bwMode="auto">
            <a:xfrm>
              <a:off x="2250" y="2607"/>
              <a:ext cx="89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0" name="Rectangle 67"/>
            <p:cNvSpPr>
              <a:spLocks noChangeArrowheads="1"/>
            </p:cNvSpPr>
            <p:nvPr/>
          </p:nvSpPr>
          <p:spPr bwMode="auto">
            <a:xfrm>
              <a:off x="912" y="2667"/>
              <a:ext cx="1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1" name="Rectangle 68"/>
            <p:cNvSpPr>
              <a:spLocks noChangeArrowheads="1"/>
            </p:cNvSpPr>
            <p:nvPr/>
          </p:nvSpPr>
          <p:spPr bwMode="auto">
            <a:xfrm>
              <a:off x="1031" y="2764"/>
              <a:ext cx="10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2" name="Rectangle 69"/>
            <p:cNvSpPr>
              <a:spLocks noChangeArrowheads="1"/>
            </p:cNvSpPr>
            <p:nvPr/>
          </p:nvSpPr>
          <p:spPr bwMode="auto">
            <a:xfrm>
              <a:off x="1121" y="2657"/>
              <a:ext cx="4557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выписка из протокола заседания Совета факультета / Коллегиального органа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3" name="Rectangle 70"/>
            <p:cNvSpPr>
              <a:spLocks noChangeArrowheads="1"/>
            </p:cNvSpPr>
            <p:nvPr/>
          </p:nvSpPr>
          <p:spPr bwMode="auto">
            <a:xfrm>
              <a:off x="1099" y="2851"/>
              <a:ext cx="18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студенческого самоуправления;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4" name="Rectangle 71"/>
            <p:cNvSpPr>
              <a:spLocks noChangeArrowheads="1"/>
            </p:cNvSpPr>
            <p:nvPr/>
          </p:nvSpPr>
          <p:spPr bwMode="auto">
            <a:xfrm>
              <a:off x="2496" y="2932"/>
              <a:ext cx="89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5" name="Rectangle 72"/>
            <p:cNvSpPr>
              <a:spLocks noChangeArrowheads="1"/>
            </p:cNvSpPr>
            <p:nvPr/>
          </p:nvSpPr>
          <p:spPr bwMode="auto">
            <a:xfrm>
              <a:off x="921" y="3089"/>
              <a:ext cx="10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6" name="Rectangle 73"/>
            <p:cNvSpPr>
              <a:spLocks noChangeArrowheads="1"/>
            </p:cNvSpPr>
            <p:nvPr/>
          </p:nvSpPr>
          <p:spPr bwMode="auto">
            <a:xfrm>
              <a:off x="1031" y="3088"/>
              <a:ext cx="10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7" name="Rectangle 74"/>
            <p:cNvSpPr>
              <a:spLocks noChangeArrowheads="1"/>
            </p:cNvSpPr>
            <p:nvPr/>
          </p:nvSpPr>
          <p:spPr bwMode="auto">
            <a:xfrm>
              <a:off x="1164" y="3099"/>
              <a:ext cx="358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характеристика кандидата с указанием следующих сведений: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8" name="Rectangle 75"/>
            <p:cNvSpPr>
              <a:spLocks noChangeArrowheads="1"/>
            </p:cNvSpPr>
            <p:nvPr/>
          </p:nvSpPr>
          <p:spPr bwMode="auto">
            <a:xfrm>
              <a:off x="4921" y="3099"/>
              <a:ext cx="8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фамилия, имя,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9" name="Rectangle 76"/>
            <p:cNvSpPr>
              <a:spLocks noChangeArrowheads="1"/>
            </p:cNvSpPr>
            <p:nvPr/>
          </p:nvSpPr>
          <p:spPr bwMode="auto">
            <a:xfrm>
              <a:off x="858" y="3287"/>
              <a:ext cx="5321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отчество студента (полностью), курс, специальность, краткая характеристика достижений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0" name="Rectangle 77"/>
            <p:cNvSpPr>
              <a:spLocks noChangeArrowheads="1"/>
            </p:cNvSpPr>
            <p:nvPr/>
          </p:nvSpPr>
          <p:spPr bwMode="auto">
            <a:xfrm>
              <a:off x="777" y="3412"/>
              <a:ext cx="95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 учебе, научно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1" name="Rectangle 78"/>
            <p:cNvSpPr>
              <a:spLocks noChangeArrowheads="1"/>
            </p:cNvSpPr>
            <p:nvPr/>
          </p:nvSpPr>
          <p:spPr bwMode="auto">
            <a:xfrm>
              <a:off x="1768" y="3412"/>
              <a:ext cx="10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2" name="Rectangle 79"/>
            <p:cNvSpPr>
              <a:spLocks noChangeArrowheads="1"/>
            </p:cNvSpPr>
            <p:nvPr/>
          </p:nvSpPr>
          <p:spPr bwMode="auto">
            <a:xfrm>
              <a:off x="1879" y="3434"/>
              <a:ext cx="428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исследовательской, культурной, спортивной и общественной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3" name="Rectangle 80"/>
            <p:cNvSpPr>
              <a:spLocks noChangeArrowheads="1"/>
            </p:cNvSpPr>
            <p:nvPr/>
          </p:nvSpPr>
          <p:spPr bwMode="auto">
            <a:xfrm>
              <a:off x="5441" y="3412"/>
              <a:ext cx="867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деятельности;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4" name="Rectangle 81"/>
            <p:cNvSpPr>
              <a:spLocks noChangeArrowheads="1"/>
            </p:cNvSpPr>
            <p:nvPr/>
          </p:nvSpPr>
          <p:spPr bwMode="auto">
            <a:xfrm>
              <a:off x="1414" y="3568"/>
              <a:ext cx="89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5" name="Rectangle 82"/>
            <p:cNvSpPr>
              <a:spLocks noChangeArrowheads="1"/>
            </p:cNvSpPr>
            <p:nvPr/>
          </p:nvSpPr>
          <p:spPr bwMode="auto">
            <a:xfrm>
              <a:off x="923" y="3597"/>
              <a:ext cx="409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*Характеристика подписывается деканом соответствующего факультета,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6" name="Rectangle 83"/>
            <p:cNvSpPr>
              <a:spLocks noChangeArrowheads="1"/>
            </p:cNvSpPr>
            <p:nvPr/>
          </p:nvSpPr>
          <p:spPr bwMode="auto">
            <a:xfrm>
              <a:off x="4925" y="3597"/>
              <a:ext cx="1149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заверяется печатью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7" name="Rectangle 84"/>
            <p:cNvSpPr>
              <a:spLocks noChangeArrowheads="1"/>
            </p:cNvSpPr>
            <p:nvPr/>
          </p:nvSpPr>
          <p:spPr bwMode="auto">
            <a:xfrm>
              <a:off x="1005" y="3712"/>
              <a:ext cx="1752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и предоставляется в одном экз.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8" name="Rectangle 85"/>
            <p:cNvSpPr>
              <a:spLocks noChangeArrowheads="1"/>
            </p:cNvSpPr>
            <p:nvPr/>
          </p:nvSpPr>
          <p:spPr bwMode="auto">
            <a:xfrm>
              <a:off x="2258" y="3869"/>
              <a:ext cx="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9" name="Rectangle 86"/>
            <p:cNvSpPr>
              <a:spLocks noChangeArrowheads="1"/>
            </p:cNvSpPr>
            <p:nvPr/>
          </p:nvSpPr>
          <p:spPr bwMode="auto">
            <a:xfrm>
              <a:off x="976" y="3900"/>
              <a:ext cx="15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4. </a:t>
              </a: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выписка из </a:t>
              </a:r>
              <a:r>
                <a:rPr kumimoji="0" lang="ru-RU" sz="17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зачётно</a:t>
              </a: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-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0" name="Rectangle 87"/>
            <p:cNvSpPr>
              <a:spLocks noChangeArrowheads="1"/>
            </p:cNvSpPr>
            <p:nvPr/>
          </p:nvSpPr>
          <p:spPr bwMode="auto">
            <a:xfrm>
              <a:off x="1728" y="401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1" name="Rectangle 88"/>
            <p:cNvSpPr>
              <a:spLocks noChangeArrowheads="1"/>
            </p:cNvSpPr>
            <p:nvPr/>
          </p:nvSpPr>
          <p:spPr bwMode="auto">
            <a:xfrm>
              <a:off x="2396" y="3899"/>
              <a:ext cx="319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экзаменационной ведомости за весь период обучения.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2" name="Rectangle 89"/>
            <p:cNvSpPr>
              <a:spLocks noChangeArrowheads="1"/>
            </p:cNvSpPr>
            <p:nvPr/>
          </p:nvSpPr>
          <p:spPr bwMode="auto">
            <a:xfrm>
              <a:off x="4927" y="4033"/>
              <a:ext cx="7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34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14325" y="3789363"/>
            <a:ext cx="9102725" cy="2170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/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/>
            </a:pPr>
            <a:r>
              <a:rPr lang="ru-RU" sz="75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Спасибо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CDFE-8C31-46DB-B31C-8AC309A1EB6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08383"/>
            <a:ext cx="8915400" cy="706023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документы: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3753" y="753442"/>
            <a:ext cx="9254835" cy="5417127"/>
          </a:xfrm>
        </p:spPr>
        <p:txBody>
          <a:bodyPr/>
          <a:lstStyle/>
          <a:p>
            <a:pPr lvl="0" algn="just">
              <a:spcAft>
                <a:spcPts val="0"/>
              </a:spcAft>
              <a:buSzPts val="1400"/>
              <a:tabLst>
                <a:tab pos="685800" algn="l"/>
              </a:tabLst>
            </a:pPr>
            <a:r>
              <a:rPr lang="ru-RU" sz="2000" dirty="0" smtClean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 smtClean="0">
                <a:solidFill>
                  <a:srgbClr val="3333FF"/>
                </a:solidFill>
                <a:latin typeface="Times New Roman"/>
                <a:ea typeface="Times New Roman"/>
              </a:rPr>
              <a:t>Указ Президента Республики Беларусь  от  6 сентября 2011 № 398 «О социальной  поддержке обучающихся»</a:t>
            </a:r>
          </a:p>
          <a:p>
            <a:pPr marL="0" lvl="0" indent="0" algn="just">
              <a:spcAft>
                <a:spcPts val="0"/>
              </a:spcAft>
              <a:buSzPts val="1400"/>
              <a:buNone/>
              <a:tabLst>
                <a:tab pos="685800" algn="l"/>
              </a:tabLst>
            </a:pPr>
            <a:endParaRPr lang="ru-RU" sz="2200" dirty="0" smtClean="0">
              <a:solidFill>
                <a:srgbClr val="3333FF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SzPts val="1400"/>
              <a:tabLst>
                <a:tab pos="685800" algn="l"/>
              </a:tabLst>
            </a:pPr>
            <a:r>
              <a:rPr lang="ru-RU" sz="2200" dirty="0" smtClean="0">
                <a:solidFill>
                  <a:srgbClr val="3333FF"/>
                </a:solidFill>
                <a:latin typeface="Times New Roman"/>
                <a:ea typeface="Times New Roman"/>
              </a:rPr>
              <a:t>Инструкция </a:t>
            </a:r>
            <a:r>
              <a:rPr lang="ru-RU" sz="2200" dirty="0">
                <a:solidFill>
                  <a:srgbClr val="3333FF"/>
                </a:solidFill>
                <a:latin typeface="Times New Roman"/>
                <a:ea typeface="Times New Roman"/>
              </a:rPr>
              <a:t>об условиях, порядке назначения и выплаты стипендий и других денежных выплат </a:t>
            </a:r>
            <a:r>
              <a:rPr lang="ru-RU" sz="2200" dirty="0" smtClean="0">
                <a:solidFill>
                  <a:srgbClr val="3333FF"/>
                </a:solidFill>
                <a:latin typeface="Times New Roman"/>
                <a:ea typeface="Times New Roman"/>
              </a:rPr>
              <a:t>обучающимся (утверждена </a:t>
            </a:r>
            <a:r>
              <a:rPr lang="ru-RU" sz="2200" dirty="0">
                <a:solidFill>
                  <a:srgbClr val="3333FF"/>
                </a:solidFill>
                <a:latin typeface="Times New Roman"/>
                <a:ea typeface="Times New Roman"/>
              </a:rPr>
              <a:t>Постановлением Министерства образования Республики Беларусь и Министерства финансов Республики Беларусь от 22.09.2011 № </a:t>
            </a:r>
            <a:r>
              <a:rPr lang="ru-RU" sz="2200" dirty="0" smtClean="0">
                <a:solidFill>
                  <a:srgbClr val="3333FF"/>
                </a:solidFill>
                <a:latin typeface="Times New Roman"/>
                <a:ea typeface="Times New Roman"/>
              </a:rPr>
              <a:t>261/96)</a:t>
            </a:r>
          </a:p>
          <a:p>
            <a:pPr marL="0" lvl="0" indent="0" algn="just">
              <a:spcAft>
                <a:spcPts val="0"/>
              </a:spcAft>
              <a:buSzPts val="1400"/>
              <a:buNone/>
              <a:tabLst>
                <a:tab pos="685800" algn="l"/>
              </a:tabLst>
            </a:pPr>
            <a:endParaRPr lang="ru-RU" sz="2200" dirty="0" smtClean="0">
              <a:solidFill>
                <a:srgbClr val="3333FF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SzPts val="1400"/>
              <a:tabLst>
                <a:tab pos="685800" algn="l"/>
              </a:tabLst>
            </a:pPr>
            <a:r>
              <a:rPr lang="ru-RU" sz="2200" dirty="0" smtClean="0">
                <a:solidFill>
                  <a:srgbClr val="3333FF"/>
                </a:solidFill>
                <a:latin typeface="Times New Roman"/>
                <a:ea typeface="Times New Roman"/>
              </a:rPr>
              <a:t>Порядок выдвижения  кандидатур студентов (курсантов) для назначения  стипендий  Президента Республики Беларусь, именных  стипендий, персональных стипендий </a:t>
            </a:r>
            <a:r>
              <a:rPr lang="ru-RU" sz="2200" dirty="0">
                <a:solidFill>
                  <a:srgbClr val="3333FF"/>
                </a:solidFill>
                <a:latin typeface="Times New Roman"/>
                <a:ea typeface="Times New Roman"/>
              </a:rPr>
              <a:t>Совета учреждения образования «Гродненский государственный университет имени Янки Купалы», Положение об именных стипендиях Совета учреждения образования «Гродненский государственный университет имени Янки </a:t>
            </a:r>
            <a:r>
              <a:rPr lang="ru-RU" sz="2200" dirty="0" smtClean="0">
                <a:solidFill>
                  <a:srgbClr val="3333FF"/>
                </a:solidFill>
                <a:latin typeface="Times New Roman"/>
                <a:ea typeface="Times New Roman"/>
              </a:rPr>
              <a:t>Купалы</a:t>
            </a:r>
            <a:r>
              <a:rPr lang="ru-RU" sz="2200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 smtClean="0">
                <a:solidFill>
                  <a:srgbClr val="3333FF"/>
                </a:solidFill>
                <a:latin typeface="Times New Roman"/>
                <a:ea typeface="Times New Roman"/>
              </a:rPr>
              <a:t>(утверждены </a:t>
            </a:r>
            <a:r>
              <a:rPr lang="ru-RU" sz="2200" dirty="0">
                <a:solidFill>
                  <a:srgbClr val="3333FF"/>
                </a:solidFill>
                <a:latin typeface="Times New Roman"/>
                <a:ea typeface="Times New Roman"/>
              </a:rPr>
              <a:t>приказом от 05.11.2018 № </a:t>
            </a:r>
            <a:r>
              <a:rPr lang="ru-RU" sz="2200" dirty="0" smtClean="0">
                <a:solidFill>
                  <a:srgbClr val="3333FF"/>
                </a:solidFill>
                <a:latin typeface="Times New Roman"/>
                <a:ea typeface="Times New Roman"/>
              </a:rPr>
              <a:t>1343)</a:t>
            </a:r>
          </a:p>
          <a:p>
            <a:pPr lvl="0" algn="just">
              <a:spcAft>
                <a:spcPts val="0"/>
              </a:spcAft>
              <a:buSzPts val="1400"/>
              <a:tabLst>
                <a:tab pos="685800" algn="l"/>
              </a:tabLst>
            </a:pPr>
            <a:endParaRPr lang="ru-RU" sz="2000" dirty="0">
              <a:solidFill>
                <a:srgbClr val="3333FF"/>
              </a:solidFill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SzPts val="1400"/>
              <a:buNone/>
              <a:tabLst>
                <a:tab pos="685800" algn="l"/>
              </a:tabLst>
            </a:pPr>
            <a:endParaRPr lang="ru-RU" sz="2400" dirty="0">
              <a:solidFill>
                <a:srgbClr val="3333FF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7541" y="0"/>
            <a:ext cx="9587752" cy="66665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Кандидатами на назначение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стипендии Президента Республики Беларусь являются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95300" y="1129554"/>
            <a:ext cx="8915400" cy="499661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студенты (курсанты) </a:t>
            </a:r>
            <a:r>
              <a:rPr lang="ru-RU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2 - 6 </a:t>
            </a:r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курсов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дневной формы получения образования</a:t>
            </a: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осваивающие </a:t>
            </a:r>
            <a:r>
              <a:rPr lang="ru-RU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содержание образовательных программ высшего образования </a:t>
            </a:r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  и   II ступеней</a:t>
            </a: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имеющие </a:t>
            </a:r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отличную </a:t>
            </a:r>
            <a:r>
              <a:rPr lang="ru-RU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endParaRPr lang="ru-RU" sz="28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протяжении всей учебы, </a:t>
            </a:r>
            <a:endParaRPr lang="ru-RU" sz="28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особые </a:t>
            </a:r>
            <a:r>
              <a:rPr lang="ru-RU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успехи в научно-исследовательской</a:t>
            </a:r>
            <a:r>
              <a:rPr lang="ru-RU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творческой деятельности</a:t>
            </a:r>
            <a:r>
              <a:rPr lang="ru-RU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примерное поведение</a:t>
            </a: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51503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Кандидатами на назначение именных стипендий являются: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20272"/>
            <a:ext cx="8953500" cy="5305892"/>
          </a:xfrm>
        </p:spPr>
        <p:txBody>
          <a:bodyPr/>
          <a:lstStyle/>
          <a:p>
            <a:pPr marL="457200" indent="450215" algn="just">
              <a:spcAft>
                <a:spcPts val="0"/>
              </a:spcAft>
              <a:tabLst>
                <a:tab pos="450215" algn="l"/>
                <a:tab pos="540385" algn="l"/>
                <a:tab pos="900430" algn="l"/>
              </a:tabLst>
            </a:pP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успевающие студенты</a:t>
            </a:r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осваивающие содержание образовательных программ высшего образования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</a:t>
            </a:r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ступени, </a:t>
            </a: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имеющие по результатам текущей аттестации за четыре последних семестра не менее 75 процентов отметок 10 и 9 баллов, а остальные отметки не ниже 7 баллов </a:t>
            </a:r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каждом из семестров и </a:t>
            </a: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достигшие высоких показателей в научно-исследовательской деятельности и общественной работе</a:t>
            </a:r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marL="457200" indent="228600" algn="just">
              <a:spcAft>
                <a:spcPts val="0"/>
              </a:spcAft>
              <a:tabLst>
                <a:tab pos="450215" algn="l"/>
                <a:tab pos="540385" algn="l"/>
                <a:tab pos="900430" algn="l"/>
              </a:tabLst>
            </a:pP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успевающие магистранты,</a:t>
            </a:r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осваивающие содержание образовательных программ высшего образования II ступени, </a:t>
            </a: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имеющие по результатам текущей аттестации за четыре последних семестра не менее 75 процентов отметок 10 и 9 баллов, а остальные отметки не ниже 7 баллов </a:t>
            </a:r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каждом из семестров и </a:t>
            </a: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достигшие высоких показателей в научно-исследовательской деятельности и общественной работе</a:t>
            </a:r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299" y="0"/>
            <a:ext cx="9119347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Кандидатами на назначение персональных стипендий Совета университета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являются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10988" y="1290918"/>
            <a:ext cx="8899712" cy="483524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успевающие </a:t>
            </a:r>
            <a:r>
              <a:rPr lang="ru-R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студенты (успевающие магистранты) дневной формы получения образования</a:t>
            </a:r>
            <a:r>
              <a:rPr lang="ru-RU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осваивающие </a:t>
            </a:r>
            <a:r>
              <a:rPr lang="ru-RU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содержание образовательных программ высшего образования I и   II </a:t>
            </a:r>
            <a:r>
              <a:rPr lang="ru-R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ступеней,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достигшие </a:t>
            </a:r>
            <a:r>
              <a:rPr lang="ru-RU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особых успехов в изучении отдельных учебных дисциплин </a:t>
            </a:r>
            <a:endParaRPr lang="ru-R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научно-техническом творчестве</a:t>
            </a:r>
          </a:p>
        </p:txBody>
      </p:sp>
    </p:spTree>
    <p:extLst>
      <p:ext uri="{BB962C8B-B14F-4D97-AF65-F5344CB8AC3E}">
        <p14:creationId xmlns:p14="http://schemas.microsoft.com/office/powerpoint/2010/main" val="4983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453" y="336176"/>
            <a:ext cx="8915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3333FF"/>
                </a:solidFill>
              </a:rPr>
              <a:t>По результатам окончания экзаменационной сессии  (два раза в год) в срок </a:t>
            </a:r>
            <a:r>
              <a:rPr lang="ru-RU" sz="2800" b="1" dirty="0">
                <a:solidFill>
                  <a:srgbClr val="3333FF"/>
                </a:solidFill>
              </a:rPr>
              <a:t>до 1 февраля </a:t>
            </a:r>
            <a:r>
              <a:rPr lang="ru-RU" sz="2800" dirty="0">
                <a:solidFill>
                  <a:srgbClr val="3333FF"/>
                </a:solidFill>
              </a:rPr>
              <a:t>и </a:t>
            </a:r>
            <a:r>
              <a:rPr lang="ru-RU" sz="2800" b="1" dirty="0">
                <a:solidFill>
                  <a:srgbClr val="3333FF"/>
                </a:solidFill>
              </a:rPr>
              <a:t>до 1 июля </a:t>
            </a:r>
            <a:r>
              <a:rPr lang="ru-RU" sz="2800" dirty="0">
                <a:solidFill>
                  <a:srgbClr val="3333FF"/>
                </a:solidFill>
              </a:rPr>
              <a:t>факультетами </a:t>
            </a:r>
            <a:r>
              <a:rPr lang="ru-RU" sz="2800" dirty="0" smtClean="0">
                <a:solidFill>
                  <a:srgbClr val="3333FF"/>
                </a:solidFill>
              </a:rPr>
              <a:t>университета, структурными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ru-RU" sz="2800" dirty="0" smtClean="0">
                <a:solidFill>
                  <a:srgbClr val="3333FF"/>
                </a:solidFill>
              </a:rPr>
              <a:t>подразделениями </a:t>
            </a:r>
            <a:r>
              <a:rPr lang="ru-RU" sz="2800" dirty="0">
                <a:solidFill>
                  <a:srgbClr val="3333FF"/>
                </a:solidFill>
              </a:rPr>
              <a:t>университета, коллегиальными органами студенческого самоуправления в К</a:t>
            </a:r>
            <a:r>
              <a:rPr lang="ru-RU" sz="2800" dirty="0" smtClean="0">
                <a:solidFill>
                  <a:srgbClr val="3333FF"/>
                </a:solidFill>
              </a:rPr>
              <a:t>омиссию </a:t>
            </a:r>
            <a:r>
              <a:rPr lang="ru-RU" sz="2800" dirty="0">
                <a:solidFill>
                  <a:srgbClr val="3333FF"/>
                </a:solidFill>
              </a:rPr>
              <a:t>по выдвижению кандидатур из числа студентов (курсантов) учреждения образования «Гродненский государственный университет имени Янки Купалы» для назначения стипендий Президента Республики Беларусь, именных стипендий, персональных стипендий Совета университета </a:t>
            </a:r>
            <a:r>
              <a:rPr lang="ru-RU" sz="2800" b="1" dirty="0">
                <a:solidFill>
                  <a:srgbClr val="3333FF"/>
                </a:solidFill>
              </a:rPr>
              <a:t>предоставляется</a:t>
            </a:r>
            <a:r>
              <a:rPr lang="ru-RU" sz="2800" dirty="0">
                <a:solidFill>
                  <a:srgbClr val="3333FF"/>
                </a:solidFill>
              </a:rPr>
              <a:t> список студентов (курсантов) кандидатов для назначения стипендий по установленным формам.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4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641" y="268941"/>
            <a:ext cx="8915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3333FF"/>
                </a:solidFill>
              </a:rPr>
              <a:t>Комиссия осуществляет отбор кандидатов на получение стипендий из числа студентов, не имеющих дисциплинарных взысканий, в соответствии с критериями, учитывающими их успеваемость, участие в научно-исследовательской и общественной работе, и исходя из Порядка распределения стипендий в университете. Расчет рейтинга студента (курсанта) осуществляется по каждому из показателей: учебная деятельность, научная деятельность, общественная деятельность. Итоговый рейтинг рассчитывается путем суммирования мест полученных студентом </a:t>
            </a:r>
            <a:r>
              <a:rPr lang="ru-RU" sz="2800" dirty="0" smtClean="0">
                <a:solidFill>
                  <a:srgbClr val="3333FF"/>
                </a:solidFill>
              </a:rPr>
              <a:t>(курсантом) </a:t>
            </a:r>
            <a:r>
              <a:rPr lang="ru-RU" sz="2800" dirty="0">
                <a:solidFill>
                  <a:srgbClr val="3333FF"/>
                </a:solidFill>
              </a:rPr>
              <a:t>по трем показателям. Окончательное решение комиссия принимает на основании персональных заслуг студента (курсанта) с учетом его места в итоговом рейтинге.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70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753" y="228600"/>
            <a:ext cx="8966947" cy="589756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3333FF"/>
                </a:solidFill>
              </a:rPr>
              <a:t>В соответствии с </a:t>
            </a:r>
            <a:r>
              <a:rPr lang="ru-RU" dirty="0" smtClean="0">
                <a:solidFill>
                  <a:srgbClr val="3333FF"/>
                </a:solidFill>
              </a:rPr>
              <a:t>«Порядком  </a:t>
            </a:r>
            <a:r>
              <a:rPr lang="ru-RU" dirty="0">
                <a:solidFill>
                  <a:srgbClr val="3333FF"/>
                </a:solidFill>
              </a:rPr>
              <a:t>выдвижения кандидатур студентов (курсантов) для назначения стипендий Президента Республики Беларусь, именных стипендий, персональных стипендий Совета университета», утвержденным приказом ректора университета  от 05.11.2018 № 13436, кандидатуры для назначения стипендий  в обязательном порядке должны рассматриваться на заседании Совета университета.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84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80000"/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Перечень документов 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для назначения </a:t>
            </a:r>
            <a:r>
              <a:rPr lang="ru-RU" sz="2800" b="1" dirty="0" smtClean="0">
                <a:solidFill>
                  <a:srgbClr val="FF0000"/>
                </a:solidFill>
              </a:rPr>
              <a:t>стипендий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(предоставляется в Комиссию)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pSp>
        <p:nvGrpSpPr>
          <p:cNvPr id="4115" name="Group 51"/>
          <p:cNvGrpSpPr>
            <a:grpSpLocks noChangeAspect="1"/>
          </p:cNvGrpSpPr>
          <p:nvPr/>
        </p:nvGrpSpPr>
        <p:grpSpPr bwMode="auto">
          <a:xfrm>
            <a:off x="233133" y="1275082"/>
            <a:ext cx="9713431" cy="4259264"/>
            <a:chOff x="164" y="871"/>
            <a:chExt cx="6368" cy="2458"/>
          </a:xfrm>
        </p:grpSpPr>
        <p:sp>
          <p:nvSpPr>
            <p:cNvPr id="4116" name="AutoShape 50"/>
            <p:cNvSpPr>
              <a:spLocks noChangeAspect="1" noChangeArrowheads="1" noTextEdit="1"/>
            </p:cNvSpPr>
            <p:nvPr/>
          </p:nvSpPr>
          <p:spPr bwMode="auto">
            <a:xfrm>
              <a:off x="389" y="871"/>
              <a:ext cx="5704" cy="2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7" name="Rectangle 52"/>
            <p:cNvSpPr>
              <a:spLocks noChangeArrowheads="1"/>
            </p:cNvSpPr>
            <p:nvPr/>
          </p:nvSpPr>
          <p:spPr bwMode="auto">
            <a:xfrm>
              <a:off x="633" y="935"/>
              <a:ext cx="18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8" name="Rectangle 53"/>
            <p:cNvSpPr>
              <a:spLocks noChangeArrowheads="1"/>
            </p:cNvSpPr>
            <p:nvPr/>
          </p:nvSpPr>
          <p:spPr bwMode="auto">
            <a:xfrm>
              <a:off x="712" y="954"/>
              <a:ext cx="12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9" name="Rectangle 54"/>
            <p:cNvSpPr>
              <a:spLocks noChangeArrowheads="1"/>
            </p:cNvSpPr>
            <p:nvPr/>
          </p:nvSpPr>
          <p:spPr bwMode="auto">
            <a:xfrm>
              <a:off x="720" y="954"/>
              <a:ext cx="129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Для назначения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0" name="Rectangle 55"/>
            <p:cNvSpPr>
              <a:spLocks noChangeArrowheads="1"/>
            </p:cNvSpPr>
            <p:nvPr/>
          </p:nvSpPr>
          <p:spPr bwMode="auto">
            <a:xfrm>
              <a:off x="2157" y="951"/>
              <a:ext cx="384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стипендии   Президента  Республики   Беларусь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1" name="Rectangle 56"/>
            <p:cNvSpPr>
              <a:spLocks noChangeArrowheads="1"/>
            </p:cNvSpPr>
            <p:nvPr/>
          </p:nvSpPr>
          <p:spPr bwMode="auto">
            <a:xfrm>
              <a:off x="5660" y="951"/>
              <a:ext cx="4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2" name="Rectangle 57"/>
            <p:cNvSpPr>
              <a:spLocks noChangeArrowheads="1"/>
            </p:cNvSpPr>
            <p:nvPr/>
          </p:nvSpPr>
          <p:spPr bwMode="auto">
            <a:xfrm>
              <a:off x="726" y="1155"/>
              <a:ext cx="140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предоставляются: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3" name="Rectangle 58"/>
            <p:cNvSpPr>
              <a:spLocks noChangeArrowheads="1"/>
            </p:cNvSpPr>
            <p:nvPr/>
          </p:nvSpPr>
          <p:spPr bwMode="auto">
            <a:xfrm>
              <a:off x="1590" y="1148"/>
              <a:ext cx="11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4" name="Rectangle 59"/>
            <p:cNvSpPr>
              <a:spLocks noChangeArrowheads="1"/>
            </p:cNvSpPr>
            <p:nvPr/>
          </p:nvSpPr>
          <p:spPr bwMode="auto">
            <a:xfrm>
              <a:off x="633" y="1348"/>
              <a:ext cx="16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1. 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5" name="Rectangle 60"/>
            <p:cNvSpPr>
              <a:spLocks noChangeArrowheads="1"/>
            </p:cNvSpPr>
            <p:nvPr/>
          </p:nvSpPr>
          <p:spPr bwMode="auto">
            <a:xfrm>
              <a:off x="796" y="1348"/>
              <a:ext cx="4099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/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список кандидатов факультета</a:t>
              </a:r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ru-RU" sz="20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по </a:t>
              </a:r>
              <a:r>
                <a:rPr lang="ru-RU" sz="20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установленной </a:t>
              </a:r>
              <a:r>
                <a:rPr lang="ru-RU" sz="20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форме;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6" name="Rectangle 61"/>
            <p:cNvSpPr>
              <a:spLocks noChangeArrowheads="1"/>
            </p:cNvSpPr>
            <p:nvPr/>
          </p:nvSpPr>
          <p:spPr bwMode="auto">
            <a:xfrm>
              <a:off x="4632" y="1348"/>
              <a:ext cx="10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7" name="Rectangle 62"/>
            <p:cNvSpPr>
              <a:spLocks noChangeArrowheads="1"/>
            </p:cNvSpPr>
            <p:nvPr/>
          </p:nvSpPr>
          <p:spPr bwMode="auto">
            <a:xfrm>
              <a:off x="633" y="1531"/>
              <a:ext cx="1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8" name="Rectangle 63"/>
            <p:cNvSpPr>
              <a:spLocks noChangeArrowheads="1"/>
            </p:cNvSpPr>
            <p:nvPr/>
          </p:nvSpPr>
          <p:spPr bwMode="auto">
            <a:xfrm>
              <a:off x="740" y="1531"/>
              <a:ext cx="10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9" name="Rectangle 64"/>
            <p:cNvSpPr>
              <a:spLocks noChangeArrowheads="1"/>
            </p:cNvSpPr>
            <p:nvPr/>
          </p:nvSpPr>
          <p:spPr bwMode="auto">
            <a:xfrm>
              <a:off x="790" y="1531"/>
              <a:ext cx="370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выписка из протокола заседания Совета факультета 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0" name="Rectangle 65"/>
            <p:cNvSpPr>
              <a:spLocks noChangeArrowheads="1"/>
            </p:cNvSpPr>
            <p:nvPr/>
          </p:nvSpPr>
          <p:spPr bwMode="auto">
            <a:xfrm>
              <a:off x="4173" y="1531"/>
              <a:ext cx="10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1" name="Rectangle 66"/>
            <p:cNvSpPr>
              <a:spLocks noChangeArrowheads="1"/>
            </p:cNvSpPr>
            <p:nvPr/>
          </p:nvSpPr>
          <p:spPr bwMode="auto">
            <a:xfrm>
              <a:off x="4632" y="1542"/>
              <a:ext cx="187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рекомендацией кандидата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2" name="Rectangle 67"/>
            <p:cNvSpPr>
              <a:spLocks noChangeArrowheads="1"/>
            </p:cNvSpPr>
            <p:nvPr/>
          </p:nvSpPr>
          <p:spPr bwMode="auto">
            <a:xfrm>
              <a:off x="287" y="1712"/>
              <a:ext cx="190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для назначения стипендии;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3" name="Rectangle 68"/>
            <p:cNvSpPr>
              <a:spLocks noChangeArrowheads="1"/>
            </p:cNvSpPr>
            <p:nvPr/>
          </p:nvSpPr>
          <p:spPr bwMode="auto">
            <a:xfrm>
              <a:off x="2128" y="1712"/>
              <a:ext cx="10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4" name="Rectangle 69"/>
            <p:cNvSpPr>
              <a:spLocks noChangeArrowheads="1"/>
            </p:cNvSpPr>
            <p:nvPr/>
          </p:nvSpPr>
          <p:spPr bwMode="auto">
            <a:xfrm>
              <a:off x="633" y="1895"/>
              <a:ext cx="1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5" name="Rectangle 70"/>
            <p:cNvSpPr>
              <a:spLocks noChangeArrowheads="1"/>
            </p:cNvSpPr>
            <p:nvPr/>
          </p:nvSpPr>
          <p:spPr bwMode="auto">
            <a:xfrm>
              <a:off x="752" y="1895"/>
              <a:ext cx="10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6" name="Rectangle 71"/>
            <p:cNvSpPr>
              <a:spLocks noChangeArrowheads="1"/>
            </p:cNvSpPr>
            <p:nvPr/>
          </p:nvSpPr>
          <p:spPr bwMode="auto">
            <a:xfrm>
              <a:off x="792" y="1895"/>
              <a:ext cx="5302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характеристика кандидата с указанием следующих сведений: фамилия, имя,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7" name="Rectangle 72"/>
            <p:cNvSpPr>
              <a:spLocks noChangeArrowheads="1"/>
            </p:cNvSpPr>
            <p:nvPr/>
          </p:nvSpPr>
          <p:spPr bwMode="auto">
            <a:xfrm>
              <a:off x="287" y="2076"/>
              <a:ext cx="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8" name="Rectangle 73"/>
            <p:cNvSpPr>
              <a:spLocks noChangeArrowheads="1"/>
            </p:cNvSpPr>
            <p:nvPr/>
          </p:nvSpPr>
          <p:spPr bwMode="auto">
            <a:xfrm>
              <a:off x="360" y="2076"/>
              <a:ext cx="59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отчество студента (полностью), курс, специальность, краткая характеристика достижений в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9" name="Rectangle 74"/>
            <p:cNvSpPr>
              <a:spLocks noChangeArrowheads="1"/>
            </p:cNvSpPr>
            <p:nvPr/>
          </p:nvSpPr>
          <p:spPr bwMode="auto">
            <a:xfrm>
              <a:off x="164" y="2259"/>
              <a:ext cx="983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учебе, научно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0" name="Rectangle 75"/>
            <p:cNvSpPr>
              <a:spLocks noChangeArrowheads="1"/>
            </p:cNvSpPr>
            <p:nvPr/>
          </p:nvSpPr>
          <p:spPr bwMode="auto">
            <a:xfrm>
              <a:off x="1147" y="2259"/>
              <a:ext cx="11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1" name="Rectangle 76"/>
            <p:cNvSpPr>
              <a:spLocks noChangeArrowheads="1"/>
            </p:cNvSpPr>
            <p:nvPr/>
          </p:nvSpPr>
          <p:spPr bwMode="auto">
            <a:xfrm>
              <a:off x="1205" y="2259"/>
              <a:ext cx="5327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исследовательской, культурной, спортивной и общественной 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деятельности;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2" name="Rectangle 77"/>
            <p:cNvSpPr>
              <a:spLocks noChangeArrowheads="1"/>
            </p:cNvSpPr>
            <p:nvPr/>
          </p:nvSpPr>
          <p:spPr bwMode="auto">
            <a:xfrm>
              <a:off x="5919" y="2259"/>
              <a:ext cx="10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3" name="Rectangle 78"/>
            <p:cNvSpPr>
              <a:spLocks noChangeArrowheads="1"/>
            </p:cNvSpPr>
            <p:nvPr/>
          </p:nvSpPr>
          <p:spPr bwMode="auto">
            <a:xfrm>
              <a:off x="633" y="2439"/>
              <a:ext cx="5651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*Характеристика подписывается деканом соответствующего факультета, заверяется печать</a:t>
              </a:r>
              <a:r>
                <a:rPr lang="ru-RU" sz="17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ю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4" name="Rectangle 79"/>
            <p:cNvSpPr>
              <a:spLocks noChangeArrowheads="1"/>
            </p:cNvSpPr>
            <p:nvPr/>
          </p:nvSpPr>
          <p:spPr bwMode="auto">
            <a:xfrm>
              <a:off x="5905" y="2439"/>
              <a:ext cx="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5" name="Rectangle 80"/>
            <p:cNvSpPr>
              <a:spLocks noChangeArrowheads="1"/>
            </p:cNvSpPr>
            <p:nvPr/>
          </p:nvSpPr>
          <p:spPr bwMode="auto">
            <a:xfrm>
              <a:off x="287" y="2593"/>
              <a:ext cx="1857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и предоставляется в одном экз.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6" name="Rectangle 81"/>
            <p:cNvSpPr>
              <a:spLocks noChangeArrowheads="1"/>
            </p:cNvSpPr>
            <p:nvPr/>
          </p:nvSpPr>
          <p:spPr bwMode="auto">
            <a:xfrm>
              <a:off x="2072" y="2593"/>
              <a:ext cx="8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7" name="Rectangle 82"/>
            <p:cNvSpPr>
              <a:spLocks noChangeArrowheads="1"/>
            </p:cNvSpPr>
            <p:nvPr/>
          </p:nvSpPr>
          <p:spPr bwMode="auto">
            <a:xfrm>
              <a:off x="633" y="2748"/>
              <a:ext cx="1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4.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8" name="Rectangle 83"/>
            <p:cNvSpPr>
              <a:spLocks noChangeArrowheads="1"/>
            </p:cNvSpPr>
            <p:nvPr/>
          </p:nvSpPr>
          <p:spPr bwMode="auto">
            <a:xfrm>
              <a:off x="752" y="2748"/>
              <a:ext cx="10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9" name="Rectangle 84"/>
            <p:cNvSpPr>
              <a:spLocks noChangeArrowheads="1"/>
            </p:cNvSpPr>
            <p:nvPr/>
          </p:nvSpPr>
          <p:spPr bwMode="auto">
            <a:xfrm>
              <a:off x="792" y="2748"/>
              <a:ext cx="138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выписка из зачётно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0" name="Rectangle 85"/>
            <p:cNvSpPr>
              <a:spLocks noChangeArrowheads="1"/>
            </p:cNvSpPr>
            <p:nvPr/>
          </p:nvSpPr>
          <p:spPr bwMode="auto">
            <a:xfrm>
              <a:off x="2156" y="2748"/>
              <a:ext cx="11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1" name="Rectangle 86"/>
            <p:cNvSpPr>
              <a:spLocks noChangeArrowheads="1"/>
            </p:cNvSpPr>
            <p:nvPr/>
          </p:nvSpPr>
          <p:spPr bwMode="auto">
            <a:xfrm>
              <a:off x="2209" y="2748"/>
              <a:ext cx="3791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экзаменационной ведомости за весь период обучения,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2" name="Rectangle 87"/>
            <p:cNvSpPr>
              <a:spLocks noChangeArrowheads="1"/>
            </p:cNvSpPr>
            <p:nvPr/>
          </p:nvSpPr>
          <p:spPr bwMode="auto">
            <a:xfrm>
              <a:off x="287" y="2931"/>
              <a:ext cx="226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заверенная печатью факультета;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3" name="Rectangle 88"/>
            <p:cNvSpPr>
              <a:spLocks noChangeArrowheads="1"/>
            </p:cNvSpPr>
            <p:nvPr/>
          </p:nvSpPr>
          <p:spPr bwMode="auto">
            <a:xfrm>
              <a:off x="2482" y="2931"/>
              <a:ext cx="10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4" name="Rectangle 89"/>
            <p:cNvSpPr>
              <a:spLocks noChangeArrowheads="1"/>
            </p:cNvSpPr>
            <p:nvPr/>
          </p:nvSpPr>
          <p:spPr bwMode="auto">
            <a:xfrm>
              <a:off x="633" y="3114"/>
              <a:ext cx="115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Times New Roman" pitchFamily="18" charset="0"/>
                  <a:cs typeface="Arial" pitchFamily="34" charset="0"/>
                </a:rPr>
                <a:t>5.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ксерокопии 30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5" name="Rectangle 90"/>
            <p:cNvSpPr>
              <a:spLocks noChangeArrowheads="1"/>
            </p:cNvSpPr>
            <p:nvPr/>
          </p:nvSpPr>
          <p:spPr bwMode="auto">
            <a:xfrm>
              <a:off x="1779" y="3114"/>
              <a:ext cx="177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-</a:t>
              </a:r>
            </a:p>
          </p:txBody>
        </p:sp>
        <p:sp>
          <p:nvSpPr>
            <p:cNvPr id="4156" name="Rectangle 91"/>
            <p:cNvSpPr>
              <a:spLocks noChangeArrowheads="1"/>
            </p:cNvSpPr>
            <p:nvPr/>
          </p:nvSpPr>
          <p:spPr bwMode="auto">
            <a:xfrm>
              <a:off x="1919" y="3114"/>
              <a:ext cx="27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31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8" name="Rectangle 93"/>
            <p:cNvSpPr>
              <a:spLocks noChangeArrowheads="1"/>
            </p:cNvSpPr>
            <p:nvPr/>
          </p:nvSpPr>
          <p:spPr bwMode="auto">
            <a:xfrm>
              <a:off x="2185" y="3093"/>
              <a:ext cx="135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страниц паспорта.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9" name="Rectangle 94"/>
            <p:cNvSpPr>
              <a:spLocks noChangeArrowheads="1"/>
            </p:cNvSpPr>
            <p:nvPr/>
          </p:nvSpPr>
          <p:spPr bwMode="auto">
            <a:xfrm>
              <a:off x="3404" y="3114"/>
              <a:ext cx="10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39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14506</TotalTime>
  <Words>1015</Words>
  <Application>Microsoft Office PowerPoint</Application>
  <PresentationFormat>Лист A4 (210x297 мм)</PresentationFormat>
  <Paragraphs>192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Тема Office</vt:lpstr>
      <vt:lpstr>Презентация PowerPoint</vt:lpstr>
      <vt:lpstr>Нормативные документы: </vt:lpstr>
      <vt:lpstr> Кандидатами на назначение стипендии Президента Республики Беларусь являются</vt:lpstr>
      <vt:lpstr>Кандидатами на назначение именных стипендий являются:</vt:lpstr>
      <vt:lpstr>Кандидатами на назначение персональных стипендий Совета университета являются</vt:lpstr>
      <vt:lpstr>Презентация PowerPoint</vt:lpstr>
      <vt:lpstr>Презентация PowerPoint</vt:lpstr>
      <vt:lpstr>Презентация PowerPoint</vt:lpstr>
      <vt:lpstr> Перечень документов  для назначения стипендий  (предоставляется в Комиссию)  </vt:lpstr>
      <vt:lpstr>Перечень документов для назначения именных стипендий (предоставляется в Комиссию)</vt:lpstr>
      <vt:lpstr>Перечень документов,  предоставляемый в Комиссию  для назначения стипендий</vt:lpstr>
      <vt:lpstr>Презентация PowerPoint</vt:lpstr>
    </vt:vector>
  </TitlesOfParts>
  <Company>GrSU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научных тем,  выполняемых структурными подразделениями</dc:title>
  <dc:creator>A228-2</dc:creator>
  <cp:lastModifiedBy>СКЕРСЬ МАРИЯ АНТОНОВНА</cp:lastModifiedBy>
  <cp:revision>1087</cp:revision>
  <cp:lastPrinted>2018-04-25T07:55:38Z</cp:lastPrinted>
  <dcterms:created xsi:type="dcterms:W3CDTF">2002-01-28T16:24:37Z</dcterms:created>
  <dcterms:modified xsi:type="dcterms:W3CDTF">2022-01-18T12:42:05Z</dcterms:modified>
</cp:coreProperties>
</file>