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1311" y="-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807C-0431-4D05-A4E5-A02264DC6A28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E8E8-86D4-4507-BEE9-FC43C5023E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807C-0431-4D05-A4E5-A02264DC6A28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E8E8-86D4-4507-BEE9-FC43C5023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807C-0431-4D05-A4E5-A02264DC6A28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E8E8-86D4-4507-BEE9-FC43C5023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807C-0431-4D05-A4E5-A02264DC6A28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E8E8-86D4-4507-BEE9-FC43C5023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807C-0431-4D05-A4E5-A02264DC6A28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E8E8-86D4-4507-BEE9-FC43C5023E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807C-0431-4D05-A4E5-A02264DC6A28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E8E8-86D4-4507-BEE9-FC43C5023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807C-0431-4D05-A4E5-A02264DC6A28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E8E8-86D4-4507-BEE9-FC43C5023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807C-0431-4D05-A4E5-A02264DC6A28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E8E8-86D4-4507-BEE9-FC43C5023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807C-0431-4D05-A4E5-A02264DC6A28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E8E8-86D4-4507-BEE9-FC43C5023E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807C-0431-4D05-A4E5-A02264DC6A28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E8E8-86D4-4507-BEE9-FC43C5023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807C-0431-4D05-A4E5-A02264DC6A28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DE8E8-86D4-4507-BEE9-FC43C5023E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D3807C-0431-4D05-A4E5-A02264DC6A28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C1DE8E8-86D4-4507-BEE9-FC43C5023E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8136904" cy="819472"/>
          </a:xfrm>
        </p:spPr>
        <p:txBody>
          <a:bodyPr>
            <a:normAutofit/>
          </a:bodyPr>
          <a:lstStyle/>
          <a:p>
            <a:r>
              <a:rPr lang="ru-RU" sz="3600" dirty="0"/>
              <a:t>   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4724" y="1143000"/>
            <a:ext cx="7406640" cy="489654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Здравпункт </a:t>
            </a:r>
          </a:p>
          <a:p>
            <a:pPr algn="ctr"/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образования </a:t>
            </a:r>
          </a:p>
          <a:p>
            <a:pPr algn="ctr"/>
            <a:r>
              <a:rPr lang="ru-RU" sz="4700" i="1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«Гродненский государственный университет им. Янки Купалы»</a:t>
            </a:r>
          </a:p>
          <a:p>
            <a:pPr algn="ctr"/>
            <a:endParaRPr lang="ru-RU" dirty="0"/>
          </a:p>
          <a:p>
            <a:pPr algn="ctr"/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актуальных вопросах профилактики инфекционных заболеваний, передающихся воздушно-капельным путём.</a:t>
            </a:r>
          </a:p>
          <a:p>
            <a:pPr algn="ctr"/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/>
          </a:p>
          <a:p>
            <a:pPr algn="r"/>
            <a:endParaRPr lang="ru-RU" sz="2900" i="1" dirty="0" smtClean="0">
              <a:latin typeface="Times New Roman" panose="02020603050405020304" pitchFamily="18" charset="0"/>
            </a:endParaRPr>
          </a:p>
          <a:p>
            <a:pPr algn="r"/>
            <a:r>
              <a:rPr lang="ru-RU" sz="2900" i="1" dirty="0" smtClean="0">
                <a:latin typeface="Times New Roman" panose="02020603050405020304" pitchFamily="18" charset="0"/>
              </a:rPr>
              <a:t>«</a:t>
            </a:r>
            <a:r>
              <a:rPr lang="ru-RU" sz="2900" i="1" dirty="0">
                <a:latin typeface="Times New Roman" panose="02020603050405020304" pitchFamily="18" charset="0"/>
              </a:rPr>
              <a:t>Материалы ЕДИ, февраль 2021 года»</a:t>
            </a:r>
          </a:p>
          <a:p>
            <a:pPr algn="r"/>
            <a:r>
              <a:rPr lang="ru-RU" sz="2900" i="1" dirty="0">
                <a:latin typeface="Times New Roman" panose="02020603050405020304" pitchFamily="18" charset="0"/>
              </a:rPr>
              <a:t>п</a:t>
            </a:r>
            <a:r>
              <a:rPr lang="ru-RU" sz="2900" i="1" dirty="0" smtClean="0">
                <a:latin typeface="Times New Roman" panose="02020603050405020304" pitchFamily="18" charset="0"/>
              </a:rPr>
              <a:t>одготовлено </a:t>
            </a:r>
            <a:r>
              <a:rPr lang="ru-RU" sz="2900" i="1" dirty="0" smtClean="0">
                <a:latin typeface="Times New Roman" panose="02020603050405020304" pitchFamily="18" charset="0"/>
              </a:rPr>
              <a:t>М.Н</a:t>
            </a:r>
            <a:r>
              <a:rPr lang="ru-RU" sz="2900" i="1" dirty="0">
                <a:latin typeface="Times New Roman" panose="02020603050405020304" pitchFamily="18" charset="0"/>
              </a:rPr>
              <a:t>. </a:t>
            </a:r>
            <a:r>
              <a:rPr lang="ru-RU" sz="2900" i="1" dirty="0" smtClean="0">
                <a:latin typeface="Times New Roman" panose="02020603050405020304" pitchFamily="18" charset="0"/>
              </a:rPr>
              <a:t>Кравец, заведующим здравпунктом</a:t>
            </a:r>
            <a:endParaRPr lang="ru-RU" sz="2900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937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200" y="838200"/>
            <a:ext cx="72390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Какие побочные эффекты могут быть?</a:t>
            </a:r>
          </a:p>
          <a:p>
            <a:endParaRPr lang="ru-RU" dirty="0"/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Нежелательные явления, характерные для применения вакцины, выявленные в рамках клинических исследований, а также исследований других вакцин на основе аналогичной технологической платформы, бывают преимущественно легкой или средней степени выраженности. Они развиваются в первые-вторые сутки после вакцинации и проходят в течение 3-х последующих дней. Чаще других могут развиться кратковременные общие и местные реакции: </a:t>
            </a:r>
          </a:p>
        </p:txBody>
      </p:sp>
    </p:spTree>
    <p:extLst>
      <p:ext uri="{BB962C8B-B14F-4D97-AF65-F5344CB8AC3E}">
        <p14:creationId xmlns:p14="http://schemas.microsoft.com/office/powerpoint/2010/main" val="2012477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0" y="609600"/>
            <a:ext cx="7315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общие - непродолжительный гриппоподобный синдром, характеризующийся ознобом, повышением температуры тела, артралгией, миалгией, астенией, общим недомоганием, головной болью;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местные - болезненность в месте инъекции, гиперемия или отечность.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отмечаются тошнота, диспепсия, снижение аппетита, иногда – увеличение регионарных лимфоузлов. У некоторых пациентов возможно развитие аллергических реакций. В случае развития указанных или других симптомов в течение времени после первой прививки, необходимо сообщить об этом врачу перед введением второй дозы вакцины.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517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762000"/>
            <a:ext cx="7010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83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95400" y="914400"/>
            <a:ext cx="7747000" cy="3276600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Какой вакциной прививают в настоящее время?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зарегистрированная в мире вакцина для профилактики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«Гам-КОВИД-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(Спутник V) разработана «Национальным исследовательским центром эпидемиологии и микробиологии имени почетного академика Н.Ф.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Гамалеи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Вакцина получена биотехнологическим путем, при котором не используется патогенный для человека вирус SARS-CoV-2. Она представляет собой раствор для внутримышечного введения.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267200"/>
            <a:ext cx="7010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80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«Гам-КОВИД-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(Спутник V)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56DC7DD7-7C77-442B-9C6F-85D119D39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Постоянные противопоказания к применению вакцины «Гам-</a:t>
            </a:r>
            <a:r>
              <a:rPr lang="ru-RU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Ковид</a:t>
            </a: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ru-RU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Вак</a:t>
            </a: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18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Противопоказания обусловлены тем, что исследования по переносимости вакцины у указанных людей не проводились. Эти противопоказания в будущем могут быть изменены: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•	возраст до 18 лет;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•	хронические заболевания печени и почек, выраженные нарушения функции эндокринной системы (сахарный диабет), тяжелые заболевания системы кроветворения, эпилепсии, инсультах и других заболеваниях ЦНС, заболевания сердечно-сосудистой системы (инфарктах миокарда в анамнезе, миокардитах, эндокардитах, перикардитах, ишемической болезни сердца), первичные и вторичные иммунодефициты, аутоиммунные заболевания, заболевания легких, астма и ХОБЛ, диабет и метаболический синдром, </a:t>
            </a:r>
            <a:r>
              <a:rPr lang="ru-RU" sz="18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атопия</a:t>
            </a: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экзема;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927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9000"/>
                <a:satMod val="300000"/>
              </a:schemeClr>
              <a:schemeClr val="bg2">
                <a:tint val="90000"/>
                <a:satMod val="2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58ED5649-F11F-46D8-BA9D-9AB51CD16F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47800" y="381000"/>
            <a:ext cx="7499350" cy="13716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Какие противопоказания к вакцинации установлены на сегодняшний день?</a:t>
            </a:r>
            <a:r>
              <a:rPr lang="ru-RU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76400" y="1752600"/>
            <a:ext cx="7086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противопоказания к применению вакцины «Гам-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Ковид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острые инфекционные и неинфекционные заболевания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контакты с больными с инфекционными заболеваниями в последние 14 дней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наличие в анамнезе перенесенного заболевания COVID 19 (необходимость введения вакцины определяется при осмотре врача-специалиста) </a:t>
            </a:r>
          </a:p>
        </p:txBody>
      </p:sp>
    </p:spTree>
    <p:extLst>
      <p:ext uri="{BB962C8B-B14F-4D97-AF65-F5344CB8AC3E}">
        <p14:creationId xmlns:p14="http://schemas.microsoft.com/office/powerpoint/2010/main" val="1955312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52600" y="685801"/>
            <a:ext cx="6781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•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Прививка от гриппа или пневмококка менее месяца от даты предполагаемой вакцинации «Гам-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Ковид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наличие в течение 14 дней контактов с больными с инфекционными заболеваниями и проявление следующих симптомов: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температуры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Боль в горле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Потеря обоняния или вкуса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Насморк, кашель, затруднение дыхания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временного медицинского отвода прививка может проводиться.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966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200" y="381000"/>
            <a:ext cx="70866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обусловлены тем, что исследования по переносимости вакцины у указанных людей не проводились.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возраст до 18 лет;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хронические заболевания печени и почек, выраженные нарушения функции эндокринной системы (сахарный диабет), тяжелые заболевания системы кроветворения, эпилепсии, инсультах и других заболеваниях ЦНС, заболевания сердечно-сосудистой системы (инфарктах миокарда в анамнезе, миокардитах, эндокардитах, перикардитах, ишемической болезни сердца), первичные и вторичные иммунодефициты, аутоиммунные заболевания, заболевания легких, астма и ХОБЛ, диабет и метаболический синдром,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атопия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экзема;</a:t>
            </a:r>
          </a:p>
        </p:txBody>
      </p:sp>
    </p:spTree>
    <p:extLst>
      <p:ext uri="{BB962C8B-B14F-4D97-AF65-F5344CB8AC3E}">
        <p14:creationId xmlns:p14="http://schemas.microsoft.com/office/powerpoint/2010/main" val="3453554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0" y="381000"/>
            <a:ext cx="701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	</a:t>
            </a:r>
            <a:r>
              <a:rPr lang="ru-RU" sz="2400" dirty="0">
                <a:latin typeface="Times New Roman" panose="02020603050405020304" pitchFamily="18" charset="0"/>
              </a:rPr>
              <a:t>применение лекарственных препаратов последние 30 дней, в том числе противоопухолевые препараты, преднизолон , противовирусные препараты;</a:t>
            </a:r>
          </a:p>
          <a:p>
            <a:r>
              <a:rPr lang="ru-RU" sz="2400" dirty="0">
                <a:latin typeface="Times New Roman" panose="02020603050405020304" pitchFamily="18" charset="0"/>
              </a:rPr>
              <a:t>•	лучевая терапия в течение последнего года;</a:t>
            </a:r>
          </a:p>
          <a:p>
            <a:r>
              <a:rPr lang="ru-RU" sz="2400" dirty="0">
                <a:latin typeface="Times New Roman" panose="02020603050405020304" pitchFamily="18" charset="0"/>
              </a:rPr>
              <a:t>•	беременность и период грудного вскармливания или планирование беременности в ближайшие 6 месяцев; </a:t>
            </a:r>
          </a:p>
          <a:p>
            <a:r>
              <a:rPr lang="ru-RU" sz="2400" dirty="0">
                <a:latin typeface="Times New Roman" panose="02020603050405020304" pitchFamily="18" charset="0"/>
              </a:rPr>
              <a:t>•	тяжелые аллергические реакции в анамнезе, в том числе на введение вакцинных препаратов</a:t>
            </a:r>
            <a:r>
              <a:rPr lang="ru-RU" sz="200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166652"/>
            <a:ext cx="7010400" cy="253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4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800" y="457200"/>
            <a:ext cx="7162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Какая подготовка требуется перед вакцинацией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Особой подготовки не требуется. Перед проведением вакцинации проводится обязательный осмотр врача с измерением температуры, сбором эпидемиологического анамнеза, измерением сатурации, ЧСС, АД, аускультацией дыхательной и сердечно-сосудистой системы, осмотром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зева.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4114800"/>
            <a:ext cx="6096000" cy="257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47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2600" y="609600"/>
            <a:ext cx="6781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Надо ли проверять уровень антител перед прививкой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Нет, таких требований в инструкции к вакцине нет. Не допускаются к вакцинации переболевшие COVID-19 в последние три месяца. Подходы к вакцинации таких граждан будут выработаны позже. Несмотря на то, что, по данным исследований, антитела у переболевших в легкой или умеренной форме зачастую пропадают уже через 3-5 месяцев, предполагают, что у них сохраняется Т-клеточный иммунитет, который продолжает защищать организм. Тем не менее, таким гражданам рекомендуется продолжать соблюдать защитные меры. </a:t>
            </a:r>
          </a:p>
        </p:txBody>
      </p:sp>
    </p:spTree>
    <p:extLst>
      <p:ext uri="{BB962C8B-B14F-4D97-AF65-F5344CB8AC3E}">
        <p14:creationId xmlns:p14="http://schemas.microsoft.com/office/powerpoint/2010/main" val="21204933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159</TotalTime>
  <Words>415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     </vt:lpstr>
      <vt:lpstr>1. Какой вакциной прививают в настоящее время? Первая зарегистрированная в мире вакцина для профилактики коронавирусной инфекции «Гам-КОВИД-Вак» (Спутник V) разработана «Национальным исследовательским центром эпидемиологии и микробиологии имени почетного академика Н.Ф. Гамалеи». Вакцина получена биотехнологическим путем, при котором не используется патогенный для человека вирус SARS-CoV-2. Она представляет собой раствор для внутримышечного введения.  </vt:lpstr>
      <vt:lpstr>«Гам-КОВИД-Вак» (Спутник V)</vt:lpstr>
      <vt:lpstr>2. Какие противопоказания к вакцинации установлены на сегодняшний день?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Пушкинский медицинский колледж</dc:title>
  <dc:creator>КРАВЕЦ МАРИНА НИКОЛАЕВНА</dc:creator>
  <cp:lastModifiedBy>СКЕРСЬ МАРИЯ АНТОНОВНА</cp:lastModifiedBy>
  <cp:revision>19</cp:revision>
  <dcterms:created xsi:type="dcterms:W3CDTF">2013-10-09T18:16:51Z</dcterms:created>
  <dcterms:modified xsi:type="dcterms:W3CDTF">2021-02-17T08:50:43Z</dcterms:modified>
</cp:coreProperties>
</file>